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Sets premium, editorial tone — dark navy with soft radial depth, no stock photography. Say aloud: name of the summit series, the three-part structure, and that this is a sponsorship-focused conversation. Confirm final 2026 dates are visible before sending externally.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hosts — three complementary, credible voices — then move directly into the CTA. Insert final contact email, website, sponsorship inquiry link, and a working QR code before sending.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series in plain terms, then walk left-to-right through the three date cards. Emphasize: pre-recorded sessions + one live closing conversation per summit, free basic access, optional VIP tier.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emotional core of the deck. Let the headline breathe — pause before reading the supporting paragraph. The right-hand pills name the specific gaps sponsors are helping to close.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three primary audiences, then land on the ecosystem block — sponsors are reaching the athlete AND the network of adults who influence her experience.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to the timeline nodes as you move left to right. Each stage has its own three themes — read them as a progression, not three unrelated events.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walk through the mechanics quickly — format is simple and low-lift for attendees, which is part of the value story for sponsors (wide, easy-to-access reach).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pitch. Land firmly on the closing navy callout — 'impact over impressions' is the single message you want a sponsor to remember from the whole deck.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benefit checkmarks are a suggested starting structure, not finalized — confirm exact deliverables per tier (number of VIP passes, specific activation rights, etc.) before this goes to sponsors.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 these as flexible, negotiable add-ons rather than fixed packages — pricing and inclusions to be scoped per sponsor conversation.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2A43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0B1F30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2377440" y="4206240"/>
            <a:ext cx="5486400" cy="5486400"/>
          </a:xfrm>
          <a:prstGeom prst="ellipse">
            <a:avLst/>
          </a:prstGeom>
          <a:solidFill>
            <a:srgbClr val="547B80">
              <a:alpha val="18000"/>
            </a:srgbClr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0" y="141732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4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OPPORTUNITIES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731520" y="1874520"/>
            <a:ext cx="1072591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THE</a:t>
            </a:r>
            <a:endParaRPr lang="en-US" sz="54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ATHLETE SUMMIT</a:t>
            </a:r>
            <a:endParaRPr lang="en-US" sz="5400" dirty="0"/>
          </a:p>
        </p:txBody>
      </p:sp>
      <p:sp>
        <p:nvSpPr>
          <p:cNvPr id="7" name="Text 5"/>
          <p:cNvSpPr txBox="1"/>
          <p:nvPr/>
        </p:nvSpPr>
        <p:spPr>
          <a:xfrm>
            <a:off x="0" y="3794760"/>
            <a:ext cx="12188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C9D4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Virtual Summit Series for the Female Athlete Journey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0" y="43434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  —  OCTOBER  —  NOVEMBER  2026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0" y="598932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0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 Beyond Her Game   ·   A.B.C. Sports Foundation   ·   B.E. Collective+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HOSTS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 the Hosts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2039112"/>
            <a:ext cx="502920" cy="502920"/>
          </a:xfrm>
          <a:prstGeom prst="ellipse">
            <a:avLst/>
          </a:prstGeom>
          <a:solidFill>
            <a:srgbClr val="102A43"/>
          </a:solidFill>
          <a:ln w="19050">
            <a:solidFill>
              <a:srgbClr val="C2A14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2039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TB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804672" y="2651760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Tori Barker</a:t>
            </a:r>
            <a:endParaRPr lang="en-US" sz="1450" dirty="0"/>
          </a:p>
        </p:txBody>
      </p:sp>
      <p:sp>
        <p:nvSpPr>
          <p:cNvPr id="8" name="Text 6"/>
          <p:cNvSpPr txBox="1"/>
          <p:nvPr/>
        </p:nvSpPr>
        <p:spPr>
          <a:xfrm>
            <a:off x="804672" y="2944368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Founder, Beyond Her Game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804672" y="3246120"/>
            <a:ext cx="29169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Division I athlete, visibility strategist, and advocate helping female athletes build confidence, leadership, identity, and opportunity beyond sport.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251960" y="178308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2039112"/>
            <a:ext cx="502920" cy="502920"/>
          </a:xfrm>
          <a:prstGeom prst="ellipse">
            <a:avLst/>
          </a:prstGeom>
          <a:solidFill>
            <a:srgbClr val="102A43"/>
          </a:solidFill>
          <a:ln w="19050">
            <a:solidFill>
              <a:srgbClr val="C2A14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526280" y="2039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507992" y="2651760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Ashley Danielle Allen</a:t>
            </a:r>
            <a:endParaRPr lang="en-US" sz="1450" dirty="0"/>
          </a:p>
        </p:txBody>
      </p:sp>
      <p:sp>
        <p:nvSpPr>
          <p:cNvPr id="14" name="Text 12"/>
          <p:cNvSpPr txBox="1"/>
          <p:nvPr/>
        </p:nvSpPr>
        <p:spPr>
          <a:xfrm>
            <a:off x="4507992" y="2944368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Director, A.B.C. Sports Foundation</a:t>
            </a:r>
            <a:endParaRPr lang="en-US" sz="1050" dirty="0"/>
          </a:p>
        </p:txBody>
      </p:sp>
      <p:sp>
        <p:nvSpPr>
          <p:cNvPr id="15" name="Text 13"/>
          <p:cNvSpPr txBox="1"/>
          <p:nvPr/>
        </p:nvSpPr>
        <p:spPr>
          <a:xfrm>
            <a:off x="4507992" y="3246120"/>
            <a:ext cx="29169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athlete and sports leader helping athletes, families, and communities expand access, opportunity, and support through sport.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955280" y="178308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29600" y="2039112"/>
            <a:ext cx="502920" cy="502920"/>
          </a:xfrm>
          <a:prstGeom prst="ellipse">
            <a:avLst/>
          </a:prstGeom>
          <a:solidFill>
            <a:srgbClr val="102A43"/>
          </a:solidFill>
          <a:ln w="19050">
            <a:solidFill>
              <a:srgbClr val="C2A14D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8229600" y="2039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8211312" y="2651760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Antoine Burrell</a:t>
            </a:r>
            <a:endParaRPr lang="en-US" sz="1450" dirty="0"/>
          </a:p>
        </p:txBody>
      </p:sp>
      <p:sp>
        <p:nvSpPr>
          <p:cNvPr id="20" name="Text 18"/>
          <p:cNvSpPr txBox="1"/>
          <p:nvPr/>
        </p:nvSpPr>
        <p:spPr>
          <a:xfrm>
            <a:off x="8211312" y="2944368"/>
            <a:ext cx="2916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Founder, B.E. Collective+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8211312" y="3246120"/>
            <a:ext cx="29169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partnership strategist and NIL educator creating education, access, and opportunity for student-athletes through strategic partnerships and community.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48640" y="4343400"/>
            <a:ext cx="11091672" cy="1828800"/>
          </a:xfrm>
          <a:prstGeom prst="roundRect">
            <a:avLst>
              <a:gd name="adj" fmla="val 4000"/>
            </a:avLst>
          </a:prstGeom>
          <a:solidFill>
            <a:srgbClr val="0B1F30"/>
          </a:solidFill>
          <a:ln w="12700">
            <a:solidFill>
              <a:srgbClr val="C2A14D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68680" y="457200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BECOME A SUMMIT PARTNER</a:t>
            </a:r>
            <a:endParaRPr lang="en-US" sz="2400" dirty="0"/>
          </a:p>
        </p:txBody>
      </p:sp>
      <p:sp>
        <p:nvSpPr>
          <p:cNvPr id="24" name="Text 22"/>
          <p:cNvSpPr txBox="1"/>
          <p:nvPr/>
        </p:nvSpPr>
        <p:spPr>
          <a:xfrm>
            <a:off x="868680" y="5120640"/>
            <a:ext cx="5943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C9D4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us in supporting the athletes and adults navigating the full journey — identity, leadership, and life beyond sport.</a:t>
            </a:r>
            <a:endParaRPr lang="en-US" sz="1150" dirty="0"/>
          </a:p>
        </p:txBody>
      </p:sp>
      <p:sp>
        <p:nvSpPr>
          <p:cNvPr id="25" name="Text 23"/>
          <p:cNvSpPr txBox="1"/>
          <p:nvPr/>
        </p:nvSpPr>
        <p:spPr>
          <a:xfrm>
            <a:off x="7178040" y="4599432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47B80"/>
                </a:solidFill>
              </a:rPr>
              <a:t>EMAIL   </a:t>
            </a:r>
            <a:pPr indent="0" marL="0">
              <a:buNone/>
            </a:pPr>
            <a:r>
              <a:rPr lang="en-US" sz="1100" dirty="0">
                <a:solidFill>
                  <a:srgbClr val="F9F7F2"/>
                </a:solidFill>
              </a:rPr>
              <a:t>[ADD CONTACT EMAIL]</a:t>
            </a:r>
            <a:endParaRPr lang="en-US" sz="950" dirty="0"/>
          </a:p>
        </p:txBody>
      </p:sp>
      <p:sp>
        <p:nvSpPr>
          <p:cNvPr id="26" name="Text 24"/>
          <p:cNvSpPr txBox="1"/>
          <p:nvPr/>
        </p:nvSpPr>
        <p:spPr>
          <a:xfrm>
            <a:off x="7178040" y="4983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47B80"/>
                </a:solidFill>
              </a:rPr>
              <a:t>WEBSITE   </a:t>
            </a:r>
            <a:pPr indent="0" marL="0">
              <a:buNone/>
            </a:pPr>
            <a:r>
              <a:rPr lang="en-US" sz="1100" dirty="0">
                <a:solidFill>
                  <a:srgbClr val="F9F7F2"/>
                </a:solidFill>
              </a:rPr>
              <a:t>[ADD WEBSITE]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7178040" y="536752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47B80"/>
                </a:solidFill>
              </a:rPr>
              <a:t>SPONSORSHIP INQUIRY   </a:t>
            </a:r>
            <a:pPr indent="0" marL="0">
              <a:buNone/>
            </a:pPr>
            <a:r>
              <a:rPr lang="en-US" sz="1100" dirty="0">
                <a:solidFill>
                  <a:srgbClr val="F9F7F2"/>
                </a:solidFill>
              </a:rPr>
              <a:t>[ADD SPONSORSHIP INQUIRY LINK]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10561320" y="4599432"/>
            <a:ext cx="914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2A14D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10561320" y="4599432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02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[QR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102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CODE]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SERIES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Beyond The Athlete Summit?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83080"/>
            <a:ext cx="48920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 is a three-part virtual series built around the different stages of the female athlete journey — high school, college, and life after competitive sport. Each summit brings together short, pre-recorded expert sessions with a live, moderated closing conversation, creating space for honest, practical dialogue about identity, leadership, and what comes next.</a:t>
            </a:r>
            <a:endParaRPr lang="en-US" sz="145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5349240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register for basic access, with optional VIP access and additional resources for those who want to go deeper.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806440" y="1691640"/>
            <a:ext cx="5833872" cy="1490472"/>
          </a:xfrm>
          <a:prstGeom prst="roundRect">
            <a:avLst>
              <a:gd name="adj" fmla="val 4908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062472" y="1911096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6062472" y="1911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6702552" y="1837944"/>
            <a:ext cx="4736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School Female Athlete Summit</a:t>
            </a:r>
            <a:endParaRPr lang="en-US" sz="1550" dirty="0"/>
          </a:p>
        </p:txBody>
      </p:sp>
      <p:sp>
        <p:nvSpPr>
          <p:cNvPr id="10" name="Text 8"/>
          <p:cNvSpPr txBox="1"/>
          <p:nvPr/>
        </p:nvSpPr>
        <p:spPr>
          <a:xfrm>
            <a:off x="6702552" y="2194560"/>
            <a:ext cx="4736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 22–24, 2026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6702552" y="2468880"/>
            <a:ext cx="4736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high school athletes, parents, coaches, educators &amp; athletic administrators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806440" y="3328416"/>
            <a:ext cx="5833872" cy="1490472"/>
          </a:xfrm>
          <a:prstGeom prst="roundRect">
            <a:avLst>
              <a:gd name="adj" fmla="val 4908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062472" y="354787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6062472" y="35478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 txBox="1"/>
          <p:nvPr/>
        </p:nvSpPr>
        <p:spPr>
          <a:xfrm>
            <a:off x="6702552" y="3474720"/>
            <a:ext cx="4736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College Female Athlete Summit</a:t>
            </a:r>
            <a:endParaRPr lang="en-US" sz="1550" dirty="0"/>
          </a:p>
        </p:txBody>
      </p:sp>
      <p:sp>
        <p:nvSpPr>
          <p:cNvPr id="16" name="Text 14"/>
          <p:cNvSpPr txBox="1"/>
          <p:nvPr/>
        </p:nvSpPr>
        <p:spPr>
          <a:xfrm>
            <a:off x="6702552" y="3831336"/>
            <a:ext cx="4736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 20–22, 2026</a:t>
            </a:r>
            <a:endParaRPr lang="en-US" sz="1150" dirty="0"/>
          </a:p>
        </p:txBody>
      </p:sp>
      <p:sp>
        <p:nvSpPr>
          <p:cNvPr id="17" name="Text 15"/>
          <p:cNvSpPr txBox="1"/>
          <p:nvPr/>
        </p:nvSpPr>
        <p:spPr>
          <a:xfrm>
            <a:off x="6702552" y="4105656"/>
            <a:ext cx="4736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college athletes, parents, coaches, educators &amp; athletic administrators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806440" y="4965192"/>
            <a:ext cx="5833872" cy="1490472"/>
          </a:xfrm>
          <a:prstGeom prst="roundRect">
            <a:avLst>
              <a:gd name="adj" fmla="val 4908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062472" y="5184648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6062472" y="5184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 txBox="1"/>
          <p:nvPr/>
        </p:nvSpPr>
        <p:spPr>
          <a:xfrm>
            <a:off x="6702552" y="5111496"/>
            <a:ext cx="4736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Former Athlete Summit</a:t>
            </a:r>
            <a:endParaRPr lang="en-US" sz="1550" dirty="0"/>
          </a:p>
        </p:txBody>
      </p:sp>
      <p:sp>
        <p:nvSpPr>
          <p:cNvPr id="22" name="Text 20"/>
          <p:cNvSpPr txBox="1"/>
          <p:nvPr/>
        </p:nvSpPr>
        <p:spPr>
          <a:xfrm>
            <a:off x="6702552" y="5468112"/>
            <a:ext cx="4736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November 17–19, 2026</a:t>
            </a:r>
            <a:endParaRPr lang="en-US" sz="1150" dirty="0"/>
          </a:p>
        </p:txBody>
      </p:sp>
      <p:sp>
        <p:nvSpPr>
          <p:cNvPr id="23" name="Text 21"/>
          <p:cNvSpPr txBox="1"/>
          <p:nvPr/>
        </p:nvSpPr>
        <p:spPr>
          <a:xfrm>
            <a:off x="6702552" y="5742432"/>
            <a:ext cx="4736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college athletes and adult women navigating life beyond competitive sport</a:t>
            </a:r>
            <a:endParaRPr lang="en-US" sz="1050" dirty="0"/>
          </a:p>
        </p:txBody>
      </p:sp>
      <p:sp>
        <p:nvSpPr>
          <p:cNvPr id="24" name="Text 22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NEED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9601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Athletes Need More Than</a:t>
            </a:r>
            <a:endParaRPr lang="en-US" sz="34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Support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2697480"/>
            <a:ext cx="64922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D9E0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athletes are trained for competition — but rarely equipped for everything that surrounds it. Identity, confidence, and leadership development often lag behind physical training. Belonging and voice can be hard to build inside high-pressure environments. And the transitions — into college, into a career, out of sport altogether — are frequently navigated with little structured support at all.</a:t>
            </a:r>
            <a:endParaRPr lang="en-US" sz="145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892040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 exists to close that gap.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452360" y="960120"/>
            <a:ext cx="1481328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452360" y="960120"/>
            <a:ext cx="14813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452360" y="1527048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452360" y="1527048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452360" y="2093976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452360" y="2093976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452360" y="2660904"/>
            <a:ext cx="1586484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452360" y="2660904"/>
            <a:ext cx="15864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Belonging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452360" y="3227832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452360" y="3227832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452360" y="3794760"/>
            <a:ext cx="2322576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452360" y="3794760"/>
            <a:ext cx="232257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Career Readiness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452360" y="4361688"/>
            <a:ext cx="2427732" cy="420624"/>
          </a:xfrm>
          <a:prstGeom prst="roundRect">
            <a:avLst>
              <a:gd name="adj" fmla="val 50000"/>
            </a:avLst>
          </a:prstGeom>
          <a:solidFill>
            <a:srgbClr val="0B1F30"/>
          </a:solidFill>
          <a:ln w="12700">
            <a:solidFill>
              <a:srgbClr val="D9C58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452360" y="4361688"/>
            <a:ext cx="24277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Beyond Sport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We Serve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429000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48840"/>
            <a:ext cx="548640" cy="548640"/>
          </a:xfrm>
          <a:prstGeom prst="roundRect">
            <a:avLst>
              <a:gd name="adj" fmla="val 50000"/>
            </a:avLst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2148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47B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8803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School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3337560"/>
            <a:ext cx="2788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high school athletes building the identity, confidence, and voice that carry into college and beyond.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251960" y="1828800"/>
            <a:ext cx="3429000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0" y="2148840"/>
            <a:ext cx="548640" cy="548640"/>
          </a:xfrm>
          <a:prstGeom prst="roundRect">
            <a:avLst>
              <a:gd name="adj" fmla="val 50000"/>
            </a:avLst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572000" y="2148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47B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4572000" y="28803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College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4572000" y="3337560"/>
            <a:ext cx="2788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college athletes navigating identity under pressure, advocacy, and the transition toward career and life after sport.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955280" y="1828800"/>
            <a:ext cx="3429000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75320" y="2148840"/>
            <a:ext cx="548640" cy="548640"/>
          </a:xfrm>
          <a:prstGeom prst="roundRect">
            <a:avLst>
              <a:gd name="adj" fmla="val 50000"/>
            </a:avLst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275320" y="2148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47B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8275320" y="288036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Former Athlete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8275320" y="3337560"/>
            <a:ext cx="2788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college athletes and adult women redefining purpose, leadership, and identity after competitive sport ends.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4892040"/>
            <a:ext cx="11091672" cy="868680"/>
          </a:xfrm>
          <a:prstGeom prst="roundRect">
            <a:avLst>
              <a:gd name="adj" fmla="val 6316"/>
            </a:avLst>
          </a:prstGeom>
          <a:solidFill>
            <a:srgbClr val="E4EBEA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868680" y="4892040"/>
            <a:ext cx="104515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b="1" dirty="0">
                <a:solidFill>
                  <a:srgbClr val="102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Broader Ecosystem 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Parents, coaches, educators, athletic administrators, schools, nonprofits, and sports organizations who support and influence the athlete experience are welcomed across all three summits.</a:t>
            </a:r>
            <a:endParaRPr lang="en-US" sz="1250" dirty="0"/>
          </a:p>
        </p:txBody>
      </p:sp>
      <p:sp>
        <p:nvSpPr>
          <p:cNvPr id="21" name="Text 19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Three-Summit Journey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397252" y="2331720"/>
            <a:ext cx="7394448" cy="0"/>
          </a:xfrm>
          <a:prstGeom prst="line">
            <a:avLst/>
          </a:prstGeom>
          <a:noFill/>
          <a:ln w="25400">
            <a:solidFill>
              <a:srgbClr val="D8D2C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3204" y="1947672"/>
            <a:ext cx="768096" cy="768096"/>
          </a:xfrm>
          <a:prstGeom prst="ellipse">
            <a:avLst/>
          </a:prstGeom>
          <a:solidFill>
            <a:srgbClr val="102A43"/>
          </a:solidFill>
          <a:ln w="25400">
            <a:solidFill>
              <a:srgbClr val="C2A14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2013204" y="1947672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548640" y="2834640"/>
            <a:ext cx="3697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School</a:t>
            </a:r>
            <a:endParaRPr lang="en-US" sz="15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Summit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77240" y="3611880"/>
            <a:ext cx="3240024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3922776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188720" y="3840480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Confidence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1005840" y="4581144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1188720" y="4498848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&amp; Leadership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1005840" y="5239512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188720" y="5157216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 &amp; What Comes Next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710428" y="1947672"/>
            <a:ext cx="768096" cy="768096"/>
          </a:xfrm>
          <a:prstGeom prst="ellipse">
            <a:avLst/>
          </a:prstGeom>
          <a:solidFill>
            <a:srgbClr val="102A43"/>
          </a:solidFill>
          <a:ln w="25400">
            <a:solidFill>
              <a:srgbClr val="C2A14D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5710428" y="1947672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4245864" y="2834640"/>
            <a:ext cx="3697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College</a:t>
            </a:r>
            <a:endParaRPr lang="en-US" sz="15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Summit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474464" y="3611880"/>
            <a:ext cx="3240024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3064" y="3922776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4885944" y="3840480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Under Pressure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703064" y="4581144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4885944" y="4498848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&amp; Advocacy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703064" y="5239512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4885944" y="5157216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Career &amp; Life After Sports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9407652" y="1947672"/>
            <a:ext cx="768096" cy="768096"/>
          </a:xfrm>
          <a:prstGeom prst="ellipse">
            <a:avLst/>
          </a:prstGeom>
          <a:solidFill>
            <a:srgbClr val="102A43"/>
          </a:solidFill>
          <a:ln w="25400">
            <a:solidFill>
              <a:srgbClr val="C2A14D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9407652" y="1947672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7" name="Text 25"/>
          <p:cNvSpPr txBox="1"/>
          <p:nvPr/>
        </p:nvSpPr>
        <p:spPr>
          <a:xfrm>
            <a:off x="7943088" y="2834640"/>
            <a:ext cx="3697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Former Athlete</a:t>
            </a:r>
            <a:endParaRPr lang="en-US" sz="15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Summit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8171688" y="3611880"/>
            <a:ext cx="3240024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400288" y="3922776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8583168" y="3840480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Transition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8400288" y="4581144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8583168" y="4498848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Applying the Athlete Mindset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8400288" y="5239512"/>
            <a:ext cx="82296" cy="82296"/>
          </a:xfrm>
          <a:prstGeom prst="ellipse">
            <a:avLst/>
          </a:prstGeom>
          <a:solidFill>
            <a:srgbClr val="547B80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8583168" y="5157216"/>
            <a:ext cx="25999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the Next Chapter</a:t>
            </a:r>
            <a:endParaRPr lang="en-US" sz="1150" dirty="0"/>
          </a:p>
        </p:txBody>
      </p:sp>
      <p:sp>
        <p:nvSpPr>
          <p:cNvPr id="35" name="Text 33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36" name="Text 34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Event Experience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212140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2121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263347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Days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312724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summit runs across three focused days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78708" y="192024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79876" y="212140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579876" y="2121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3561588" y="263347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Virtual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3561588" y="312724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 anywhere — no travel required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208776" y="192024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9944" y="212140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409944" y="2121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391656" y="263347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Pre-Recorded Sessions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6391656" y="312724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Short, expert-led sessions available on-demand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9038844" y="192024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40012" y="212140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240012" y="2121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9221724" y="263347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Closing Conversation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9221724" y="312724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Moderated live discussion on Day 3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402336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49808" y="422452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749808" y="42245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731520" y="473659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VIP Access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731520" y="523036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upgrade with added resources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378708" y="402336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579876" y="422452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3579876" y="42245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32" name="Text 30"/>
          <p:cNvSpPr txBox="1"/>
          <p:nvPr/>
        </p:nvSpPr>
        <p:spPr>
          <a:xfrm>
            <a:off x="3561588" y="473659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Practical Resources</a:t>
            </a:r>
            <a:endParaRPr lang="en-US" sz="1300" dirty="0"/>
          </a:p>
        </p:txBody>
      </p:sp>
      <p:sp>
        <p:nvSpPr>
          <p:cNvPr id="33" name="Text 31"/>
          <p:cNvSpPr txBox="1"/>
          <p:nvPr/>
        </p:nvSpPr>
        <p:spPr>
          <a:xfrm>
            <a:off x="3561588" y="523036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designed for real, actionable use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208776" y="402336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09944" y="422452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6409944" y="42245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37" name="Text 35"/>
          <p:cNvSpPr txBox="1"/>
          <p:nvPr/>
        </p:nvSpPr>
        <p:spPr>
          <a:xfrm>
            <a:off x="6391656" y="473659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Speaker Expertise</a:t>
            </a:r>
            <a:endParaRPr lang="en-US" sz="1300" dirty="0"/>
          </a:p>
        </p:txBody>
      </p:sp>
      <p:sp>
        <p:nvSpPr>
          <p:cNvPr id="38" name="Text 36"/>
          <p:cNvSpPr txBox="1"/>
          <p:nvPr/>
        </p:nvSpPr>
        <p:spPr>
          <a:xfrm>
            <a:off x="6391656" y="523036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 speakers featured per day, 30+ across the series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9038844" y="4023360"/>
            <a:ext cx="2601468" cy="1874520"/>
          </a:xfrm>
          <a:prstGeom prst="roundRect">
            <a:avLst>
              <a:gd name="adj" fmla="val 3415"/>
            </a:avLst>
          </a:prstGeom>
          <a:solidFill>
            <a:srgbClr val="0B1F30"/>
          </a:solidFill>
          <a:ln w="12700">
            <a:solidFill>
              <a:srgbClr val="23425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240012" y="4224528"/>
            <a:ext cx="384048" cy="384048"/>
          </a:xfrm>
          <a:prstGeom prst="ellipse">
            <a:avLst/>
          </a:prstGeom>
          <a:solidFill>
            <a:srgbClr val="102A43"/>
          </a:solidFill>
          <a:ln w="15875">
            <a:solidFill>
              <a:srgbClr val="C2A14D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9240012" y="42245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300" dirty="0"/>
          </a:p>
        </p:txBody>
      </p:sp>
      <p:sp>
        <p:nvSpPr>
          <p:cNvPr id="42" name="Text 40"/>
          <p:cNvSpPr txBox="1"/>
          <p:nvPr/>
        </p:nvSpPr>
        <p:spPr>
          <a:xfrm>
            <a:off x="9221724" y="4736592"/>
            <a:ext cx="22357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9F7F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Continued Learning</a:t>
            </a:r>
            <a:endParaRPr lang="en-US" sz="1300" dirty="0"/>
          </a:p>
        </p:txBody>
      </p:sp>
      <p:sp>
        <p:nvSpPr>
          <p:cNvPr id="43" name="Text 41"/>
          <p:cNvSpPr txBox="1"/>
          <p:nvPr/>
        </p:nvSpPr>
        <p:spPr>
          <a:xfrm>
            <a:off x="9221724" y="5230368"/>
            <a:ext cx="22357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AFC0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built to be revisited after the summit</a:t>
            </a:r>
            <a:endParaRPr lang="en-US" sz="950" dirty="0"/>
          </a:p>
        </p:txBody>
      </p:sp>
      <p:sp>
        <p:nvSpPr>
          <p:cNvPr id="44" name="Text 42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45" name="Text 43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Partner With Us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01952"/>
            <a:ext cx="310896" cy="310896"/>
          </a:xfrm>
          <a:prstGeom prst="ellipse">
            <a:avLst/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8640" y="19019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1005840" y="1819656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your brand with female athlete development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035040" y="1901952"/>
            <a:ext cx="310896" cy="310896"/>
          </a:xfrm>
          <a:prstGeom prst="ellipse">
            <a:avLst/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035040" y="19019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6492240" y="1819656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free educational access for athletes and families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862072"/>
            <a:ext cx="310896" cy="310896"/>
          </a:xfrm>
          <a:prstGeom prst="ellipse">
            <a:avLst/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548640" y="2862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1005840" y="2779776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athletes and the adults who influence their experience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035040" y="2862072"/>
            <a:ext cx="310896" cy="310896"/>
          </a:xfrm>
          <a:prstGeom prst="ellipse">
            <a:avLst/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035040" y="2862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6492240" y="2779776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with schools, athletic departments, and sports organizations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822192"/>
            <a:ext cx="310896" cy="310896"/>
          </a:xfrm>
          <a:prstGeom prst="ellipse">
            <a:avLst/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48640" y="38221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1005840" y="3739896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the growth of women's sports and leadership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035040" y="3822192"/>
            <a:ext cx="310896" cy="310896"/>
          </a:xfrm>
          <a:prstGeom prst="ellipse">
            <a:avLst/>
          </a:prstGeom>
          <a:solidFill>
            <a:srgbClr val="E4EBEA"/>
          </a:solidFill>
          <a:ln w="12700">
            <a:solidFill>
              <a:srgbClr val="547B80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6035040" y="38221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6492240" y="3739896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meaningful, purpose-driven brand alignment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5120640"/>
            <a:ext cx="11091672" cy="1051560"/>
          </a:xfrm>
          <a:prstGeom prst="roundRect">
            <a:avLst>
              <a:gd name="adj" fmla="val 6957"/>
            </a:avLst>
          </a:prstGeom>
          <a:solidFill>
            <a:srgbClr val="102A43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914400" y="5266944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“IMPACT OVER IMPRESSIONS”</a:t>
            </a:r>
            <a:endParaRPr lang="en-US" sz="1700" dirty="0"/>
          </a:p>
        </p:txBody>
      </p:sp>
      <p:sp>
        <p:nvSpPr>
          <p:cNvPr id="24" name="Text 22"/>
          <p:cNvSpPr txBox="1"/>
          <p:nvPr/>
        </p:nvSpPr>
        <p:spPr>
          <a:xfrm>
            <a:off x="4892040" y="5230368"/>
            <a:ext cx="674827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D9E0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 help fund meaningful conversations on identity, mental well-being, leadership, self-advocacy, career readiness, mentorship, and life after sport — not just event visibility.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26" name="Text 24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LEVELS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Sponsorship Opportunities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102A43"/>
          </a:solidFill>
          <a:ln w="19050">
            <a:solidFill>
              <a:srgbClr val="C2A14D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713232" y="1819656"/>
            <a:ext cx="2276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Presenting Sponsor</a:t>
            </a:r>
            <a:endParaRPr lang="en-US" sz="1250" dirty="0"/>
          </a:p>
        </p:txBody>
      </p:sp>
      <p:sp>
        <p:nvSpPr>
          <p:cNvPr id="6" name="Text 4"/>
          <p:cNvSpPr txBox="1"/>
          <p:nvPr/>
        </p:nvSpPr>
        <p:spPr>
          <a:xfrm>
            <a:off x="713232" y="2185416"/>
            <a:ext cx="2276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$5,000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55848" y="169164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8" name="Text 6"/>
          <p:cNvSpPr txBox="1"/>
          <p:nvPr/>
        </p:nvSpPr>
        <p:spPr>
          <a:xfrm>
            <a:off x="3520440" y="1819656"/>
            <a:ext cx="2276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02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 Sponsor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3520440" y="2185416"/>
            <a:ext cx="2276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47B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$2,500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63056" y="169164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11" name="Text 9"/>
          <p:cNvSpPr txBox="1"/>
          <p:nvPr/>
        </p:nvSpPr>
        <p:spPr>
          <a:xfrm>
            <a:off x="6327648" y="1819656"/>
            <a:ext cx="2276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02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Partner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6327648" y="2185416"/>
            <a:ext cx="2276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47B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$1,000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70264" y="169164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1DED4"/>
            </a:solidFill>
            <a:prstDash val="solid"/>
          </a:ln>
          <a:effectLst>
            <a:outerShdw sx="100000" sy="100000" kx="0" ky="0" algn="bl" rotWithShape="0" blurRad="101600" dist="38100" dir="5400000">
              <a:srgbClr val="102A43">
                <a:alpha val="12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9134856" y="1819656"/>
            <a:ext cx="2276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02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Supporter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9134856" y="2185416"/>
            <a:ext cx="2276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47B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$500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548640" y="2971800"/>
            <a:ext cx="11091672" cy="420624"/>
          </a:xfrm>
          <a:prstGeom prst="rect">
            <a:avLst/>
          </a:prstGeom>
          <a:solidFill>
            <a:srgbClr val="102A43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58368" y="2971800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9F7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Benefits (draft — confirm before publishing)</a:t>
            </a:r>
            <a:endParaRPr lang="en-US" sz="1050" dirty="0"/>
          </a:p>
        </p:txBody>
      </p:sp>
      <p:sp>
        <p:nvSpPr>
          <p:cNvPr id="18" name="Text 16"/>
          <p:cNvSpPr txBox="1"/>
          <p:nvPr/>
        </p:nvSpPr>
        <p:spPr>
          <a:xfrm>
            <a:off x="4480560" y="297180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$5,000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6270498" y="297180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$2,500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8060436" y="297180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$1,000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9850374" y="297180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$500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3392424"/>
            <a:ext cx="11091672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6E2D6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58368" y="3392424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placement across all three summits</a:t>
            </a:r>
            <a:endParaRPr lang="en-US" sz="1050" dirty="0"/>
          </a:p>
        </p:txBody>
      </p:sp>
      <p:sp>
        <p:nvSpPr>
          <p:cNvPr id="24" name="Text 22"/>
          <p:cNvSpPr txBox="1"/>
          <p:nvPr/>
        </p:nvSpPr>
        <p:spPr>
          <a:xfrm>
            <a:off x="4480560" y="339242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6270498" y="339242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Text 24"/>
          <p:cNvSpPr txBox="1"/>
          <p:nvPr/>
        </p:nvSpPr>
        <p:spPr>
          <a:xfrm>
            <a:off x="8060436" y="339242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9850374" y="339242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48640" y="3813048"/>
            <a:ext cx="11091672" cy="420624"/>
          </a:xfrm>
          <a:prstGeom prst="rect">
            <a:avLst/>
          </a:prstGeom>
          <a:solidFill>
            <a:srgbClr val="F1EFE6"/>
          </a:solidFill>
          <a:ln w="9525">
            <a:solidFill>
              <a:srgbClr val="E6E2D6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658368" y="3813048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Speaking / welcome opportunity</a:t>
            </a:r>
            <a:endParaRPr lang="en-US" sz="1050" dirty="0"/>
          </a:p>
        </p:txBody>
      </p:sp>
      <p:sp>
        <p:nvSpPr>
          <p:cNvPr id="30" name="Text 28"/>
          <p:cNvSpPr txBox="1"/>
          <p:nvPr/>
        </p:nvSpPr>
        <p:spPr>
          <a:xfrm>
            <a:off x="4480560" y="3813048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1" name="Text 29"/>
          <p:cNvSpPr txBox="1"/>
          <p:nvPr/>
        </p:nvSpPr>
        <p:spPr>
          <a:xfrm>
            <a:off x="6270498" y="3813048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8060436" y="3813048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9850374" y="3813048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48640" y="4233672"/>
            <a:ext cx="11091672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6E2D6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658368" y="4233672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recognition</a:t>
            </a:r>
            <a:endParaRPr lang="en-US" sz="1050" dirty="0"/>
          </a:p>
        </p:txBody>
      </p:sp>
      <p:sp>
        <p:nvSpPr>
          <p:cNvPr id="36" name="Text 34"/>
          <p:cNvSpPr txBox="1"/>
          <p:nvPr/>
        </p:nvSpPr>
        <p:spPr>
          <a:xfrm>
            <a:off x="4480560" y="4233672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7" name="Text 35"/>
          <p:cNvSpPr txBox="1"/>
          <p:nvPr/>
        </p:nvSpPr>
        <p:spPr>
          <a:xfrm>
            <a:off x="6270498" y="4233672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36"/>
          <p:cNvSpPr txBox="1"/>
          <p:nvPr/>
        </p:nvSpPr>
        <p:spPr>
          <a:xfrm>
            <a:off x="8060436" y="4233672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9" name="Text 37"/>
          <p:cNvSpPr txBox="1"/>
          <p:nvPr/>
        </p:nvSpPr>
        <p:spPr>
          <a:xfrm>
            <a:off x="9850374" y="4233672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548640" y="4654296"/>
            <a:ext cx="11091672" cy="420624"/>
          </a:xfrm>
          <a:prstGeom prst="rect">
            <a:avLst/>
          </a:prstGeom>
          <a:solidFill>
            <a:srgbClr val="F1EFE6"/>
          </a:solidFill>
          <a:ln w="9525">
            <a:solidFill>
              <a:srgbClr val="E6E2D6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658368" y="4654296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 &amp; email mention</a:t>
            </a:r>
            <a:endParaRPr lang="en-US" sz="1050" dirty="0"/>
          </a:p>
        </p:txBody>
      </p:sp>
      <p:sp>
        <p:nvSpPr>
          <p:cNvPr id="42" name="Text 40"/>
          <p:cNvSpPr txBox="1"/>
          <p:nvPr/>
        </p:nvSpPr>
        <p:spPr>
          <a:xfrm>
            <a:off x="4480560" y="4654296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3" name="Text 41"/>
          <p:cNvSpPr txBox="1"/>
          <p:nvPr/>
        </p:nvSpPr>
        <p:spPr>
          <a:xfrm>
            <a:off x="6270498" y="4654296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4" name="Text 42"/>
          <p:cNvSpPr txBox="1"/>
          <p:nvPr/>
        </p:nvSpPr>
        <p:spPr>
          <a:xfrm>
            <a:off x="8060436" y="4654296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5" name="Text 43"/>
          <p:cNvSpPr txBox="1"/>
          <p:nvPr/>
        </p:nvSpPr>
        <p:spPr>
          <a:xfrm>
            <a:off x="9850374" y="4654296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548640" y="5074920"/>
            <a:ext cx="11091672" cy="420624"/>
          </a:xfrm>
          <a:prstGeom prst="rect">
            <a:avLst/>
          </a:prstGeom>
          <a:solidFill>
            <a:srgbClr val="FFFFFF"/>
          </a:solidFill>
          <a:ln w="9525">
            <a:solidFill>
              <a:srgbClr val="E6E2D6"/>
            </a:solidFill>
            <a:prstDash val="solid"/>
          </a:ln>
        </p:spPr>
      </p:sp>
      <p:sp>
        <p:nvSpPr>
          <p:cNvPr id="47" name="Text 45"/>
          <p:cNvSpPr txBox="1"/>
          <p:nvPr/>
        </p:nvSpPr>
        <p:spPr>
          <a:xfrm>
            <a:off x="658368" y="5074920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VIP access passes</a:t>
            </a:r>
            <a:endParaRPr lang="en-US" sz="1050" dirty="0"/>
          </a:p>
        </p:txBody>
      </p:sp>
      <p:sp>
        <p:nvSpPr>
          <p:cNvPr id="48" name="Text 46"/>
          <p:cNvSpPr txBox="1"/>
          <p:nvPr/>
        </p:nvSpPr>
        <p:spPr>
          <a:xfrm>
            <a:off x="4480560" y="507492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9" name="Text 47"/>
          <p:cNvSpPr txBox="1"/>
          <p:nvPr/>
        </p:nvSpPr>
        <p:spPr>
          <a:xfrm>
            <a:off x="6270498" y="507492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50" name="Text 48"/>
          <p:cNvSpPr txBox="1"/>
          <p:nvPr/>
        </p:nvSpPr>
        <p:spPr>
          <a:xfrm>
            <a:off x="8060436" y="507492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51" name="Text 49"/>
          <p:cNvSpPr txBox="1"/>
          <p:nvPr/>
        </p:nvSpPr>
        <p:spPr>
          <a:xfrm>
            <a:off x="9850374" y="5074920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548640" y="5495544"/>
            <a:ext cx="11091672" cy="420624"/>
          </a:xfrm>
          <a:prstGeom prst="rect">
            <a:avLst/>
          </a:prstGeom>
          <a:solidFill>
            <a:srgbClr val="F1EFE6"/>
          </a:solidFill>
          <a:ln w="9525">
            <a:solidFill>
              <a:srgbClr val="E6E2D6"/>
            </a:solidFill>
            <a:prstDash val="solid"/>
          </a:ln>
        </p:spPr>
      </p:sp>
      <p:sp>
        <p:nvSpPr>
          <p:cNvPr id="53" name="Text 51"/>
          <p:cNvSpPr txBox="1"/>
          <p:nvPr/>
        </p:nvSpPr>
        <p:spPr>
          <a:xfrm>
            <a:off x="658368" y="5495544"/>
            <a:ext cx="38221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activation add-on eligible</a:t>
            </a:r>
            <a:endParaRPr lang="en-US" sz="1050" dirty="0"/>
          </a:p>
        </p:txBody>
      </p:sp>
      <p:sp>
        <p:nvSpPr>
          <p:cNvPr id="54" name="Text 52"/>
          <p:cNvSpPr txBox="1"/>
          <p:nvPr/>
        </p:nvSpPr>
        <p:spPr>
          <a:xfrm>
            <a:off x="4480560" y="549554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47B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55" name="Text 53"/>
          <p:cNvSpPr txBox="1"/>
          <p:nvPr/>
        </p:nvSpPr>
        <p:spPr>
          <a:xfrm>
            <a:off x="6270498" y="549554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56" name="Text 54"/>
          <p:cNvSpPr txBox="1"/>
          <p:nvPr/>
        </p:nvSpPr>
        <p:spPr>
          <a:xfrm>
            <a:off x="8060436" y="549554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57" name="Text 55"/>
          <p:cNvSpPr txBox="1"/>
          <p:nvPr/>
        </p:nvSpPr>
        <p:spPr>
          <a:xfrm>
            <a:off x="9850374" y="5495544"/>
            <a:ext cx="178993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9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58" name="Text 56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59" name="Text 57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2A1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CORE TIERS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 Activation Opportunities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201168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31520" y="2011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713232" y="248716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Closing Conversation Sponsor</a:t>
            </a:r>
            <a:endParaRPr lang="en-US" sz="1150" dirty="0"/>
          </a:p>
        </p:txBody>
      </p:sp>
      <p:sp>
        <p:nvSpPr>
          <p:cNvPr id="8" name="Text 6"/>
          <p:cNvSpPr txBox="1"/>
          <p:nvPr/>
        </p:nvSpPr>
        <p:spPr>
          <a:xfrm>
            <a:off x="713232" y="310896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the moderated Day 3 live conversation for a summit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78708" y="182880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561588" y="201168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3561588" y="2011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3543300" y="248716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VIP Experience Sponsor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3543300" y="310896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 your brand to the optional VIP access tier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208776" y="182880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91656" y="201168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6391656" y="2011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373368" y="248716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Athlete Access Partner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6373368" y="310896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direct access and engagement opportunities for athletes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9038844" y="182880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221724" y="201168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9221724" y="2011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9203436" y="248716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Summit Workbook Sponsor</a:t>
            </a:r>
            <a:endParaRPr lang="en-US" sz="1150" dirty="0"/>
          </a:p>
        </p:txBody>
      </p:sp>
      <p:sp>
        <p:nvSpPr>
          <p:cNvPr id="23" name="Text 21"/>
          <p:cNvSpPr txBox="1"/>
          <p:nvPr/>
        </p:nvSpPr>
        <p:spPr>
          <a:xfrm>
            <a:off x="9203436" y="310896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the companion workbook attendees use throughout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402336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31520" y="420624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731520" y="4206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713232" y="468172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Sponsor</a:t>
            </a:r>
            <a:endParaRPr lang="en-US" sz="1150" dirty="0"/>
          </a:p>
        </p:txBody>
      </p:sp>
      <p:sp>
        <p:nvSpPr>
          <p:cNvPr id="28" name="Text 26"/>
          <p:cNvSpPr txBox="1"/>
          <p:nvPr/>
        </p:nvSpPr>
        <p:spPr>
          <a:xfrm>
            <a:off x="713232" y="530352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presence across a full day of programming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378708" y="402336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561588" y="420624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3561588" y="4206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3543300" y="468172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Speaker Spotlight Sponsor</a:t>
            </a:r>
            <a:endParaRPr lang="en-US" sz="1150" dirty="0"/>
          </a:p>
        </p:txBody>
      </p:sp>
      <p:sp>
        <p:nvSpPr>
          <p:cNvPr id="33" name="Text 31"/>
          <p:cNvSpPr txBox="1"/>
          <p:nvPr/>
        </p:nvSpPr>
        <p:spPr>
          <a:xfrm>
            <a:off x="3543300" y="530352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alongside a specific speaker session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208776" y="402336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391656" y="420624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6391656" y="4206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200" dirty="0"/>
          </a:p>
        </p:txBody>
      </p:sp>
      <p:sp>
        <p:nvSpPr>
          <p:cNvPr id="37" name="Text 35"/>
          <p:cNvSpPr txBox="1"/>
          <p:nvPr/>
        </p:nvSpPr>
        <p:spPr>
          <a:xfrm>
            <a:off x="6373368" y="468172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Resource Library Sponsor</a:t>
            </a:r>
            <a:endParaRPr lang="en-US" sz="1150" dirty="0"/>
          </a:p>
        </p:txBody>
      </p:sp>
      <p:sp>
        <p:nvSpPr>
          <p:cNvPr id="38" name="Text 36"/>
          <p:cNvSpPr txBox="1"/>
          <p:nvPr/>
        </p:nvSpPr>
        <p:spPr>
          <a:xfrm>
            <a:off x="6373368" y="530352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the post-summit resource and tools library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9038844" y="4023360"/>
            <a:ext cx="2601468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9C58C"/>
            </a:solidFill>
            <a:prstDash val="solid"/>
          </a:ln>
          <a:effectLst>
            <a:outerShdw sx="100000" sy="100000" kx="0" ky="0" algn="bl" rotWithShape="0" blurRad="76200" dist="25400" dir="5400000">
              <a:srgbClr val="102A43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9221724" y="420624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02A43"/>
          </a:solidFill>
          <a:ln/>
        </p:spPr>
      </p:sp>
      <p:sp>
        <p:nvSpPr>
          <p:cNvPr id="41" name="Text 39"/>
          <p:cNvSpPr txBox="1"/>
          <p:nvPr/>
        </p:nvSpPr>
        <p:spPr>
          <a:xfrm>
            <a:off x="9221724" y="4206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2A1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200" dirty="0"/>
          </a:p>
        </p:txBody>
      </p:sp>
      <p:sp>
        <p:nvSpPr>
          <p:cNvPr id="42" name="Text 40"/>
          <p:cNvSpPr txBox="1"/>
          <p:nvPr/>
        </p:nvSpPr>
        <p:spPr>
          <a:xfrm>
            <a:off x="9203436" y="4681728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02A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 / Team Access Sponsor</a:t>
            </a:r>
            <a:endParaRPr lang="en-US" sz="1150" dirty="0"/>
          </a:p>
        </p:txBody>
      </p:sp>
      <p:sp>
        <p:nvSpPr>
          <p:cNvPr id="43" name="Text 41"/>
          <p:cNvSpPr txBox="1"/>
          <p:nvPr/>
        </p:nvSpPr>
        <p:spPr>
          <a:xfrm>
            <a:off x="9203436" y="5303520"/>
            <a:ext cx="22722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summit access to a school or team community</a:t>
            </a:r>
            <a:endParaRPr lang="en-US" sz="950" dirty="0"/>
          </a:p>
        </p:txBody>
      </p:sp>
      <p:sp>
        <p:nvSpPr>
          <p:cNvPr id="44" name="Text 42"/>
          <p:cNvSpPr txBox="1"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ATHLETE SUMMIT</a:t>
            </a:r>
            <a:endParaRPr lang="en-US" sz="900" dirty="0"/>
          </a:p>
        </p:txBody>
      </p:sp>
      <p:sp>
        <p:nvSpPr>
          <p:cNvPr id="45" name="Text 43"/>
          <p:cNvSpPr txBox="1"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2026-08-28T00:24:17Z</dcterms:created>
  <dcterms:modified xsi:type="dcterms:W3CDTF">2026-08-28T00:24:17Z</dcterms:modified>
</cp:coreProperties>
</file>