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5"/>
  </p:notesMasterIdLst>
  <p:sldIdLst>
    <p:sldId id="256" r:id="rId2"/>
    <p:sldId id="259" r:id="rId3"/>
    <p:sldId id="261" r:id="rId4"/>
  </p:sldIdLst>
  <p:sldSz cx="18288000" cy="10287000"/>
  <p:notesSz cx="18288000" cy="10287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21983CF-A8F9-CB29-6720-8A47AFC29BD4}" name="Katie Franklin" initials="KF" userId="989655f903c1e104"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6DA4D53-9C89-4AE4-B0C5-3E8FFE8F4224}" v="21" dt="2026-02-24T16:22:43.626"/>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774"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viewProps" Target="viewProps.xml"/><Relationship Id="rId12"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5" Type="http://schemas.openxmlformats.org/officeDocument/2006/relationships/customXml" Target="../customXml/item3.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 Id="rId14"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ie Franklin" userId="989655f903c1e104" providerId="LiveId" clId="{2EB91EF4-0CD1-4A6E-8FBF-96A1D812EAB3}"/>
    <pc:docChg chg="custSel addSld delSld modSld sldOrd">
      <pc:chgData name="Katie Franklin" userId="989655f903c1e104" providerId="LiveId" clId="{2EB91EF4-0CD1-4A6E-8FBF-96A1D812EAB3}" dt="2026-02-25T03:23:36.346" v="3199" actId="20577"/>
      <pc:docMkLst>
        <pc:docMk/>
      </pc:docMkLst>
      <pc:sldChg chg="delSp mod">
        <pc:chgData name="Katie Franklin" userId="989655f903c1e104" providerId="LiveId" clId="{2EB91EF4-0CD1-4A6E-8FBF-96A1D812EAB3}" dt="2026-02-23T21:50:02.437" v="505" actId="478"/>
        <pc:sldMkLst>
          <pc:docMk/>
          <pc:sldMk cId="0" sldId="256"/>
        </pc:sldMkLst>
      </pc:sldChg>
      <pc:sldChg chg="modSp del mod">
        <pc:chgData name="Katie Franklin" userId="989655f903c1e104" providerId="LiveId" clId="{2EB91EF4-0CD1-4A6E-8FBF-96A1D812EAB3}" dt="2026-02-24T16:40:41.113" v="2034" actId="47"/>
        <pc:sldMkLst>
          <pc:docMk/>
          <pc:sldMk cId="0" sldId="257"/>
        </pc:sldMkLst>
        <pc:graphicFrameChg chg="mod modGraphic">
          <ac:chgData name="Katie Franklin" userId="989655f903c1e104" providerId="LiveId" clId="{2EB91EF4-0CD1-4A6E-8FBF-96A1D812EAB3}" dt="2026-02-24T15:32:24.238" v="1449" actId="6549"/>
          <ac:graphicFrameMkLst>
            <pc:docMk/>
            <pc:sldMk cId="0" sldId="257"/>
            <ac:graphicFrameMk id="11" creationId="{00000000-0000-0000-0000-000000000000}"/>
          </ac:graphicFrameMkLst>
        </pc:graphicFrameChg>
      </pc:sldChg>
      <pc:sldChg chg="addSp delSp modSp mod ord">
        <pc:chgData name="Katie Franklin" userId="989655f903c1e104" providerId="LiveId" clId="{2EB91EF4-0CD1-4A6E-8FBF-96A1D812EAB3}" dt="2026-02-23T22:08:12.998" v="509"/>
        <pc:sldMkLst>
          <pc:docMk/>
          <pc:sldMk cId="0" sldId="259"/>
        </pc:sldMkLst>
        <pc:spChg chg="mod">
          <ac:chgData name="Katie Franklin" userId="989655f903c1e104" providerId="LiveId" clId="{2EB91EF4-0CD1-4A6E-8FBF-96A1D812EAB3}" dt="2026-02-23T21:44:17.421" v="288" actId="20577"/>
          <ac:spMkLst>
            <pc:docMk/>
            <pc:sldMk cId="0" sldId="259"/>
            <ac:spMk id="2" creationId="{00000000-0000-0000-0000-000000000000}"/>
          </ac:spMkLst>
        </pc:spChg>
        <pc:spChg chg="add mod">
          <ac:chgData name="Katie Franklin" userId="989655f903c1e104" providerId="LiveId" clId="{2EB91EF4-0CD1-4A6E-8FBF-96A1D812EAB3}" dt="2026-02-23T21:50:12.555" v="507"/>
          <ac:spMkLst>
            <pc:docMk/>
            <pc:sldMk cId="0" sldId="259"/>
            <ac:spMk id="4" creationId="{A3884C45-49AF-8322-9A7C-FC8E23C109E0}"/>
          </ac:spMkLst>
        </pc:spChg>
      </pc:sldChg>
      <pc:sldChg chg="addSp delSp modSp add del mod">
        <pc:chgData name="Katie Franklin" userId="989655f903c1e104" providerId="LiveId" clId="{2EB91EF4-0CD1-4A6E-8FBF-96A1D812EAB3}" dt="2026-02-24T17:00:18.805" v="3067" actId="47"/>
        <pc:sldMkLst>
          <pc:docMk/>
          <pc:sldMk cId="3679944350" sldId="260"/>
        </pc:sldMkLst>
      </pc:sldChg>
      <pc:sldChg chg="addSp delSp modSp add mod">
        <pc:chgData name="Katie Franklin" userId="989655f903c1e104" providerId="LiveId" clId="{2EB91EF4-0CD1-4A6E-8FBF-96A1D812EAB3}" dt="2026-02-25T03:23:36.346" v="3199" actId="20577"/>
        <pc:sldMkLst>
          <pc:docMk/>
          <pc:sldMk cId="2112493180" sldId="261"/>
        </pc:sldMkLst>
        <pc:spChg chg="del">
          <ac:chgData name="Katie Franklin" userId="989655f903c1e104" providerId="LiveId" clId="{2EB91EF4-0CD1-4A6E-8FBF-96A1D812EAB3}" dt="2026-02-24T16:23:02.280" v="1457" actId="478"/>
          <ac:spMkLst>
            <pc:docMk/>
            <pc:sldMk cId="2112493180" sldId="261"/>
            <ac:spMk id="2" creationId="{E4BADE36-0D90-8BFA-BF5C-BBAE7C043B23}"/>
          </ac:spMkLst>
        </pc:spChg>
        <pc:spChg chg="del mod">
          <ac:chgData name="Katie Franklin" userId="989655f903c1e104" providerId="LiveId" clId="{2EB91EF4-0CD1-4A6E-8FBF-96A1D812EAB3}" dt="2026-02-24T16:23:05.084" v="1459" actId="478"/>
          <ac:spMkLst>
            <pc:docMk/>
            <pc:sldMk cId="2112493180" sldId="261"/>
            <ac:spMk id="3" creationId="{E3F11CC2-A943-759C-C826-6DE7D8B737D8}"/>
          </ac:spMkLst>
        </pc:spChg>
        <pc:spChg chg="del">
          <ac:chgData name="Katie Franklin" userId="989655f903c1e104" providerId="LiveId" clId="{2EB91EF4-0CD1-4A6E-8FBF-96A1D812EAB3}" dt="2026-02-24T16:22:57.888" v="1456" actId="478"/>
          <ac:spMkLst>
            <pc:docMk/>
            <pc:sldMk cId="2112493180" sldId="261"/>
            <ac:spMk id="4" creationId="{7EEACA87-8F9D-FC4B-8F08-46D00A873F70}"/>
          </ac:spMkLst>
        </pc:spChg>
        <pc:spChg chg="del">
          <ac:chgData name="Katie Franklin" userId="989655f903c1e104" providerId="LiveId" clId="{2EB91EF4-0CD1-4A6E-8FBF-96A1D812EAB3}" dt="2026-02-24T16:22:51.885" v="1452" actId="478"/>
          <ac:spMkLst>
            <pc:docMk/>
            <pc:sldMk cId="2112493180" sldId="261"/>
            <ac:spMk id="5" creationId="{C48E4FAB-4932-3A11-1B6E-1660E094A001}"/>
          </ac:spMkLst>
        </pc:spChg>
        <pc:spChg chg="del">
          <ac:chgData name="Katie Franklin" userId="989655f903c1e104" providerId="LiveId" clId="{2EB91EF4-0CD1-4A6E-8FBF-96A1D812EAB3}" dt="2026-02-24T16:22:53.730" v="1454" actId="478"/>
          <ac:spMkLst>
            <pc:docMk/>
            <pc:sldMk cId="2112493180" sldId="261"/>
            <ac:spMk id="7" creationId="{59A39438-5074-A909-078D-FCDC4D12A75A}"/>
          </ac:spMkLst>
        </pc:spChg>
        <pc:spChg chg="del">
          <ac:chgData name="Katie Franklin" userId="989655f903c1e104" providerId="LiveId" clId="{2EB91EF4-0CD1-4A6E-8FBF-96A1D812EAB3}" dt="2026-02-24T16:22:54.818" v="1455" actId="478"/>
          <ac:spMkLst>
            <pc:docMk/>
            <pc:sldMk cId="2112493180" sldId="261"/>
            <ac:spMk id="9" creationId="{4B5BCA78-6B65-62DF-442B-910304ABDF93}"/>
          </ac:spMkLst>
        </pc:spChg>
        <pc:spChg chg="del">
          <ac:chgData name="Katie Franklin" userId="989655f903c1e104" providerId="LiveId" clId="{2EB91EF4-0CD1-4A6E-8FBF-96A1D812EAB3}" dt="2026-02-24T16:22:52.996" v="1453" actId="478"/>
          <ac:spMkLst>
            <pc:docMk/>
            <pc:sldMk cId="2112493180" sldId="261"/>
            <ac:spMk id="10" creationId="{353275C6-F40B-160B-0113-710B50D0C071}"/>
          </ac:spMkLst>
        </pc:spChg>
        <pc:graphicFrameChg chg="del">
          <ac:chgData name="Katie Franklin" userId="989655f903c1e104" providerId="LiveId" clId="{2EB91EF4-0CD1-4A6E-8FBF-96A1D812EAB3}" dt="2026-02-24T16:22:50.597" v="1451" actId="478"/>
          <ac:graphicFrameMkLst>
            <pc:docMk/>
            <pc:sldMk cId="2112493180" sldId="261"/>
            <ac:graphicFrameMk id="11" creationId="{7817E204-FEC9-5EF4-86FE-6EFEDD1023F8}"/>
          </ac:graphicFrameMkLst>
        </pc:graphicFrameChg>
        <pc:graphicFrameChg chg="add del mod modGraphic">
          <ac:chgData name="Katie Franklin" userId="989655f903c1e104" providerId="LiveId" clId="{2EB91EF4-0CD1-4A6E-8FBF-96A1D812EAB3}" dt="2026-02-24T16:30:10.812" v="1463" actId="478"/>
          <ac:graphicFrameMkLst>
            <pc:docMk/>
            <pc:sldMk cId="2112493180" sldId="261"/>
            <ac:graphicFrameMk id="13" creationId="{0D99C41D-A9AF-351A-BE71-507FD85EF8A7}"/>
          </ac:graphicFrameMkLst>
        </pc:graphicFrameChg>
        <pc:graphicFrameChg chg="add mod modGraphic">
          <ac:chgData name="Katie Franklin" userId="989655f903c1e104" providerId="LiveId" clId="{2EB91EF4-0CD1-4A6E-8FBF-96A1D812EAB3}" dt="2026-02-25T03:23:36.346" v="3199" actId="20577"/>
          <ac:graphicFrameMkLst>
            <pc:docMk/>
            <pc:sldMk cId="2112493180" sldId="261"/>
            <ac:graphicFrameMk id="14" creationId="{6CA1C650-08A8-A187-D25E-FE30AEF2682F}"/>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924800" cy="5159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0358438" y="0"/>
            <a:ext cx="7924800" cy="515938"/>
          </a:xfrm>
          <a:prstGeom prst="rect">
            <a:avLst/>
          </a:prstGeom>
        </p:spPr>
        <p:txBody>
          <a:bodyPr vert="horz" lIns="91440" tIns="45720" rIns="91440" bIns="45720" rtlCol="0"/>
          <a:lstStyle>
            <a:lvl1pPr algn="r">
              <a:defRPr sz="1200"/>
            </a:lvl1pPr>
          </a:lstStyle>
          <a:p>
            <a:fld id="{8A9FDE87-E6FC-41B2-A81C-6D3DBC0DE6A0}" type="datetimeFigureOut">
              <a:rPr lang="en-US" smtClean="0"/>
              <a:t>2/24/2026</a:t>
            </a:fld>
            <a:endParaRPr lang="en-US"/>
          </a:p>
        </p:txBody>
      </p:sp>
      <p:sp>
        <p:nvSpPr>
          <p:cNvPr id="4" name="Slide Image Placeholder 3"/>
          <p:cNvSpPr>
            <a:spLocks noGrp="1" noRot="1" noChangeAspect="1"/>
          </p:cNvSpPr>
          <p:nvPr>
            <p:ph type="sldImg" idx="2"/>
          </p:nvPr>
        </p:nvSpPr>
        <p:spPr>
          <a:xfrm>
            <a:off x="6057900" y="1285875"/>
            <a:ext cx="6172200" cy="347186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828800" y="4951413"/>
            <a:ext cx="14630400" cy="40497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71063"/>
            <a:ext cx="7924800" cy="5159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0358438" y="9771063"/>
            <a:ext cx="7924800" cy="515937"/>
          </a:xfrm>
          <a:prstGeom prst="rect">
            <a:avLst/>
          </a:prstGeom>
        </p:spPr>
        <p:txBody>
          <a:bodyPr vert="horz" lIns="91440" tIns="45720" rIns="91440" bIns="45720" rtlCol="0" anchor="b"/>
          <a:lstStyle>
            <a:lvl1pPr algn="r">
              <a:defRPr sz="1200"/>
            </a:lvl1pPr>
          </a:lstStyle>
          <a:p>
            <a:fld id="{3866CF54-7246-40A4-8542-936C7F5BCD62}" type="slidenum">
              <a:rPr lang="en-US" smtClean="0"/>
              <a:t>‹#›</a:t>
            </a:fld>
            <a:endParaRPr lang="en-US"/>
          </a:p>
        </p:txBody>
      </p:sp>
    </p:spTree>
    <p:extLst>
      <p:ext uri="{BB962C8B-B14F-4D97-AF65-F5344CB8AC3E}">
        <p14:creationId xmlns:p14="http://schemas.microsoft.com/office/powerpoint/2010/main" val="1198864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sz="6900" b="1" i="0">
                <a:solidFill>
                  <a:srgbClr val="004181"/>
                </a:solidFill>
                <a:latin typeface="Tahoma"/>
                <a:cs typeface="Tahoma"/>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r>
              <a:rPr lang="en-US"/>
              <a:t>2026 TSRM Group. All rights reserved. No part of this material can be reproduced in whole or in part without express written permission from TSRM Group</a:t>
            </a: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A1BEFEB1-DE35-42CD-A895-6551C893D9AD}" type="datetime1">
              <a:rPr lang="en-US" smtClean="0"/>
              <a:t>2/24/2026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900" b="1" i="0">
                <a:solidFill>
                  <a:srgbClr val="004181"/>
                </a:solidFill>
                <a:latin typeface="Tahoma"/>
                <a:cs typeface="Tahoma"/>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r>
              <a:rPr lang="en-US"/>
              <a:t>2026 TSRM Group. All rights reserved. No part of this material can be reproduced in whole or in part without express written permission from TSRM Group</a:t>
            </a: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3C207AA3-AB63-4C9C-9830-85642517C4E2}" type="datetime1">
              <a:rPr lang="en-US" smtClean="0"/>
              <a:t>2/24/2026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900" b="1" i="0">
                <a:solidFill>
                  <a:srgbClr val="004181"/>
                </a:solidFill>
                <a:latin typeface="Tahoma"/>
                <a:cs typeface="Tahoma"/>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r>
              <a:rPr lang="en-US"/>
              <a:t>2026 TSRM Group. All rights reserved. No part of this material can be reproduced in whole or in part without express written permission from TSRM Group</a:t>
            </a:r>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AAD8543-71BA-4403-8B76-8AA9FA93DF19}" type="datetime1">
              <a:rPr lang="en-US" smtClean="0"/>
              <a:t>2/24/2026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4706220"/>
            <a:ext cx="5591212" cy="5580779"/>
          </a:xfrm>
          <a:prstGeom prst="rect">
            <a:avLst/>
          </a:prstGeom>
        </p:spPr>
      </p:pic>
      <p:pic>
        <p:nvPicPr>
          <p:cNvPr id="17" name="bg object 17"/>
          <p:cNvPicPr/>
          <p:nvPr/>
        </p:nvPicPr>
        <p:blipFill>
          <a:blip r:embed="rId3" cstate="print"/>
          <a:stretch>
            <a:fillRect/>
          </a:stretch>
        </p:blipFill>
        <p:spPr>
          <a:xfrm>
            <a:off x="3170433" y="3349685"/>
            <a:ext cx="11239499" cy="5619748"/>
          </a:xfrm>
          <a:prstGeom prst="rect">
            <a:avLst/>
          </a:prstGeom>
        </p:spPr>
      </p:pic>
      <p:pic>
        <p:nvPicPr>
          <p:cNvPr id="18" name="bg object 18"/>
          <p:cNvPicPr/>
          <p:nvPr/>
        </p:nvPicPr>
        <p:blipFill>
          <a:blip r:embed="rId4" cstate="print"/>
          <a:stretch>
            <a:fillRect/>
          </a:stretch>
        </p:blipFill>
        <p:spPr>
          <a:xfrm>
            <a:off x="14039053" y="8970579"/>
            <a:ext cx="3667124" cy="828674"/>
          </a:xfrm>
          <a:prstGeom prst="rect">
            <a:avLst/>
          </a:prstGeom>
        </p:spPr>
      </p:pic>
      <p:sp>
        <p:nvSpPr>
          <p:cNvPr id="2" name="Holder 2"/>
          <p:cNvSpPr>
            <a:spLocks noGrp="1"/>
          </p:cNvSpPr>
          <p:nvPr>
            <p:ph type="title"/>
          </p:nvPr>
        </p:nvSpPr>
        <p:spPr/>
        <p:txBody>
          <a:bodyPr lIns="0" tIns="0" rIns="0" bIns="0"/>
          <a:lstStyle>
            <a:lvl1pPr>
              <a:defRPr sz="6900" b="1" i="0">
                <a:solidFill>
                  <a:srgbClr val="004181"/>
                </a:solidFill>
                <a:latin typeface="Tahoma"/>
                <a:cs typeface="Tahom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r>
              <a:rPr lang="en-US"/>
              <a:t>2026 TSRM Group. All rights reserved. No part of this material can be reproduced in whole or in part without express written permission from TSRM Group</a:t>
            </a:r>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2D911F14-710C-464C-AF9B-FB0898120D2D}" type="datetime1">
              <a:rPr lang="en-US" smtClean="0"/>
              <a:t>2/24/2026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8956737" y="0"/>
            <a:ext cx="9331262" cy="10286999"/>
          </a:xfrm>
          <a:prstGeom prst="rect">
            <a:avLst/>
          </a:prstGeom>
        </p:spPr>
      </p:pic>
      <p:pic>
        <p:nvPicPr>
          <p:cNvPr id="17" name="bg object 17"/>
          <p:cNvPicPr/>
          <p:nvPr/>
        </p:nvPicPr>
        <p:blipFill>
          <a:blip r:embed="rId3" cstate="print"/>
          <a:stretch>
            <a:fillRect/>
          </a:stretch>
        </p:blipFill>
        <p:spPr>
          <a:xfrm>
            <a:off x="11861816" y="3921119"/>
            <a:ext cx="6426181" cy="6365879"/>
          </a:xfrm>
          <a:prstGeom prst="rect">
            <a:avLst/>
          </a:prstGeom>
        </p:spPr>
      </p:pic>
      <p:pic>
        <p:nvPicPr>
          <p:cNvPr id="18" name="bg object 18"/>
          <p:cNvPicPr/>
          <p:nvPr/>
        </p:nvPicPr>
        <p:blipFill>
          <a:blip r:embed="rId4" cstate="print"/>
          <a:stretch>
            <a:fillRect/>
          </a:stretch>
        </p:blipFill>
        <p:spPr>
          <a:xfrm>
            <a:off x="571910" y="1028700"/>
            <a:ext cx="5353049" cy="1209674"/>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r>
              <a:rPr lang="en-US"/>
              <a:t>2026 TSRM Group. All rights reserved. No part of this material can be reproduced in whole or in part without express written permission from TSRM Group</a:t>
            </a:r>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C36117CA-63D5-40D5-9BCC-05611C7447E4}" type="datetime1">
              <a:rPr lang="en-US" smtClean="0"/>
              <a:t>2/24/2026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875770" y="620732"/>
            <a:ext cx="16536458" cy="1082675"/>
          </a:xfrm>
          <a:prstGeom prst="rect">
            <a:avLst/>
          </a:prstGeom>
        </p:spPr>
        <p:txBody>
          <a:bodyPr wrap="square" lIns="0" tIns="0" rIns="0" bIns="0">
            <a:spAutoFit/>
          </a:bodyPr>
          <a:lstStyle>
            <a:lvl1pPr>
              <a:defRPr sz="6900" b="1" i="0">
                <a:solidFill>
                  <a:srgbClr val="004181"/>
                </a:solidFill>
                <a:latin typeface="Tahoma"/>
                <a:cs typeface="Tahoma"/>
              </a:defRPr>
            </a:lvl1pPr>
          </a:lstStyle>
          <a:p>
            <a:endParaRPr/>
          </a:p>
        </p:txBody>
      </p:sp>
      <p:sp>
        <p:nvSpPr>
          <p:cNvPr id="3" name="Holder 3"/>
          <p:cNvSpPr>
            <a:spLocks noGrp="1"/>
          </p:cNvSpPr>
          <p:nvPr>
            <p:ph type="body" idx="1"/>
          </p:nvPr>
        </p:nvSpPr>
        <p:spPr>
          <a:xfrm>
            <a:off x="850370" y="2190554"/>
            <a:ext cx="16727699" cy="596392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r>
              <a:rPr lang="en-US"/>
              <a:t>2026 TSRM Group. All rights reserved. No part of this material can be reproduced in whole or in part without express written permission from TSRM Group</a:t>
            </a:r>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59D58312-92AE-4985-ACEB-F43B9ADC4791}" type="datetime1">
              <a:rPr lang="en-US" smtClean="0"/>
              <a:t>2/24/2026</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16000" y="2934383"/>
            <a:ext cx="6708140" cy="6325235"/>
          </a:xfrm>
          <a:prstGeom prst="rect">
            <a:avLst/>
          </a:prstGeom>
        </p:spPr>
        <p:txBody>
          <a:bodyPr vert="horz" wrap="square" lIns="0" tIns="250825" rIns="0" bIns="0" rtlCol="0">
            <a:spAutoFit/>
          </a:bodyPr>
          <a:lstStyle/>
          <a:p>
            <a:pPr marL="12700" marR="5080">
              <a:lnSpc>
                <a:spcPts val="9820"/>
              </a:lnSpc>
              <a:spcBef>
                <a:spcPts val="1975"/>
              </a:spcBef>
            </a:pPr>
            <a:r>
              <a:rPr sz="9700" b="1" spc="-365" dirty="0">
                <a:solidFill>
                  <a:srgbClr val="004181"/>
                </a:solidFill>
                <a:latin typeface="Tahoma"/>
                <a:cs typeface="Tahoma"/>
              </a:rPr>
              <a:t>Co-</a:t>
            </a:r>
            <a:r>
              <a:rPr sz="9700" b="1" spc="-595" dirty="0">
                <a:solidFill>
                  <a:srgbClr val="004181"/>
                </a:solidFill>
                <a:latin typeface="Tahoma"/>
                <a:cs typeface="Tahoma"/>
              </a:rPr>
              <a:t>Branded </a:t>
            </a:r>
            <a:r>
              <a:rPr sz="9700" b="1" spc="-660" dirty="0">
                <a:solidFill>
                  <a:srgbClr val="004181"/>
                </a:solidFill>
                <a:latin typeface="Tahoma"/>
                <a:cs typeface="Tahoma"/>
              </a:rPr>
              <a:t>Demand </a:t>
            </a:r>
            <a:r>
              <a:rPr sz="9700" b="1" spc="-565" dirty="0">
                <a:solidFill>
                  <a:srgbClr val="004181"/>
                </a:solidFill>
                <a:latin typeface="Tahoma"/>
                <a:cs typeface="Tahoma"/>
              </a:rPr>
              <a:t>Generation </a:t>
            </a:r>
            <a:r>
              <a:rPr sz="9700" b="1" spc="-715" dirty="0">
                <a:solidFill>
                  <a:srgbClr val="004181"/>
                </a:solidFill>
                <a:latin typeface="Tahoma"/>
                <a:cs typeface="Tahoma"/>
              </a:rPr>
              <a:t>Campaigns</a:t>
            </a:r>
            <a:endParaRPr sz="9700">
              <a:latin typeface="Tahoma"/>
              <a:cs typeface="Tahoma"/>
            </a:endParaRPr>
          </a:p>
          <a:p>
            <a:pPr marL="118745">
              <a:lnSpc>
                <a:spcPct val="100000"/>
              </a:lnSpc>
              <a:spcBef>
                <a:spcPts val="5809"/>
              </a:spcBef>
            </a:pPr>
            <a:r>
              <a:rPr sz="2200" spc="145" dirty="0">
                <a:solidFill>
                  <a:srgbClr val="004181"/>
                </a:solidFill>
                <a:latin typeface="Tahoma"/>
                <a:cs typeface="Tahoma"/>
              </a:rPr>
              <a:t>POWERED</a:t>
            </a:r>
            <a:r>
              <a:rPr sz="2200" spc="-25" dirty="0">
                <a:solidFill>
                  <a:srgbClr val="004181"/>
                </a:solidFill>
                <a:latin typeface="Tahoma"/>
                <a:cs typeface="Tahoma"/>
              </a:rPr>
              <a:t> </a:t>
            </a:r>
            <a:r>
              <a:rPr sz="2200" spc="125" dirty="0">
                <a:solidFill>
                  <a:srgbClr val="004181"/>
                </a:solidFill>
                <a:latin typeface="Tahoma"/>
                <a:cs typeface="Tahoma"/>
              </a:rPr>
              <a:t>BY</a:t>
            </a:r>
            <a:r>
              <a:rPr sz="2200" spc="-20" dirty="0">
                <a:solidFill>
                  <a:srgbClr val="004181"/>
                </a:solidFill>
                <a:latin typeface="Tahoma"/>
                <a:cs typeface="Tahoma"/>
              </a:rPr>
              <a:t> </a:t>
            </a:r>
            <a:r>
              <a:rPr sz="2200" spc="105" dirty="0">
                <a:solidFill>
                  <a:srgbClr val="004181"/>
                </a:solidFill>
                <a:latin typeface="Tahoma"/>
                <a:cs typeface="Tahoma"/>
              </a:rPr>
              <a:t>TSRM</a:t>
            </a:r>
            <a:r>
              <a:rPr sz="2200" spc="-25" dirty="0">
                <a:solidFill>
                  <a:srgbClr val="004181"/>
                </a:solidFill>
                <a:latin typeface="Tahoma"/>
                <a:cs typeface="Tahoma"/>
              </a:rPr>
              <a:t> </a:t>
            </a:r>
            <a:r>
              <a:rPr sz="2200" spc="140" dirty="0">
                <a:solidFill>
                  <a:srgbClr val="004181"/>
                </a:solidFill>
                <a:latin typeface="Tahoma"/>
                <a:cs typeface="Tahoma"/>
              </a:rPr>
              <a:t>GROUP</a:t>
            </a:r>
            <a:endParaRPr sz="2200">
              <a:latin typeface="Tahoma"/>
              <a:cs typeface="Tahom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016000" y="478276"/>
            <a:ext cx="16171544" cy="2630805"/>
          </a:xfrm>
          <a:prstGeom prst="rect">
            <a:avLst/>
          </a:prstGeom>
        </p:spPr>
        <p:txBody>
          <a:bodyPr vert="horz" wrap="square" lIns="0" tIns="300990" rIns="0" bIns="0" rtlCol="0">
            <a:spAutoFit/>
          </a:bodyPr>
          <a:lstStyle/>
          <a:p>
            <a:pPr marL="12700">
              <a:lnSpc>
                <a:spcPct val="100000"/>
              </a:lnSpc>
              <a:spcBef>
                <a:spcPts val="2370"/>
              </a:spcBef>
            </a:pPr>
            <a:r>
              <a:rPr spc="-275" dirty="0"/>
              <a:t>About</a:t>
            </a:r>
            <a:r>
              <a:rPr spc="-350" dirty="0"/>
              <a:t> </a:t>
            </a:r>
            <a:r>
              <a:rPr spc="-195" dirty="0"/>
              <a:t>TSRM</a:t>
            </a:r>
            <a:r>
              <a:rPr spc="-350" dirty="0"/>
              <a:t> </a:t>
            </a:r>
            <a:r>
              <a:rPr spc="-360" dirty="0"/>
              <a:t>Group</a:t>
            </a:r>
          </a:p>
          <a:p>
            <a:pPr marL="12700" marR="5080">
              <a:lnSpc>
                <a:spcPct val="125000"/>
              </a:lnSpc>
              <a:spcBef>
                <a:spcPts val="60"/>
              </a:spcBef>
            </a:pPr>
            <a:r>
              <a:rPr sz="2200" b="0" spc="105" dirty="0">
                <a:latin typeface="Tahoma"/>
                <a:cs typeface="Tahoma"/>
              </a:rPr>
              <a:t>TSRM </a:t>
            </a:r>
            <a:r>
              <a:rPr sz="2200" b="0" spc="65" dirty="0">
                <a:latin typeface="Tahoma"/>
                <a:cs typeface="Tahoma"/>
              </a:rPr>
              <a:t>Group</a:t>
            </a:r>
            <a:r>
              <a:rPr sz="2200" b="0" spc="105" dirty="0">
                <a:latin typeface="Tahoma"/>
                <a:cs typeface="Tahoma"/>
              </a:rPr>
              <a:t> </a:t>
            </a:r>
            <a:r>
              <a:rPr sz="2200" b="0" dirty="0">
                <a:latin typeface="Tahoma"/>
                <a:cs typeface="Tahoma"/>
              </a:rPr>
              <a:t>has</a:t>
            </a:r>
            <a:r>
              <a:rPr sz="2200" b="0" spc="105" dirty="0">
                <a:latin typeface="Tahoma"/>
                <a:cs typeface="Tahoma"/>
              </a:rPr>
              <a:t> </a:t>
            </a:r>
            <a:r>
              <a:rPr sz="2200" b="0" dirty="0">
                <a:latin typeface="Tahoma"/>
                <a:cs typeface="Tahoma"/>
              </a:rPr>
              <a:t>extensive</a:t>
            </a:r>
            <a:r>
              <a:rPr sz="2200" b="0" spc="105" dirty="0">
                <a:latin typeface="Tahoma"/>
                <a:cs typeface="Tahoma"/>
              </a:rPr>
              <a:t> </a:t>
            </a:r>
            <a:r>
              <a:rPr sz="2200" b="0" dirty="0">
                <a:latin typeface="Tahoma"/>
                <a:cs typeface="Tahoma"/>
              </a:rPr>
              <a:t>experience</a:t>
            </a:r>
            <a:r>
              <a:rPr sz="2200" b="0" spc="105" dirty="0">
                <a:latin typeface="Tahoma"/>
                <a:cs typeface="Tahoma"/>
              </a:rPr>
              <a:t> </a:t>
            </a:r>
            <a:r>
              <a:rPr sz="2200" b="0" dirty="0">
                <a:latin typeface="Tahoma"/>
                <a:cs typeface="Tahoma"/>
              </a:rPr>
              <a:t>developing</a:t>
            </a:r>
            <a:r>
              <a:rPr sz="2200" b="0" spc="105" dirty="0">
                <a:latin typeface="Tahoma"/>
                <a:cs typeface="Tahoma"/>
              </a:rPr>
              <a:t> </a:t>
            </a:r>
            <a:r>
              <a:rPr sz="2200" b="0" dirty="0">
                <a:latin typeface="Tahoma"/>
                <a:cs typeface="Tahoma"/>
              </a:rPr>
              <a:t>demand</a:t>
            </a:r>
            <a:r>
              <a:rPr sz="2200" b="0" spc="105" dirty="0">
                <a:latin typeface="Tahoma"/>
                <a:cs typeface="Tahoma"/>
              </a:rPr>
              <a:t> </a:t>
            </a:r>
            <a:r>
              <a:rPr sz="2200" b="0" dirty="0">
                <a:latin typeface="Tahoma"/>
                <a:cs typeface="Tahoma"/>
              </a:rPr>
              <a:t>generation</a:t>
            </a:r>
            <a:r>
              <a:rPr sz="2200" b="0" spc="105" dirty="0">
                <a:latin typeface="Tahoma"/>
                <a:cs typeface="Tahoma"/>
              </a:rPr>
              <a:t> </a:t>
            </a:r>
            <a:r>
              <a:rPr sz="2200" b="0" dirty="0">
                <a:latin typeface="Tahoma"/>
                <a:cs typeface="Tahoma"/>
              </a:rPr>
              <a:t>campaigns</a:t>
            </a:r>
            <a:r>
              <a:rPr sz="2200" b="0" spc="105" dirty="0">
                <a:latin typeface="Tahoma"/>
                <a:cs typeface="Tahoma"/>
              </a:rPr>
              <a:t> </a:t>
            </a:r>
            <a:r>
              <a:rPr sz="2200" b="0" spc="60" dirty="0">
                <a:latin typeface="Tahoma"/>
                <a:cs typeface="Tahoma"/>
              </a:rPr>
              <a:t>for</a:t>
            </a:r>
            <a:r>
              <a:rPr sz="2200" b="0" spc="105" dirty="0">
                <a:latin typeface="Tahoma"/>
                <a:cs typeface="Tahoma"/>
              </a:rPr>
              <a:t> </a:t>
            </a:r>
            <a:r>
              <a:rPr sz="2200" b="0" spc="-50" dirty="0">
                <a:latin typeface="Tahoma"/>
                <a:cs typeface="Tahoma"/>
              </a:rPr>
              <a:t>IT</a:t>
            </a:r>
            <a:r>
              <a:rPr sz="2200" b="0" spc="105" dirty="0">
                <a:latin typeface="Tahoma"/>
                <a:cs typeface="Tahoma"/>
              </a:rPr>
              <a:t> </a:t>
            </a:r>
            <a:r>
              <a:rPr sz="2200" b="0" spc="45" dirty="0">
                <a:latin typeface="Tahoma"/>
                <a:cs typeface="Tahoma"/>
              </a:rPr>
              <a:t>solution</a:t>
            </a:r>
            <a:r>
              <a:rPr sz="2200" b="0" spc="105" dirty="0">
                <a:latin typeface="Tahoma"/>
                <a:cs typeface="Tahoma"/>
              </a:rPr>
              <a:t> </a:t>
            </a:r>
            <a:r>
              <a:rPr lang="en-US" sz="2200" b="0" spc="105" dirty="0">
                <a:latin typeface="Tahoma"/>
                <a:cs typeface="Tahoma"/>
              </a:rPr>
              <a:t>and managed services </a:t>
            </a:r>
            <a:r>
              <a:rPr sz="2200" b="0" dirty="0">
                <a:latin typeface="Tahoma"/>
                <a:cs typeface="Tahoma"/>
              </a:rPr>
              <a:t>providers</a:t>
            </a:r>
            <a:r>
              <a:rPr sz="2200" b="0" spc="105" dirty="0">
                <a:latin typeface="Tahoma"/>
                <a:cs typeface="Tahoma"/>
              </a:rPr>
              <a:t> </a:t>
            </a:r>
            <a:r>
              <a:rPr sz="2200" b="0" spc="45" dirty="0">
                <a:latin typeface="Tahoma"/>
                <a:cs typeface="Tahoma"/>
              </a:rPr>
              <a:t>throughout</a:t>
            </a:r>
            <a:r>
              <a:rPr sz="2200" b="0" spc="105" dirty="0">
                <a:latin typeface="Tahoma"/>
                <a:cs typeface="Tahoma"/>
              </a:rPr>
              <a:t> </a:t>
            </a:r>
            <a:r>
              <a:rPr sz="2200" b="0" dirty="0">
                <a:latin typeface="Tahoma"/>
                <a:cs typeface="Tahoma"/>
              </a:rPr>
              <a:t>the</a:t>
            </a:r>
            <a:r>
              <a:rPr sz="2200" b="0" spc="105" dirty="0">
                <a:latin typeface="Tahoma"/>
                <a:cs typeface="Tahoma"/>
              </a:rPr>
              <a:t> </a:t>
            </a:r>
            <a:r>
              <a:rPr sz="2200" b="0" spc="-20" dirty="0">
                <a:latin typeface="Tahoma"/>
                <a:cs typeface="Tahoma"/>
              </a:rPr>
              <a:t>U.S. </a:t>
            </a:r>
            <a:r>
              <a:rPr sz="2200" b="0" spc="-25" dirty="0">
                <a:latin typeface="Tahoma"/>
                <a:cs typeface="Tahoma"/>
              </a:rPr>
              <a:t>(see</a:t>
            </a:r>
            <a:r>
              <a:rPr sz="2200" b="0" spc="60" dirty="0">
                <a:latin typeface="Tahoma"/>
                <a:cs typeface="Tahoma"/>
              </a:rPr>
              <a:t> </a:t>
            </a:r>
            <a:r>
              <a:rPr sz="2200" b="0" dirty="0">
                <a:latin typeface="Tahoma"/>
                <a:cs typeface="Tahoma"/>
              </a:rPr>
              <a:t>representative</a:t>
            </a:r>
            <a:r>
              <a:rPr sz="2200" b="0" spc="65" dirty="0">
                <a:latin typeface="Tahoma"/>
                <a:cs typeface="Tahoma"/>
              </a:rPr>
              <a:t> </a:t>
            </a:r>
            <a:r>
              <a:rPr sz="2200" b="0" dirty="0">
                <a:latin typeface="Tahoma"/>
                <a:cs typeface="Tahoma"/>
              </a:rPr>
              <a:t>samples</a:t>
            </a:r>
            <a:r>
              <a:rPr sz="2200" b="0" spc="60" dirty="0">
                <a:latin typeface="Tahoma"/>
                <a:cs typeface="Tahoma"/>
              </a:rPr>
              <a:t> </a:t>
            </a:r>
            <a:r>
              <a:rPr sz="2200" b="0" dirty="0">
                <a:latin typeface="Tahoma"/>
                <a:cs typeface="Tahoma"/>
              </a:rPr>
              <a:t>below!)</a:t>
            </a:r>
            <a:r>
              <a:rPr sz="2200" b="0" spc="65" dirty="0">
                <a:latin typeface="Tahoma"/>
                <a:cs typeface="Tahoma"/>
              </a:rPr>
              <a:t> </a:t>
            </a:r>
            <a:r>
              <a:rPr sz="2200" b="0" spc="150" dirty="0">
                <a:latin typeface="Tahoma"/>
                <a:cs typeface="Tahoma"/>
              </a:rPr>
              <a:t>We</a:t>
            </a:r>
            <a:r>
              <a:rPr sz="2200" b="0" spc="60" dirty="0">
                <a:latin typeface="Tahoma"/>
                <a:cs typeface="Tahoma"/>
              </a:rPr>
              <a:t> </a:t>
            </a:r>
            <a:r>
              <a:rPr sz="2200" b="0" spc="50" dirty="0">
                <a:latin typeface="Tahoma"/>
                <a:cs typeface="Tahoma"/>
              </a:rPr>
              <a:t>look</a:t>
            </a:r>
            <a:r>
              <a:rPr sz="2200" b="0" spc="65" dirty="0">
                <a:latin typeface="Tahoma"/>
                <a:cs typeface="Tahoma"/>
              </a:rPr>
              <a:t> </a:t>
            </a:r>
            <a:r>
              <a:rPr sz="2200" b="0" spc="55" dirty="0">
                <a:latin typeface="Tahoma"/>
                <a:cs typeface="Tahoma"/>
              </a:rPr>
              <a:t>forward</a:t>
            </a:r>
            <a:r>
              <a:rPr sz="2200" b="0" spc="60" dirty="0">
                <a:latin typeface="Tahoma"/>
                <a:cs typeface="Tahoma"/>
              </a:rPr>
              <a:t> to</a:t>
            </a:r>
            <a:r>
              <a:rPr sz="2200" b="0" spc="65" dirty="0">
                <a:latin typeface="Tahoma"/>
                <a:cs typeface="Tahoma"/>
              </a:rPr>
              <a:t> </a:t>
            </a:r>
            <a:r>
              <a:rPr sz="2200" b="0" spc="45" dirty="0">
                <a:latin typeface="Tahoma"/>
                <a:cs typeface="Tahoma"/>
              </a:rPr>
              <a:t>working</a:t>
            </a:r>
            <a:r>
              <a:rPr sz="2200" b="0" spc="60" dirty="0">
                <a:latin typeface="Tahoma"/>
                <a:cs typeface="Tahoma"/>
              </a:rPr>
              <a:t> </a:t>
            </a:r>
            <a:r>
              <a:rPr sz="2200" b="0" spc="65" dirty="0">
                <a:latin typeface="Tahoma"/>
                <a:cs typeface="Tahoma"/>
              </a:rPr>
              <a:t>with </a:t>
            </a:r>
            <a:r>
              <a:rPr sz="2200" b="0" dirty="0">
                <a:latin typeface="Tahoma"/>
                <a:cs typeface="Tahoma"/>
              </a:rPr>
              <a:t>you</a:t>
            </a:r>
            <a:r>
              <a:rPr sz="2200" b="0" spc="60" dirty="0">
                <a:latin typeface="Tahoma"/>
                <a:cs typeface="Tahoma"/>
              </a:rPr>
              <a:t> </a:t>
            </a:r>
            <a:r>
              <a:rPr lang="en-US" sz="2200" b="0" dirty="0">
                <a:latin typeface="Tahoma"/>
                <a:cs typeface="Tahoma"/>
              </a:rPr>
              <a:t>to create</a:t>
            </a:r>
            <a:r>
              <a:rPr sz="2200" b="0" spc="60" dirty="0">
                <a:latin typeface="Tahoma"/>
                <a:cs typeface="Tahoma"/>
              </a:rPr>
              <a:t> </a:t>
            </a:r>
            <a:r>
              <a:rPr sz="2200" b="0" dirty="0">
                <a:latin typeface="Tahoma"/>
                <a:cs typeface="Tahoma"/>
              </a:rPr>
              <a:t>successful</a:t>
            </a:r>
            <a:r>
              <a:rPr sz="2200" b="0" spc="65" dirty="0">
                <a:latin typeface="Tahoma"/>
                <a:cs typeface="Tahoma"/>
              </a:rPr>
              <a:t> </a:t>
            </a:r>
            <a:r>
              <a:rPr sz="2200" b="0" dirty="0">
                <a:latin typeface="Tahoma"/>
                <a:cs typeface="Tahoma"/>
              </a:rPr>
              <a:t>marketing</a:t>
            </a:r>
            <a:r>
              <a:rPr sz="2200" b="0" spc="65" dirty="0">
                <a:latin typeface="Tahoma"/>
                <a:cs typeface="Tahoma"/>
              </a:rPr>
              <a:t> </a:t>
            </a:r>
            <a:r>
              <a:rPr sz="2200" b="0" spc="45" dirty="0">
                <a:latin typeface="Tahoma"/>
                <a:cs typeface="Tahoma"/>
              </a:rPr>
              <a:t>initiatives</a:t>
            </a:r>
            <a:r>
              <a:rPr sz="2200" b="0" spc="60" dirty="0">
                <a:latin typeface="Tahoma"/>
                <a:cs typeface="Tahoma"/>
              </a:rPr>
              <a:t> </a:t>
            </a:r>
            <a:r>
              <a:rPr sz="2200" b="0" spc="35" dirty="0">
                <a:latin typeface="Tahoma"/>
                <a:cs typeface="Tahoma"/>
              </a:rPr>
              <a:t>to </a:t>
            </a:r>
            <a:r>
              <a:rPr sz="2200" b="0" dirty="0">
                <a:latin typeface="Tahoma"/>
                <a:cs typeface="Tahoma"/>
              </a:rPr>
              <a:t>support</a:t>
            </a:r>
            <a:r>
              <a:rPr sz="2200" b="0" spc="140" dirty="0">
                <a:latin typeface="Tahoma"/>
                <a:cs typeface="Tahoma"/>
              </a:rPr>
              <a:t> </a:t>
            </a:r>
            <a:r>
              <a:rPr sz="2200" b="0" dirty="0">
                <a:latin typeface="Tahoma"/>
                <a:cs typeface="Tahoma"/>
              </a:rPr>
              <a:t>your</a:t>
            </a:r>
            <a:r>
              <a:rPr sz="2200" b="0" spc="145" dirty="0">
                <a:latin typeface="Tahoma"/>
                <a:cs typeface="Tahoma"/>
              </a:rPr>
              <a:t> </a:t>
            </a:r>
            <a:r>
              <a:rPr sz="2200" b="0" dirty="0">
                <a:latin typeface="Tahoma"/>
                <a:cs typeface="Tahoma"/>
              </a:rPr>
              <a:t>sales</a:t>
            </a:r>
            <a:r>
              <a:rPr sz="2200" b="0" spc="145" dirty="0">
                <a:latin typeface="Tahoma"/>
                <a:cs typeface="Tahoma"/>
              </a:rPr>
              <a:t> </a:t>
            </a:r>
            <a:r>
              <a:rPr sz="2200" b="0" dirty="0">
                <a:latin typeface="Tahoma"/>
                <a:cs typeface="Tahoma"/>
              </a:rPr>
              <a:t>team</a:t>
            </a:r>
            <a:r>
              <a:rPr sz="2200" b="0" spc="140" dirty="0">
                <a:latin typeface="Tahoma"/>
                <a:cs typeface="Tahoma"/>
              </a:rPr>
              <a:t> </a:t>
            </a:r>
            <a:r>
              <a:rPr sz="2200" b="0" dirty="0">
                <a:latin typeface="Tahoma"/>
                <a:cs typeface="Tahoma"/>
              </a:rPr>
              <a:t>and</a:t>
            </a:r>
            <a:r>
              <a:rPr sz="2200" b="0" spc="145" dirty="0">
                <a:latin typeface="Tahoma"/>
                <a:cs typeface="Tahoma"/>
              </a:rPr>
              <a:t> </a:t>
            </a:r>
            <a:r>
              <a:rPr sz="2200" b="0" dirty="0">
                <a:latin typeface="Tahoma"/>
                <a:cs typeface="Tahoma"/>
              </a:rPr>
              <a:t>drive</a:t>
            </a:r>
            <a:r>
              <a:rPr sz="2200" b="0" spc="145" dirty="0">
                <a:latin typeface="Tahoma"/>
                <a:cs typeface="Tahoma"/>
              </a:rPr>
              <a:t> </a:t>
            </a:r>
            <a:r>
              <a:rPr sz="2200" b="0" dirty="0">
                <a:latin typeface="Tahoma"/>
                <a:cs typeface="Tahoma"/>
              </a:rPr>
              <a:t>revenue</a:t>
            </a:r>
            <a:r>
              <a:rPr sz="2200" b="0" spc="140" dirty="0">
                <a:latin typeface="Tahoma"/>
                <a:cs typeface="Tahoma"/>
              </a:rPr>
              <a:t> </a:t>
            </a:r>
            <a:r>
              <a:rPr sz="2200" b="0" spc="-10" dirty="0">
                <a:latin typeface="Tahoma"/>
                <a:cs typeface="Tahoma"/>
              </a:rPr>
              <a:t>growth.</a:t>
            </a:r>
            <a:endParaRPr sz="2200" dirty="0">
              <a:latin typeface="Tahoma"/>
              <a:cs typeface="Tahoma"/>
            </a:endParaRPr>
          </a:p>
        </p:txBody>
      </p:sp>
      <p:sp>
        <p:nvSpPr>
          <p:cNvPr id="4" name="Footer Placeholder 11">
            <a:extLst>
              <a:ext uri="{FF2B5EF4-FFF2-40B4-BE49-F238E27FC236}">
                <a16:creationId xmlns:a16="http://schemas.microsoft.com/office/drawing/2014/main" id="{A3884C45-49AF-8322-9A7C-FC8E23C109E0}"/>
              </a:ext>
            </a:extLst>
          </p:cNvPr>
          <p:cNvSpPr>
            <a:spLocks noGrp="1"/>
          </p:cNvSpPr>
          <p:nvPr>
            <p:ph type="ftr" sz="quarter" idx="5"/>
          </p:nvPr>
        </p:nvSpPr>
        <p:spPr>
          <a:xfrm>
            <a:off x="228600" y="9944100"/>
            <a:ext cx="18059400" cy="215444"/>
          </a:xfrm>
        </p:spPr>
        <p:txBody>
          <a:bodyPr/>
          <a:lstStyle/>
          <a:p>
            <a:pPr algn="l"/>
            <a:r>
              <a:rPr lang="en-US" sz="1400" dirty="0"/>
              <a:t>© 2026 TSRM Group. All rights reserved. No part of this material can be reproduced in whole or in part without express written permission from TSRM Group</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13E3BA-0031-63E2-A333-10B0E4DF7110}"/>
            </a:ext>
          </a:extLst>
        </p:cNvPr>
        <p:cNvGrpSpPr/>
        <p:nvPr/>
      </p:nvGrpSpPr>
      <p:grpSpPr>
        <a:xfrm>
          <a:off x="0" y="0"/>
          <a:ext cx="0" cy="0"/>
          <a:chOff x="0" y="0"/>
          <a:chExt cx="0" cy="0"/>
        </a:xfrm>
      </p:grpSpPr>
      <p:pic>
        <p:nvPicPr>
          <p:cNvPr id="6" name="object 6">
            <a:extLst>
              <a:ext uri="{FF2B5EF4-FFF2-40B4-BE49-F238E27FC236}">
                <a16:creationId xmlns:a16="http://schemas.microsoft.com/office/drawing/2014/main" id="{887EC9DE-B86B-6584-1ABB-13451AA0CFDB}"/>
              </a:ext>
            </a:extLst>
          </p:cNvPr>
          <p:cNvPicPr/>
          <p:nvPr/>
        </p:nvPicPr>
        <p:blipFill>
          <a:blip r:embed="rId2" cstate="print"/>
          <a:stretch>
            <a:fillRect/>
          </a:stretch>
        </p:blipFill>
        <p:spPr>
          <a:xfrm>
            <a:off x="14043596" y="9210000"/>
            <a:ext cx="3667124" cy="828674"/>
          </a:xfrm>
          <a:prstGeom prst="rect">
            <a:avLst/>
          </a:prstGeom>
        </p:spPr>
      </p:pic>
      <p:sp>
        <p:nvSpPr>
          <p:cNvPr id="8" name="object 8" descr="$PPTXTitle">
            <a:extLst>
              <a:ext uri="{FF2B5EF4-FFF2-40B4-BE49-F238E27FC236}">
                <a16:creationId xmlns:a16="http://schemas.microsoft.com/office/drawing/2014/main" id="{7C760A1A-2967-83D9-70BA-6588CB4A677E}"/>
              </a:ext>
            </a:extLst>
          </p:cNvPr>
          <p:cNvSpPr txBox="1">
            <a:spLocks noGrp="1"/>
          </p:cNvSpPr>
          <p:nvPr>
            <p:ph type="title"/>
          </p:nvPr>
        </p:nvSpPr>
        <p:spPr>
          <a:prstGeom prst="rect">
            <a:avLst/>
          </a:prstGeom>
        </p:spPr>
        <p:txBody>
          <a:bodyPr vert="horz" wrap="square" lIns="0" tIns="17145" rIns="0" bIns="0" rtlCol="0">
            <a:spAutoFit/>
          </a:bodyPr>
          <a:lstStyle/>
          <a:p>
            <a:pPr marL="152400">
              <a:lnSpc>
                <a:spcPct val="100000"/>
              </a:lnSpc>
              <a:spcBef>
                <a:spcPts val="135"/>
              </a:spcBef>
            </a:pPr>
            <a:r>
              <a:rPr spc="-484" dirty="0"/>
              <a:t>Campaign</a:t>
            </a:r>
            <a:r>
              <a:rPr spc="-340" dirty="0"/>
              <a:t> </a:t>
            </a:r>
            <a:r>
              <a:rPr spc="-335" dirty="0"/>
              <a:t>Activities:</a:t>
            </a:r>
          </a:p>
        </p:txBody>
      </p:sp>
      <p:sp>
        <p:nvSpPr>
          <p:cNvPr id="12" name="Footer Placeholder 11">
            <a:extLst>
              <a:ext uri="{FF2B5EF4-FFF2-40B4-BE49-F238E27FC236}">
                <a16:creationId xmlns:a16="http://schemas.microsoft.com/office/drawing/2014/main" id="{6CB1665A-AA82-CA54-4F02-5C835C97CFAE}"/>
              </a:ext>
            </a:extLst>
          </p:cNvPr>
          <p:cNvSpPr>
            <a:spLocks noGrp="1"/>
          </p:cNvSpPr>
          <p:nvPr>
            <p:ph type="ftr" sz="quarter" idx="5"/>
          </p:nvPr>
        </p:nvSpPr>
        <p:spPr>
          <a:xfrm>
            <a:off x="228600" y="9944100"/>
            <a:ext cx="18059400" cy="215444"/>
          </a:xfrm>
        </p:spPr>
        <p:txBody>
          <a:bodyPr/>
          <a:lstStyle/>
          <a:p>
            <a:pPr algn="l"/>
            <a:r>
              <a:rPr lang="en-US" sz="1400" dirty="0"/>
              <a:t>© 2026 TSRM Group. All rights reserved. No part of this material can be reproduced in whole or in part without express written permission from TSRM Group</a:t>
            </a:r>
          </a:p>
        </p:txBody>
      </p:sp>
      <p:graphicFrame>
        <p:nvGraphicFramePr>
          <p:cNvPr id="14" name="Table 13">
            <a:extLst>
              <a:ext uri="{FF2B5EF4-FFF2-40B4-BE49-F238E27FC236}">
                <a16:creationId xmlns:a16="http://schemas.microsoft.com/office/drawing/2014/main" id="{6CA1C650-08A8-A187-D25E-FE30AEF2682F}"/>
              </a:ext>
            </a:extLst>
          </p:cNvPr>
          <p:cNvGraphicFramePr>
            <a:graphicFrameLocks noGrp="1"/>
          </p:cNvGraphicFramePr>
          <p:nvPr>
            <p:extLst>
              <p:ext uri="{D42A27DB-BD31-4B8C-83A1-F6EECF244321}">
                <p14:modId xmlns:p14="http://schemas.microsoft.com/office/powerpoint/2010/main" val="327200237"/>
              </p:ext>
            </p:extLst>
          </p:nvPr>
        </p:nvGraphicFramePr>
        <p:xfrm>
          <a:off x="875770" y="2018771"/>
          <a:ext cx="16651289" cy="6979920"/>
        </p:xfrm>
        <a:graphic>
          <a:graphicData uri="http://schemas.openxmlformats.org/drawingml/2006/table">
            <a:tbl>
              <a:tblPr firstRow="1" bandRow="1">
                <a:tableStyleId>{5C22544A-7EE6-4342-B048-85BDC9FD1C3A}</a:tableStyleId>
              </a:tblPr>
              <a:tblGrid>
                <a:gridCol w="3848630">
                  <a:extLst>
                    <a:ext uri="{9D8B030D-6E8A-4147-A177-3AD203B41FA5}">
                      <a16:colId xmlns:a16="http://schemas.microsoft.com/office/drawing/2014/main" val="860955561"/>
                    </a:ext>
                  </a:extLst>
                </a:gridCol>
                <a:gridCol w="11137530">
                  <a:extLst>
                    <a:ext uri="{9D8B030D-6E8A-4147-A177-3AD203B41FA5}">
                      <a16:colId xmlns:a16="http://schemas.microsoft.com/office/drawing/2014/main" val="1201804685"/>
                    </a:ext>
                  </a:extLst>
                </a:gridCol>
                <a:gridCol w="1665129">
                  <a:extLst>
                    <a:ext uri="{9D8B030D-6E8A-4147-A177-3AD203B41FA5}">
                      <a16:colId xmlns:a16="http://schemas.microsoft.com/office/drawing/2014/main" val="952181682"/>
                    </a:ext>
                  </a:extLst>
                </a:gridCol>
              </a:tblGrid>
              <a:tr h="0">
                <a:tc gridSpan="3">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340142503"/>
                  </a:ext>
                </a:extLst>
              </a:tr>
              <a:tr h="370840">
                <a:tc>
                  <a:txBody>
                    <a:bodyPr/>
                    <a:lstStyle/>
                    <a:p>
                      <a:r>
                        <a:rPr lang="en-US" sz="2200" b="1" dirty="0"/>
                        <a:t>List Development</a:t>
                      </a:r>
                    </a:p>
                  </a:txBody>
                  <a:tcPr/>
                </a:tc>
                <a:tc>
                  <a:txBody>
                    <a:bodyPr/>
                    <a:lstStyle/>
                    <a:p>
                      <a:r>
                        <a:rPr lang="en-US" sz="2200" dirty="0"/>
                        <a:t>Curated list of 750 contacts based on ICP or other provided quantitative criteria using industry-leading research tools.</a:t>
                      </a:r>
                    </a:p>
                  </a:txBody>
                  <a:tcPr/>
                </a:tc>
                <a:tc>
                  <a:txBody>
                    <a:bodyPr/>
                    <a:lstStyle/>
                    <a:p>
                      <a:pPr algn="ctr"/>
                      <a:r>
                        <a:rPr lang="en-US" sz="2200" dirty="0"/>
                        <a:t>$1,875</a:t>
                      </a:r>
                    </a:p>
                  </a:txBody>
                  <a:tcPr/>
                </a:tc>
                <a:extLst>
                  <a:ext uri="{0D108BD9-81ED-4DB2-BD59-A6C34878D82A}">
                    <a16:rowId xmlns:a16="http://schemas.microsoft.com/office/drawing/2014/main" val="1898108043"/>
                  </a:ext>
                </a:extLst>
              </a:tr>
              <a:tr h="370840">
                <a:tc>
                  <a:txBody>
                    <a:bodyPr/>
                    <a:lstStyle/>
                    <a:p>
                      <a:r>
                        <a:rPr lang="en-US" sz="2200" b="1" dirty="0"/>
                        <a:t>Email Campaign</a:t>
                      </a:r>
                    </a:p>
                  </a:txBody>
                  <a:tcPr/>
                </a:tc>
                <a:tc>
                  <a:txBody>
                    <a:bodyPr/>
                    <a:lstStyle/>
                    <a:p>
                      <a:r>
                        <a:rPr lang="en-US" sz="2200" dirty="0"/>
                        <a:t>Series of four text-only emails on a specific topic or solution. Deployed from Right! Systems marketing automation platform. Includes research and copywriting.</a:t>
                      </a:r>
                    </a:p>
                  </a:txBody>
                  <a:tcPr/>
                </a:tc>
                <a:tc>
                  <a:txBody>
                    <a:bodyPr/>
                    <a:lstStyle/>
                    <a:p>
                      <a:pPr algn="ctr"/>
                      <a:r>
                        <a:rPr lang="en-US" sz="2200" dirty="0"/>
                        <a:t>$2,100</a:t>
                      </a:r>
                    </a:p>
                  </a:txBody>
                  <a:tcPr/>
                </a:tc>
                <a:extLst>
                  <a:ext uri="{0D108BD9-81ED-4DB2-BD59-A6C34878D82A}">
                    <a16:rowId xmlns:a16="http://schemas.microsoft.com/office/drawing/2014/main" val="2554669461"/>
                  </a:ext>
                </a:extLst>
              </a:tr>
              <a:tr h="370840">
                <a:tc>
                  <a:txBody>
                    <a:bodyPr/>
                    <a:lstStyle/>
                    <a:p>
                      <a:r>
                        <a:rPr lang="en-US" sz="2200" b="1" dirty="0" err="1"/>
                        <a:t>Telesales</a:t>
                      </a:r>
                      <a:r>
                        <a:rPr lang="en-US" sz="2200" b="1" dirty="0"/>
                        <a:t> Support</a:t>
                      </a:r>
                    </a:p>
                  </a:txBody>
                  <a:tcPr/>
                </a:tc>
                <a:tc>
                  <a:txBody>
                    <a:bodyPr/>
                    <a:lstStyle/>
                    <a:p>
                      <a:r>
                        <a:rPr lang="en-US" sz="2200" dirty="0"/>
                        <a:t>Outbound calling focused on lead generation, qualification, and gathering contact or account intelligence. Block of 30 hours, approximately 600 calls</a:t>
                      </a:r>
                    </a:p>
                  </a:txBody>
                  <a:tcPr/>
                </a:tc>
                <a:tc>
                  <a:txBody>
                    <a:bodyPr/>
                    <a:lstStyle/>
                    <a:p>
                      <a:pPr algn="ctr"/>
                      <a:r>
                        <a:rPr lang="en-US" sz="2200" dirty="0"/>
                        <a:t>$2,250</a:t>
                      </a:r>
                    </a:p>
                  </a:txBody>
                  <a:tcPr/>
                </a:tc>
                <a:extLst>
                  <a:ext uri="{0D108BD9-81ED-4DB2-BD59-A6C34878D82A}">
                    <a16:rowId xmlns:a16="http://schemas.microsoft.com/office/drawing/2014/main" val="195641165"/>
                  </a:ext>
                </a:extLst>
              </a:tr>
              <a:tr h="370840">
                <a:tc>
                  <a:txBody>
                    <a:bodyPr/>
                    <a:lstStyle/>
                    <a:p>
                      <a:r>
                        <a:rPr lang="en-US" sz="2200" b="1" dirty="0"/>
                        <a:t>Content Creation: Blog</a:t>
                      </a:r>
                    </a:p>
                  </a:txBody>
                  <a:tcPr/>
                </a:tc>
                <a:tc>
                  <a:txBody>
                    <a:bodyPr/>
                    <a:lstStyle/>
                    <a:p>
                      <a:r>
                        <a:rPr lang="en-US" sz="2200" dirty="0"/>
                        <a:t>700-850 words on a topic of choice. Includes research, copywriting, and up to 3 rounds of edits. Posted on Right! Systems website and LinkedIn newsletter.</a:t>
                      </a:r>
                    </a:p>
                  </a:txBody>
                  <a:tcPr/>
                </a:tc>
                <a:tc>
                  <a:txBody>
                    <a:bodyPr/>
                    <a:lstStyle/>
                    <a:p>
                      <a:pPr algn="ctr"/>
                      <a:r>
                        <a:rPr lang="en-US" sz="2200" dirty="0"/>
                        <a:t>$2,500</a:t>
                      </a:r>
                    </a:p>
                  </a:txBody>
                  <a:tcPr/>
                </a:tc>
                <a:extLst>
                  <a:ext uri="{0D108BD9-81ED-4DB2-BD59-A6C34878D82A}">
                    <a16:rowId xmlns:a16="http://schemas.microsoft.com/office/drawing/2014/main" val="3444235683"/>
                  </a:ext>
                </a:extLst>
              </a:tr>
              <a:tr h="370840">
                <a:tc>
                  <a:txBody>
                    <a:bodyPr/>
                    <a:lstStyle/>
                    <a:p>
                      <a:r>
                        <a:rPr lang="en-US" sz="2200" b="1" dirty="0"/>
                        <a:t>Content Creation: Infographic</a:t>
                      </a:r>
                    </a:p>
                  </a:txBody>
                  <a:tcPr/>
                </a:tc>
                <a:tc>
                  <a:txBody>
                    <a:bodyPr/>
                    <a:lstStyle/>
                    <a:p>
                      <a:r>
                        <a:rPr lang="en-US" sz="2200" dirty="0"/>
                        <a:t>Research, copywriting, and graphic design. Up to 3 rounds of edits.</a:t>
                      </a:r>
                    </a:p>
                  </a:txBody>
                  <a:tcPr/>
                </a:tc>
                <a:tc>
                  <a:txBody>
                    <a:bodyPr/>
                    <a:lstStyle/>
                    <a:p>
                      <a:pPr algn="ctr"/>
                      <a:r>
                        <a:rPr lang="en-US" sz="2200" dirty="0"/>
                        <a:t>$3,250</a:t>
                      </a:r>
                    </a:p>
                  </a:txBody>
                  <a:tcPr/>
                </a:tc>
                <a:extLst>
                  <a:ext uri="{0D108BD9-81ED-4DB2-BD59-A6C34878D82A}">
                    <a16:rowId xmlns:a16="http://schemas.microsoft.com/office/drawing/2014/main" val="1373763837"/>
                  </a:ext>
                </a:extLst>
              </a:tr>
              <a:tr h="370840">
                <a:tc>
                  <a:txBody>
                    <a:bodyPr/>
                    <a:lstStyle/>
                    <a:p>
                      <a:r>
                        <a:rPr lang="en-US" sz="2200" b="1" dirty="0"/>
                        <a:t>Content Creation: Case Study / Success Story</a:t>
                      </a:r>
                    </a:p>
                  </a:txBody>
                  <a:tcPr/>
                </a:tc>
                <a:tc>
                  <a:txBody>
                    <a:bodyPr/>
                    <a:lstStyle/>
                    <a:p>
                      <a:r>
                        <a:rPr lang="en-US" sz="2200" dirty="0"/>
                        <a:t>Up to 3 Subject Matter Expert interviews, copywriting, and 1-page graphic design (may be a “front and back”)</a:t>
                      </a:r>
                    </a:p>
                  </a:txBody>
                  <a:tcPr/>
                </a:tc>
                <a:tc>
                  <a:txBody>
                    <a:bodyPr/>
                    <a:lstStyle/>
                    <a:p>
                      <a:pPr algn="ctr"/>
                      <a:r>
                        <a:rPr lang="en-US" sz="2200" dirty="0"/>
                        <a:t>$3,250</a:t>
                      </a:r>
                    </a:p>
                  </a:txBody>
                  <a:tcPr/>
                </a:tc>
                <a:extLst>
                  <a:ext uri="{0D108BD9-81ED-4DB2-BD59-A6C34878D82A}">
                    <a16:rowId xmlns:a16="http://schemas.microsoft.com/office/drawing/2014/main" val="32263894"/>
                  </a:ext>
                </a:extLst>
              </a:tr>
              <a:tr h="370840">
                <a:tc>
                  <a:txBody>
                    <a:bodyPr/>
                    <a:lstStyle/>
                    <a:p>
                      <a:r>
                        <a:rPr lang="en-US" sz="2200" b="1" dirty="0"/>
                        <a:t>Content Create: Solution Brief</a:t>
                      </a:r>
                    </a:p>
                  </a:txBody>
                  <a:tcPr/>
                </a:tc>
                <a:tc>
                  <a:txBody>
                    <a:bodyPr/>
                    <a:lstStyle/>
                    <a:p>
                      <a:r>
                        <a:rPr lang="en-US" sz="2200" dirty="0"/>
                        <a:t>Research, copywriting, graphic design. Up to 3 rounds of edits.</a:t>
                      </a:r>
                    </a:p>
                  </a:txBody>
                  <a:tcPr/>
                </a:tc>
                <a:tc>
                  <a:txBody>
                    <a:bodyPr/>
                    <a:lstStyle/>
                    <a:p>
                      <a:pPr algn="ctr"/>
                      <a:r>
                        <a:rPr lang="en-US" sz="2200" dirty="0"/>
                        <a:t>$3,250</a:t>
                      </a:r>
                    </a:p>
                  </a:txBody>
                  <a:tcPr/>
                </a:tc>
                <a:extLst>
                  <a:ext uri="{0D108BD9-81ED-4DB2-BD59-A6C34878D82A}">
                    <a16:rowId xmlns:a16="http://schemas.microsoft.com/office/drawing/2014/main" val="387150325"/>
                  </a:ext>
                </a:extLst>
              </a:tr>
              <a:tr h="370840">
                <a:tc>
                  <a:txBody>
                    <a:bodyPr/>
                    <a:lstStyle/>
                    <a:p>
                      <a:r>
                        <a:rPr lang="en-US" sz="2200" b="1" dirty="0"/>
                        <a:t>Content Creation: White Paper</a:t>
                      </a:r>
                    </a:p>
                  </a:txBody>
                  <a:tcPr/>
                </a:tc>
                <a:tc>
                  <a:txBody>
                    <a:bodyPr/>
                    <a:lstStyle/>
                    <a:p>
                      <a:r>
                        <a:rPr lang="en-US" sz="2200" dirty="0"/>
                        <a:t>Up to 3 Subject Matter Expert interviews, research, copywriting, and design layout for up to 5,000 words. Up to 3 rounds of edits. </a:t>
                      </a:r>
                    </a:p>
                  </a:txBody>
                  <a:tcPr/>
                </a:tc>
                <a:tc>
                  <a:txBody>
                    <a:bodyPr/>
                    <a:lstStyle/>
                    <a:p>
                      <a:pPr algn="ctr"/>
                      <a:r>
                        <a:rPr lang="en-US" sz="2200" dirty="0"/>
                        <a:t>$6,500</a:t>
                      </a:r>
                    </a:p>
                  </a:txBody>
                  <a:tcPr/>
                </a:tc>
                <a:extLst>
                  <a:ext uri="{0D108BD9-81ED-4DB2-BD59-A6C34878D82A}">
                    <a16:rowId xmlns:a16="http://schemas.microsoft.com/office/drawing/2014/main" val="3003783151"/>
                  </a:ext>
                </a:extLst>
              </a:tr>
              <a:tr h="370840">
                <a:tc>
                  <a:txBody>
                    <a:bodyPr/>
                    <a:lstStyle/>
                    <a:p>
                      <a:r>
                        <a:rPr lang="en-US" sz="2200" b="1" dirty="0"/>
                        <a:t>Content Creation: Video</a:t>
                      </a:r>
                    </a:p>
                  </a:txBody>
                  <a:tcPr/>
                </a:tc>
                <a:tc>
                  <a:txBody>
                    <a:bodyPr/>
                    <a:lstStyle/>
                    <a:p>
                      <a:r>
                        <a:rPr lang="en-US" sz="2200" dirty="0"/>
                        <a:t>Record, edit, and produce up </a:t>
                      </a:r>
                      <a:r>
                        <a:rPr lang="en-US" sz="2200"/>
                        <a:t>to a 2-minute </a:t>
                      </a:r>
                      <a:r>
                        <a:rPr lang="en-US" sz="2200" dirty="0"/>
                        <a:t>video. Includes 1 approx. 30-second social cut.</a:t>
                      </a:r>
                    </a:p>
                  </a:txBody>
                  <a:tcPr/>
                </a:tc>
                <a:tc>
                  <a:txBody>
                    <a:bodyPr/>
                    <a:lstStyle/>
                    <a:p>
                      <a:pPr algn="ctr"/>
                      <a:r>
                        <a:rPr lang="en-US" sz="2200" dirty="0"/>
                        <a:t>$3,250</a:t>
                      </a:r>
                    </a:p>
                  </a:txBody>
                  <a:tcPr/>
                </a:tc>
                <a:extLst>
                  <a:ext uri="{0D108BD9-81ED-4DB2-BD59-A6C34878D82A}">
                    <a16:rowId xmlns:a16="http://schemas.microsoft.com/office/drawing/2014/main" val="3042631640"/>
                  </a:ext>
                </a:extLst>
              </a:tr>
              <a:tr h="370840">
                <a:tc>
                  <a:txBody>
                    <a:bodyPr/>
                    <a:lstStyle/>
                    <a:p>
                      <a:r>
                        <a:rPr lang="en-US" sz="2200" b="1" dirty="0"/>
                        <a:t>LinkedIn Ad Campaign</a:t>
                      </a:r>
                    </a:p>
                  </a:txBody>
                  <a:tcPr/>
                </a:tc>
                <a:tc>
                  <a:txBody>
                    <a:bodyPr/>
                    <a:lstStyle/>
                    <a:p>
                      <a:r>
                        <a:rPr lang="en-US" sz="2200" dirty="0"/>
                        <a:t>Design a 5-ad campaign to be run over 30 days. Includes $2,500 ad budget and post-campaign report. </a:t>
                      </a:r>
                    </a:p>
                  </a:txBody>
                  <a:tcPr/>
                </a:tc>
                <a:tc>
                  <a:txBody>
                    <a:bodyPr/>
                    <a:lstStyle/>
                    <a:p>
                      <a:pPr algn="ctr"/>
                      <a:r>
                        <a:rPr lang="en-US" sz="2200" dirty="0"/>
                        <a:t>$7,500</a:t>
                      </a:r>
                    </a:p>
                  </a:txBody>
                  <a:tcPr/>
                </a:tc>
                <a:extLst>
                  <a:ext uri="{0D108BD9-81ED-4DB2-BD59-A6C34878D82A}">
                    <a16:rowId xmlns:a16="http://schemas.microsoft.com/office/drawing/2014/main" val="753803471"/>
                  </a:ext>
                </a:extLst>
              </a:tr>
            </a:tbl>
          </a:graphicData>
        </a:graphic>
      </p:graphicFrame>
    </p:spTree>
    <p:extLst>
      <p:ext uri="{BB962C8B-B14F-4D97-AF65-F5344CB8AC3E}">
        <p14:creationId xmlns:p14="http://schemas.microsoft.com/office/powerpoint/2010/main" val="21124931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31D75863EA23F43994933F5D0A17AAF" ma:contentTypeVersion="11" ma:contentTypeDescription="Create a new document." ma:contentTypeScope="" ma:versionID="04eeae374796de0031daa582a53d2b11">
  <xsd:schema xmlns:xsd="http://www.w3.org/2001/XMLSchema" xmlns:xs="http://www.w3.org/2001/XMLSchema" xmlns:p="http://schemas.microsoft.com/office/2006/metadata/properties" xmlns:ns2="7a32eb07-fcd5-46a4-a594-96224cae5ad4" xmlns:ns3="eb87dfea-fc4c-443a-944f-954051031fee" targetNamespace="http://schemas.microsoft.com/office/2006/metadata/properties" ma:root="true" ma:fieldsID="fd893d85f1aca62b10643746a54a0db0" ns2:_="" ns3:_="">
    <xsd:import namespace="7a32eb07-fcd5-46a4-a594-96224cae5ad4"/>
    <xsd:import namespace="eb87dfea-fc4c-443a-944f-954051031fe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32eb07-fcd5-46a4-a594-96224cae5ad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dd66c24b-dd06-4997-8539-3ed82142ff78"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b87dfea-fc4c-443a-944f-954051031fee"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fddf3e8e-86a1-4855-9746-84533b69f456}" ma:internalName="TaxCatchAll" ma:showField="CatchAllData" ma:web="eb87dfea-fc4c-443a-944f-954051031fe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b87dfea-fc4c-443a-944f-954051031fee" xsi:nil="true"/>
    <lcf76f155ced4ddcb4097134ff3c332f xmlns="7a32eb07-fcd5-46a4-a594-96224cae5ad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1EA6487-3A76-4CF6-8F29-DD92F4ECE7F8}"/>
</file>

<file path=customXml/itemProps2.xml><?xml version="1.0" encoding="utf-8"?>
<ds:datastoreItem xmlns:ds="http://schemas.openxmlformats.org/officeDocument/2006/customXml" ds:itemID="{48FC0FD4-5369-4BA4-A86E-5D5697E959E6}"/>
</file>

<file path=customXml/itemProps3.xml><?xml version="1.0" encoding="utf-8"?>
<ds:datastoreItem xmlns:ds="http://schemas.openxmlformats.org/officeDocument/2006/customXml" ds:itemID="{13A2790F-AE00-450D-A560-DB803684C31E}"/>
</file>

<file path=docProps/app.xml><?xml version="1.0" encoding="utf-8"?>
<Properties xmlns="http://schemas.openxmlformats.org/officeDocument/2006/extended-properties" xmlns:vt="http://schemas.openxmlformats.org/officeDocument/2006/docPropsVTypes">
  <Template/>
  <TotalTime>192</TotalTime>
  <Words>400</Words>
  <Application>Microsoft Office PowerPoint</Application>
  <PresentationFormat>Custom</PresentationFormat>
  <Paragraphs>37</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Aptos</vt:lpstr>
      <vt:lpstr>Calibri</vt:lpstr>
      <vt:lpstr>Tahoma</vt:lpstr>
      <vt:lpstr>Office Theme</vt:lpstr>
      <vt:lpstr>PowerPoint Presentation</vt:lpstr>
      <vt:lpstr>About TSRM Group TSRM Group has extensive experience developing demand generation campaigns for IT solution and managed services providers throughout the U.S. (see representative samples below!) We look forward to working with you to create successful marketing initiatives to support your sales team and drive revenue growth.</vt:lpstr>
      <vt:lpstr>Campaign Activities: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TSRM Group Marketing Packages_Right Systems</dc:title>
  <dc:creator>Alina Svidgal</dc:creator>
  <cp:keywords>DAGlYfHYZrE,BAE_qpNG5_A,0</cp:keywords>
  <cp:lastModifiedBy>Katie Franklin</cp:lastModifiedBy>
  <cp:revision>1</cp:revision>
  <dcterms:created xsi:type="dcterms:W3CDTF">2026-02-23T21:31:22Z</dcterms:created>
  <dcterms:modified xsi:type="dcterms:W3CDTF">2026-02-25T03:23:36Z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2025-04-22T00:00:00Z</vt:filetime>
  </property>
  <property fmtid="{D5CDD505-2E9C-101B-9397-08002B2CF9AE}" pid="3" name="Creator">
    <vt:lpwstr>Canva</vt:lpwstr>
  </property>
  <property fmtid="{D5CDD505-2E9C-101B-9397-08002B2CF9AE}" pid="4" name="LastSaved">
    <vt:filetime>2026-02-23T00:00:00Z</vt:filetime>
  </property>
  <property fmtid="{D5CDD505-2E9C-101B-9397-08002B2CF9AE}" pid="5" name="Producer">
    <vt:lpwstr>Canva</vt:lpwstr>
  </property>
  <property fmtid="{D5CDD505-2E9C-101B-9397-08002B2CF9AE}" pid="6" name="ContentTypeId">
    <vt:lpwstr>0x010100131D75863EA23F43994933F5D0A17AAF</vt:lpwstr>
  </property>
</Properties>
</file>