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85" r:id="rId2"/>
    <p:sldId id="291" r:id="rId3"/>
    <p:sldId id="294" r:id="rId4"/>
    <p:sldId id="295" r:id="rId5"/>
    <p:sldId id="290" r:id="rId6"/>
    <p:sldId id="287" r:id="rId7"/>
    <p:sldId id="289" r:id="rId8"/>
    <p:sldId id="292" r:id="rId9"/>
    <p:sldId id="293" r:id="rId10"/>
  </p:sldIdLst>
  <p:sldSz cx="13817600" cy="7772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9"/>
    <a:srgbClr val="5FB3B3"/>
    <a:srgbClr val="375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6" autoAdjust="0"/>
    <p:restoredTop sz="89647" autoAdjust="0"/>
  </p:normalViewPr>
  <p:slideViewPr>
    <p:cSldViewPr snapToGrid="0" showGuides="1">
      <p:cViewPr varScale="1">
        <p:scale>
          <a:sx n="121" d="100"/>
          <a:sy n="121" d="100"/>
        </p:scale>
        <p:origin x="696" y="102"/>
      </p:cViewPr>
      <p:guideLst>
        <p:guide orient="horz" pos="2448"/>
        <p:guide pos="4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C710E83-37A2-4B42-A695-A81FD604691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F668B53-975B-4148-8274-2B17C10C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C7246-5F49-2FF0-A7A6-D8DF2E399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E6196-A8FC-71B0-ADD2-96CCF5068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E01162-6098-CAC4-5561-F0997F1EA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PEAKS suite of practice management technologies wasn't born in a garage — or even under its current name. Originally branded as EDDSON, the platform emerged from a decade-long, multi-million dollar endeavor headed by a former software analyst turned dental business consultant and backed by a full-service dental supply company. What came out the other side is one of the most advanced dental practice management solutions available — shaped by real industry experience from the very start.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26718-BFC3-DF6E-AE30-64AD523C6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68B53-975B-4148-8274-2B17C10CA0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1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199E3-1DE7-9C90-8E1A-CF1C70A1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F4CEBE-B4D0-DE7A-0808-F1EB84731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DAD36A-2F7E-DF33-DC0E-AF89E958C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PEAKS suite of practice management technologies wasn't born in a garage — or even under its current name. Originally branded as EDDSON, the platform emerged from a decade-long, multi-million dollar endeavor headed by a former software analyst turned dental business consultant and backed by a full-service dental supply company. What came out the other side is one of the most advanced dental practice management solutions available — shaped by real industry experience from the very start.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53031-35F4-EE2F-5D8B-F89D6F9EE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68B53-975B-4148-8274-2B17C10CA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7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4E476-E82D-9C15-324E-E27A174DF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E4C495-3C7C-0409-F945-E83B34CFB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CFF161-8403-EDAB-C9E0-BAE063BE7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PEAKS suite of practice management technologies wasn't born in a garage — or even under its current name. Originally branded as EDDSON, the platform emerged from a decade-long, multi-million dollar endeavor headed by a former software analyst turned dental business consultant and backed by a full-service dental supply company. What came out the other side is one of the most advanced dental practice management solutions available — shaped by real industry experience from the very start.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34D4E-C7C2-81EE-04AB-BCCEF9C9F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68B53-975B-4148-8274-2B17C10CA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8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B0ABF-818F-3345-724A-1827E122F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2CD68-6670-B646-BB2C-D73A236348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2064A-37F1-5A96-0C9D-FE2E670D2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PEAKS suite of practice management technologies wasn't born in a garage — or even under its current name. Originally branded as EDDSON, the platform emerged from a decade-long, multi-million dollar endeavor headed by a former software analyst turned dental business consultant and backed by a full-service dental supply company. What came out the other side is one of the most advanced dental practice management solutions available — shaped by real industry experience from the very start.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AF554-47D2-84A8-4A38-9D9CAD658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68B53-975B-4148-8274-2B17C10CA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4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85982-5D0D-D03E-B2B1-5F69CB59D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17DDFB-F243-835E-0C22-551B17005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014CC-4CA9-AE64-E7C2-FAB9294A9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PEAKS suite of practice management technologies wasn't born in a garage — or even under its current name. Originally branded as EDDSON, the platform emerged from a decade-long, multi-million dollar endeavor headed by a former software analyst turned dental business consultant and backed by a full-service dental supply company. What came out the other side is one of the most advanced dental practice management solutions available — shaped by real industry experience from the very start.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5FA51-2857-9A50-97E8-770AC80CD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68B53-975B-4148-8274-2B17C10CA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4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F1A44-6AE7-34C5-309F-44C26E6C0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071E7-D7B2-CAD0-F3AB-DDF4BFA1C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50ABA5-98D3-E82A-83EE-BB24666C1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PEAKS suite of practice management technologies wasn't born in a garage — or even under its current name. Originally branded as EDDSON, the platform emerged from a decade-long, multi-million dollar endeavor headed by a former software analyst turned dental business consultant and backed by a full-service dental supply company. What came out the other side is one of the most advanced dental practice management solutions available — shaped by real industry experience from the very start.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ECD6D-A70E-8CE3-455E-5E2F9DA54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68B53-975B-4148-8274-2B17C10CA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79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37B4F-1BFF-CB0A-CAD4-4C73CEE2E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2732C4-9B88-AF1E-B9ED-5FFF2352D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A42E1-4A9D-8EAE-F1E6-EA915ECFF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PEAKS suite of practice management technologies wasn't born in a garage — or even under its current name. Originally branded as EDDSON, the platform emerged from a decade-long, multi-million dollar endeavor headed by a former software analyst turned dental business consultant and backed by a full-service dental supply company. What came out the other side is one of the most advanced dental practice management solutions available — shaped by real industry experience from the very start.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6EC19-150F-A30D-7063-1590E0F1E1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68B53-975B-4148-8274-2B17C10CA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01943-C397-8B6B-5827-D89416D0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F3FFC3-3B9C-37EC-44B5-ED6B624EA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A5436-8A04-D082-8ED8-7FCC1E6F6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PEAKS suite of practice management technologies wasn't born in a garage — or even under its current name. Originally branded as EDDSON, the platform emerged from a decade-long, multi-million dollar endeavor headed by a former software analyst turned dental business consultant and backed by a full-service dental supply company. What came out the other side is one of the most advanced dental practice management solutions available — shaped by real industry experience from the very start.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B4C45-6634-8174-0A26-A8282160F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68B53-975B-4148-8274-2B17C10CA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73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91806-ADF2-2E37-1464-E3AB1EF0D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ABCC31-D81D-44EB-F6A3-83D5EEAFC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4322F4-D6CD-ECA2-3B24-60B6C9671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PEAKS suite of practice management technologies wasn't born in a garage — or even under its current name. Originally branded as EDDSON, the platform emerged from a decade-long, multi-million dollar endeavor headed by a former software analyst turned dental business consultant and backed by a full-service dental supply company. What came out the other side is one of the most advanced dental practice management solutions available — shaped by real industry experience from the very start.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84265-EABC-8894-E149-A65C285FA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68B53-975B-4148-8274-2B17C10CA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8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AD3E-EF98-4B84-9A68-312C0E2B6F0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BEE3-15B4-4768-A98B-B24108EE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AD3E-EF98-4B84-9A68-312C0E2B6F0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BEE3-15B4-4768-A98B-B24108EE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AD3E-EF98-4B84-9A68-312C0E2B6F0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BEE3-15B4-4768-A98B-B24108EE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AD3E-EF98-4B84-9A68-312C0E2B6F0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BEE3-15B4-4768-A98B-B24108EE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3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AD3E-EF98-4B84-9A68-312C0E2B6F0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BEE3-15B4-4768-A98B-B24108EE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4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AD3E-EF98-4B84-9A68-312C0E2B6F0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BEE3-15B4-4768-A98B-B24108EE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5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AD3E-EF98-4B84-9A68-312C0E2B6F0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BEE3-15B4-4768-A98B-B24108EE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0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AD3E-EF98-4B84-9A68-312C0E2B6F0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BEE3-15B4-4768-A98B-B24108EE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AD3E-EF98-4B84-9A68-312C0E2B6F0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BEE3-15B4-4768-A98B-B24108EE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4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AD3E-EF98-4B84-9A68-312C0E2B6F0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BEE3-15B4-4768-A98B-B24108EE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2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AD3E-EF98-4B84-9A68-312C0E2B6F0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BEE3-15B4-4768-A98B-B24108EE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3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AD3E-EF98-4B84-9A68-312C0E2B6F0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6BEE3-15B4-4768-A98B-B24108EE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8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CCC623-80AB-0E20-0856-B4D8C481A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4F3EF-7353-985A-9AE2-01CB01B4C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51" y="1102866"/>
            <a:ext cx="5916180" cy="180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913A5-0274-4EA1-7A96-6E3187282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69" y="5353666"/>
            <a:ext cx="3574676" cy="547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63D6A4-589F-D032-CB2D-97939BE9297A}"/>
              </a:ext>
            </a:extLst>
          </p:cNvPr>
          <p:cNvSpPr txBox="1"/>
          <p:nvPr/>
        </p:nvSpPr>
        <p:spPr>
          <a:xfrm>
            <a:off x="1998180" y="3780738"/>
            <a:ext cx="98212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824"/>
              </a:spcAft>
            </a:pPr>
            <a:r>
              <a:rPr lang="en-US" sz="2400" dirty="0"/>
              <a:t>P</a:t>
            </a:r>
            <a:r>
              <a:rPr lang="en-US" sz="2000" dirty="0"/>
              <a:t>ractice performance technology that is purpose built around how dental teams really work.</a:t>
            </a:r>
          </a:p>
        </p:txBody>
      </p:sp>
    </p:spTree>
    <p:extLst>
      <p:ext uri="{BB962C8B-B14F-4D97-AF65-F5344CB8AC3E}">
        <p14:creationId xmlns:p14="http://schemas.microsoft.com/office/powerpoint/2010/main" val="274858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0730D-36F1-380B-0BFA-2FC77FA16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39C7FBF-F0E1-1C75-AE91-46C7E50150C1}"/>
              </a:ext>
            </a:extLst>
          </p:cNvPr>
          <p:cNvSpPr txBox="1"/>
          <p:nvPr/>
        </p:nvSpPr>
        <p:spPr>
          <a:xfrm>
            <a:off x="442113" y="1416824"/>
            <a:ext cx="1114028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824"/>
              </a:spcAft>
            </a:pPr>
            <a:r>
              <a:rPr lang="en-US" sz="2000" dirty="0"/>
              <a:t>Legacy dental software is failing modern practices — outdated platforms, missing functionality, and no specialty focus leave dentists patching together expensive workarounds.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8CA18-7A0A-EDA5-7E72-0D10A57C8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7" y="-999152"/>
            <a:ext cx="486376" cy="4466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4CEC85-10CD-3F86-70FE-7C0031811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1" y="315968"/>
            <a:ext cx="3124200" cy="95448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0E1BC8-AD3C-7F38-B691-483AE13908C9}"/>
              </a:ext>
            </a:extLst>
          </p:cNvPr>
          <p:cNvGrpSpPr/>
          <p:nvPr/>
        </p:nvGrpSpPr>
        <p:grpSpPr>
          <a:xfrm>
            <a:off x="487940" y="531451"/>
            <a:ext cx="7163810" cy="599716"/>
            <a:chOff x="767340" y="493351"/>
            <a:chExt cx="7163810" cy="5997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9CD4B5-C62B-5294-91EC-1A84DC49AB1A}"/>
                </a:ext>
              </a:extLst>
            </p:cNvPr>
            <p:cNvSpPr txBox="1"/>
            <p:nvPr/>
          </p:nvSpPr>
          <p:spPr>
            <a:xfrm>
              <a:off x="767340" y="493351"/>
              <a:ext cx="7163810" cy="59971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97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</a:t>
              </a:r>
              <a:r>
                <a:rPr lang="en-US" sz="2400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Problem…	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621507-27AB-DCF3-0765-DFD1D5C04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537" y="569875"/>
              <a:ext cx="486376" cy="44666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B17668A-04FD-AFAC-8AA4-7E68D26225C1}"/>
              </a:ext>
            </a:extLst>
          </p:cNvPr>
          <p:cNvSpPr txBox="1"/>
          <p:nvPr/>
        </p:nvSpPr>
        <p:spPr>
          <a:xfrm>
            <a:off x="1019157" y="2486309"/>
            <a:ext cx="972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24"/>
              </a:spcAft>
            </a:pPr>
            <a:r>
              <a:rPr lang="en-US" b="1" dirty="0"/>
              <a:t>1. Outdated platforms with inadequate accounting &amp; business tools</a:t>
            </a:r>
            <a:r>
              <a:rPr lang="en-US" dirty="0"/>
              <a:t> — most platforms fail to meet modern practice needs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9FE5F8-F722-83AE-48AB-30FBE2F2EBEE}"/>
              </a:ext>
            </a:extLst>
          </p:cNvPr>
          <p:cNvGrpSpPr/>
          <p:nvPr/>
        </p:nvGrpSpPr>
        <p:grpSpPr>
          <a:xfrm>
            <a:off x="630436" y="3450958"/>
            <a:ext cx="10201736" cy="646331"/>
            <a:chOff x="638528" y="3208198"/>
            <a:chExt cx="10201736" cy="646331"/>
          </a:xfrm>
        </p:grpSpPr>
        <p:sp>
          <p:nvSpPr>
            <p:cNvPr id="3" name="Star: 4 Points 2">
              <a:extLst>
                <a:ext uri="{FF2B5EF4-FFF2-40B4-BE49-F238E27FC236}">
                  <a16:creationId xmlns:a16="http://schemas.microsoft.com/office/drawing/2014/main" id="{FFFC9F68-66B7-2BD6-AB1E-9EDB8F376014}"/>
                </a:ext>
              </a:extLst>
            </p:cNvPr>
            <p:cNvSpPr/>
            <p:nvPr/>
          </p:nvSpPr>
          <p:spPr>
            <a:xfrm>
              <a:off x="638528" y="3208198"/>
              <a:ext cx="399593" cy="336344"/>
            </a:xfrm>
            <a:prstGeom prst="star4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3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449AA4-C30F-31B9-56E9-04C08B81BC29}"/>
                </a:ext>
              </a:extLst>
            </p:cNvPr>
            <p:cNvSpPr txBox="1"/>
            <p:nvPr/>
          </p:nvSpPr>
          <p:spPr>
            <a:xfrm>
              <a:off x="962513" y="3208198"/>
              <a:ext cx="9877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24"/>
                </a:spcAft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PEAKS delivers professional-grade accounting, reporting, and analytics — data insights simply unavailable in most dental software.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139E14-ED0F-A9DE-06F8-4303C5DFE4B5}"/>
              </a:ext>
            </a:extLst>
          </p:cNvPr>
          <p:cNvGrpSpPr/>
          <p:nvPr/>
        </p:nvGrpSpPr>
        <p:grpSpPr>
          <a:xfrm>
            <a:off x="1195704" y="4523448"/>
            <a:ext cx="8522831" cy="3004206"/>
            <a:chOff x="1195704" y="4102186"/>
            <a:chExt cx="9750360" cy="342546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F74A98-113D-3670-7A0F-4DC416A3F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704" y="4209185"/>
              <a:ext cx="4124631" cy="2520608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2D70FCE-42AE-F7C2-1F7A-D4C54D84A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37" t="11029" r="3012" b="4065"/>
            <a:stretch>
              <a:fillRect/>
            </a:stretch>
          </p:blipFill>
          <p:spPr>
            <a:xfrm>
              <a:off x="7593265" y="4102186"/>
              <a:ext cx="3352799" cy="2938182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9B2D7CE-37A3-9E07-3612-5428570DF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92752" y="4472930"/>
              <a:ext cx="2982598" cy="3054724"/>
            </a:xfrm>
            <a:prstGeom prst="rect">
              <a:avLst/>
            </a:prstGeom>
            <a:effectLst>
              <a:softEdge rad="38100"/>
            </a:effectLst>
          </p:spPr>
        </p:pic>
      </p:grpSp>
    </p:spTree>
    <p:extLst>
      <p:ext uri="{BB962C8B-B14F-4D97-AF65-F5344CB8AC3E}">
        <p14:creationId xmlns:p14="http://schemas.microsoft.com/office/powerpoint/2010/main" val="93828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6DB9C-8EFD-325C-DB6F-A7E4F5293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063117-42D9-E2A9-D100-4237F50E129A}"/>
              </a:ext>
            </a:extLst>
          </p:cNvPr>
          <p:cNvSpPr txBox="1"/>
          <p:nvPr/>
        </p:nvSpPr>
        <p:spPr>
          <a:xfrm>
            <a:off x="442113" y="1416824"/>
            <a:ext cx="1105094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824"/>
              </a:spcAft>
            </a:pPr>
            <a:r>
              <a:rPr lang="en-US" sz="2000" dirty="0"/>
              <a:t>Legacy dental software is failing modern practices — outdated platforms, missing functionality, and no specialty focus leave dentists patching together expensive workarounds.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865017-8F54-D3D9-71DE-09DBDDA4E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7" y="-999152"/>
            <a:ext cx="486376" cy="4466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DA8A07-0D65-F8BA-2515-27D27FD48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1" y="315968"/>
            <a:ext cx="3124200" cy="95448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9BCD0D7-0C06-45AE-24D6-9A3172009DAD}"/>
              </a:ext>
            </a:extLst>
          </p:cNvPr>
          <p:cNvGrpSpPr/>
          <p:nvPr/>
        </p:nvGrpSpPr>
        <p:grpSpPr>
          <a:xfrm>
            <a:off x="487940" y="531451"/>
            <a:ext cx="7163810" cy="599716"/>
            <a:chOff x="767340" y="493351"/>
            <a:chExt cx="7163810" cy="5997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19884E-4DFE-9FE8-3674-A9D42B2116EA}"/>
                </a:ext>
              </a:extLst>
            </p:cNvPr>
            <p:cNvSpPr txBox="1"/>
            <p:nvPr/>
          </p:nvSpPr>
          <p:spPr>
            <a:xfrm>
              <a:off x="767340" y="493351"/>
              <a:ext cx="7163810" cy="59971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97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</a:t>
              </a:r>
              <a:r>
                <a:rPr lang="en-US" sz="2400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Problem…	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2234AA-6405-8A8F-1B6C-BF28590FA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537" y="569875"/>
              <a:ext cx="486376" cy="44666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C105419-AEA1-FD5B-4640-5362A58F72C0}"/>
              </a:ext>
            </a:extLst>
          </p:cNvPr>
          <p:cNvSpPr txBox="1"/>
          <p:nvPr/>
        </p:nvSpPr>
        <p:spPr>
          <a:xfrm>
            <a:off x="1065329" y="2478630"/>
            <a:ext cx="8303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Incomplete solutions force costly patchwork add-ons</a:t>
            </a:r>
            <a:r>
              <a:rPr lang="en-US" dirty="0"/>
              <a:t> — critical features missing from legacy platforms require expensive add-ons that never fully integrate</a:t>
            </a: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02F61D-8EB6-C96E-471E-EB7F8FA64054}"/>
              </a:ext>
            </a:extLst>
          </p:cNvPr>
          <p:cNvGrpSpPr/>
          <p:nvPr/>
        </p:nvGrpSpPr>
        <p:grpSpPr>
          <a:xfrm>
            <a:off x="684149" y="3652046"/>
            <a:ext cx="10304000" cy="646331"/>
            <a:chOff x="665736" y="3545367"/>
            <a:chExt cx="10304000" cy="646331"/>
          </a:xfrm>
        </p:grpSpPr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id="{911B0B59-2BB6-1BC8-319B-A1CE8198105B}"/>
                </a:ext>
              </a:extLst>
            </p:cNvPr>
            <p:cNvSpPr/>
            <p:nvPr/>
          </p:nvSpPr>
          <p:spPr>
            <a:xfrm>
              <a:off x="665736" y="3549856"/>
              <a:ext cx="399593" cy="336344"/>
            </a:xfrm>
            <a:prstGeom prst="star4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3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97C399-28E9-9056-C892-95B39C79D8EC}"/>
                </a:ext>
              </a:extLst>
            </p:cNvPr>
            <p:cNvSpPr txBox="1"/>
            <p:nvPr/>
          </p:nvSpPr>
          <p:spPr>
            <a:xfrm>
              <a:off x="1091985" y="3545367"/>
              <a:ext cx="9877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24"/>
                </a:spcAft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PEAKS is one of the first all-in-one solutions with fully integrated functionality not found in legacy software: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6BF0FC-26AF-AF7F-307D-203698FE9FEB}"/>
              </a:ext>
            </a:extLst>
          </p:cNvPr>
          <p:cNvGrpSpPr/>
          <p:nvPr/>
        </p:nvGrpSpPr>
        <p:grpSpPr>
          <a:xfrm>
            <a:off x="341550" y="5062996"/>
            <a:ext cx="10351619" cy="1745442"/>
            <a:chOff x="560034" y="4561292"/>
            <a:chExt cx="10351619" cy="17454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EDC3B36-0B74-F9F8-FE3D-EA693C575B5A}"/>
                </a:ext>
              </a:extLst>
            </p:cNvPr>
            <p:cNvGrpSpPr/>
            <p:nvPr/>
          </p:nvGrpSpPr>
          <p:grpSpPr>
            <a:xfrm>
              <a:off x="560034" y="4617307"/>
              <a:ext cx="2884044" cy="1673830"/>
              <a:chOff x="315200" y="1902058"/>
              <a:chExt cx="2099414" cy="1218450"/>
            </a:xfrm>
          </p:grpSpPr>
          <p:pic>
            <p:nvPicPr>
              <p:cNvPr id="32" name="Picture 31" descr="A blue chat bubbles on a black background  Description automatically generated">
                <a:extLst>
                  <a:ext uri="{FF2B5EF4-FFF2-40B4-BE49-F238E27FC236}">
                    <a16:creationId xmlns:a16="http://schemas.microsoft.com/office/drawing/2014/main" id="{A96FA9B9-5390-2783-A391-8548E96C6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837" y="1902058"/>
                <a:ext cx="832089" cy="832089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854900-8710-AC93-3573-0EF94E1B5E35}"/>
                  </a:ext>
                </a:extLst>
              </p:cNvPr>
              <p:cNvSpPr txBox="1"/>
              <p:nvPr/>
            </p:nvSpPr>
            <p:spPr>
              <a:xfrm>
                <a:off x="315200" y="2714803"/>
                <a:ext cx="2099414" cy="40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11" i="1" dirty="0">
                    <a:solidFill>
                      <a:schemeClr val="accent5">
                        <a:lumMod val="50000"/>
                      </a:schemeClr>
                    </a:solidFill>
                  </a:rPr>
                  <a:t>Patient Text Message and Appointment Reminders</a:t>
                </a:r>
                <a:endParaRPr lang="en-US" sz="1511" b="1" i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A4C07DD-95B2-8076-5782-6D93274BA638}"/>
                </a:ext>
              </a:extLst>
            </p:cNvPr>
            <p:cNvGrpSpPr/>
            <p:nvPr/>
          </p:nvGrpSpPr>
          <p:grpSpPr>
            <a:xfrm>
              <a:off x="5612347" y="4661516"/>
              <a:ext cx="2884044" cy="1645218"/>
              <a:chOff x="2081007" y="1882771"/>
              <a:chExt cx="2099414" cy="1197622"/>
            </a:xfrm>
          </p:grpSpPr>
          <p:pic>
            <p:nvPicPr>
              <p:cNvPr id="30" name="Picture 29" descr="A computer screen with checklist and arrow pointing  Description automatically generated">
                <a:extLst>
                  <a:ext uri="{FF2B5EF4-FFF2-40B4-BE49-F238E27FC236}">
                    <a16:creationId xmlns:a16="http://schemas.microsoft.com/office/drawing/2014/main" id="{3578F043-3FA6-B728-FAC5-077FF57811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1550" y="1882771"/>
                <a:ext cx="809222" cy="809222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F4A5ABE-24A0-8383-4A20-E4CD17976D2B}"/>
                  </a:ext>
                </a:extLst>
              </p:cNvPr>
              <p:cNvSpPr txBox="1"/>
              <p:nvPr/>
            </p:nvSpPr>
            <p:spPr>
              <a:xfrm>
                <a:off x="2081007" y="2674688"/>
                <a:ext cx="2099414" cy="40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11" i="1" dirty="0">
                    <a:solidFill>
                      <a:schemeClr val="accent5">
                        <a:lumMod val="50000"/>
                      </a:schemeClr>
                    </a:solidFill>
                    <a:cs typeface="Arial" panose="020B0604020202020204" pitchFamily="34" charset="0"/>
                  </a:rPr>
                  <a:t>Web Forms and Payment Processing Modules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25AB1D-8D11-FFBB-A6C2-6D738C29A619}"/>
                </a:ext>
              </a:extLst>
            </p:cNvPr>
            <p:cNvGrpSpPr/>
            <p:nvPr/>
          </p:nvGrpSpPr>
          <p:grpSpPr>
            <a:xfrm>
              <a:off x="8203851" y="4561292"/>
              <a:ext cx="2707802" cy="1742072"/>
              <a:chOff x="3805915" y="1772150"/>
              <a:chExt cx="1971120" cy="1268128"/>
            </a:xfrm>
          </p:grpSpPr>
          <p:pic>
            <p:nvPicPr>
              <p:cNvPr id="28" name="Picture 27" descr="A blue and black sign with a pie chart and graph  Description automatically generated">
                <a:extLst>
                  <a:ext uri="{FF2B5EF4-FFF2-40B4-BE49-F238E27FC236}">
                    <a16:creationId xmlns:a16="http://schemas.microsoft.com/office/drawing/2014/main" id="{326C078D-8F01-81E5-3D1B-B00A1EAE9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8848" y="1772150"/>
                <a:ext cx="1016580" cy="101658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5D72B7-65A8-1934-3924-097784044240}"/>
                  </a:ext>
                </a:extLst>
              </p:cNvPr>
              <p:cNvSpPr txBox="1"/>
              <p:nvPr/>
            </p:nvSpPr>
            <p:spPr>
              <a:xfrm>
                <a:off x="3805915" y="2634573"/>
                <a:ext cx="1971120" cy="40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11" i="1" dirty="0">
                    <a:solidFill>
                      <a:schemeClr val="accent5">
                        <a:lumMod val="50000"/>
                      </a:schemeClr>
                    </a:solidFill>
                  </a:rPr>
                  <a:t>Unparalleled Practice Performance Analytics</a:t>
                </a:r>
                <a:endParaRPr lang="en-US" sz="1511" b="1" i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73E9BE6-9B15-6249-184E-C85E84AB1009}"/>
                </a:ext>
              </a:extLst>
            </p:cNvPr>
            <p:cNvGrpSpPr/>
            <p:nvPr/>
          </p:nvGrpSpPr>
          <p:grpSpPr>
            <a:xfrm>
              <a:off x="3494178" y="4667462"/>
              <a:ext cx="2288302" cy="1623675"/>
              <a:chOff x="5475771" y="1818223"/>
              <a:chExt cx="1665749" cy="1181940"/>
            </a:xfrm>
          </p:grpSpPr>
          <p:pic>
            <p:nvPicPr>
              <p:cNvPr id="26" name="Picture 25" descr="A blue phone symbol on a black background  Description automatically generated">
                <a:extLst>
                  <a:ext uri="{FF2B5EF4-FFF2-40B4-BE49-F238E27FC236}">
                    <a16:creationId xmlns:a16="http://schemas.microsoft.com/office/drawing/2014/main" id="{B2162F42-4650-CF79-9FE3-540584B72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6155" y="1818223"/>
                <a:ext cx="724981" cy="724981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4523C1-E1E6-45C5-1501-FB0A38AB4CA2}"/>
                  </a:ext>
                </a:extLst>
              </p:cNvPr>
              <p:cNvSpPr txBox="1"/>
              <p:nvPr/>
            </p:nvSpPr>
            <p:spPr>
              <a:xfrm>
                <a:off x="5475771" y="2594458"/>
                <a:ext cx="1665749" cy="40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11" i="1" dirty="0">
                    <a:solidFill>
                      <a:schemeClr val="accent5">
                        <a:lumMod val="50000"/>
                      </a:schemeClr>
                    </a:solidFill>
                  </a:rPr>
                  <a:t>Unique 2-Way Phone System Integration</a:t>
                </a:r>
                <a:endParaRPr lang="en-US" sz="1511" b="1" i="1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055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50C3E-5FDA-D94F-57B1-0FA546430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A1BB0-8344-FD52-2177-B6B90CF14794}"/>
              </a:ext>
            </a:extLst>
          </p:cNvPr>
          <p:cNvSpPr txBox="1"/>
          <p:nvPr/>
        </p:nvSpPr>
        <p:spPr>
          <a:xfrm>
            <a:off x="442113" y="1416824"/>
            <a:ext cx="1105883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824"/>
              </a:spcAft>
            </a:pPr>
            <a:r>
              <a:rPr lang="en-US" sz="2000" dirty="0"/>
              <a:t>Legacy dental software is failing modern practices — outdated platforms, missing functionality, and no specialty focus leave dentists patching together expensive workarounds.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FB6D6-D739-279C-ED56-0F5B1E711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7" y="-999152"/>
            <a:ext cx="486376" cy="4466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65F079-135C-3DF8-1514-7A5D6A20B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1" y="315968"/>
            <a:ext cx="3124200" cy="95448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17A5A8E-C8C8-D206-9E39-B936153D370B}"/>
              </a:ext>
            </a:extLst>
          </p:cNvPr>
          <p:cNvGrpSpPr/>
          <p:nvPr/>
        </p:nvGrpSpPr>
        <p:grpSpPr>
          <a:xfrm>
            <a:off x="487940" y="531451"/>
            <a:ext cx="7163810" cy="599716"/>
            <a:chOff x="767340" y="493351"/>
            <a:chExt cx="7163810" cy="5997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2E4B04-849D-864E-8068-845BF86497D4}"/>
                </a:ext>
              </a:extLst>
            </p:cNvPr>
            <p:cNvSpPr txBox="1"/>
            <p:nvPr/>
          </p:nvSpPr>
          <p:spPr>
            <a:xfrm>
              <a:off x="767340" y="493351"/>
              <a:ext cx="7163810" cy="59971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97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</a:t>
              </a:r>
              <a:r>
                <a:rPr lang="en-US" sz="2400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Problem…	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9A920B-D246-94BD-59FC-8C0A5A564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537" y="569875"/>
              <a:ext cx="486376" cy="44666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6EAE212-3BFD-0E63-8978-6363BCDCBF70}"/>
              </a:ext>
            </a:extLst>
          </p:cNvPr>
          <p:cNvSpPr txBox="1"/>
          <p:nvPr/>
        </p:nvSpPr>
        <p:spPr>
          <a:xfrm>
            <a:off x="1112156" y="2527642"/>
            <a:ext cx="8833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Endodontic specialists are underserved</a:t>
            </a:r>
            <a:r>
              <a:rPr lang="en-US" dirty="0"/>
              <a:t> — 5,000+ U.S. endodontists have few viable software options; this segment has been largely ignored by major technology providers</a:t>
            </a: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4E8703-4A7A-2AF9-066F-463469D9A921}"/>
              </a:ext>
            </a:extLst>
          </p:cNvPr>
          <p:cNvGrpSpPr/>
          <p:nvPr/>
        </p:nvGrpSpPr>
        <p:grpSpPr>
          <a:xfrm>
            <a:off x="712563" y="3546127"/>
            <a:ext cx="10666637" cy="923330"/>
            <a:chOff x="712563" y="3546127"/>
            <a:chExt cx="10666637" cy="923330"/>
          </a:xfrm>
        </p:grpSpPr>
        <p:sp>
          <p:nvSpPr>
            <p:cNvPr id="12" name="Star: 4 Points 11">
              <a:extLst>
                <a:ext uri="{FF2B5EF4-FFF2-40B4-BE49-F238E27FC236}">
                  <a16:creationId xmlns:a16="http://schemas.microsoft.com/office/drawing/2014/main" id="{23645958-8CAB-C9F4-496B-8907541B14DC}"/>
                </a:ext>
              </a:extLst>
            </p:cNvPr>
            <p:cNvSpPr/>
            <p:nvPr/>
          </p:nvSpPr>
          <p:spPr>
            <a:xfrm>
              <a:off x="712563" y="3583047"/>
              <a:ext cx="399593" cy="336344"/>
            </a:xfrm>
            <a:prstGeom prst="star4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3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A6F7F0-4FCD-E450-D680-33A87D74FED2}"/>
                </a:ext>
              </a:extLst>
            </p:cNvPr>
            <p:cNvSpPr txBox="1"/>
            <p:nvPr/>
          </p:nvSpPr>
          <p:spPr>
            <a:xfrm>
              <a:off x="1112156" y="3546127"/>
              <a:ext cx="102670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24"/>
                </a:spcAft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PEAKS Endo Pro™ is the most advanced endo-specific platform available — featuring AI-enhanced clinical notes, advanced exam/treatment workflows, and robust referring provider management.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9DCB41D-AA32-6972-3765-9AF78146B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259" y="4746456"/>
            <a:ext cx="3484631" cy="260946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D33524-F881-8472-87CE-EF3275A26BA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371" b="4375"/>
          <a:stretch>
            <a:fillRect/>
          </a:stretch>
        </p:blipFill>
        <p:spPr>
          <a:xfrm>
            <a:off x="5686504" y="4401795"/>
            <a:ext cx="3362407" cy="2318085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4022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50396A-415A-FAEE-F09A-3FBB60997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CFDE86-5ECC-6754-C772-284CC0A57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1" y="315968"/>
            <a:ext cx="3124200" cy="95448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5A4A055-B7F5-22DA-F1FD-46BFAA98B0BF}"/>
              </a:ext>
            </a:extLst>
          </p:cNvPr>
          <p:cNvGrpSpPr/>
          <p:nvPr/>
        </p:nvGrpSpPr>
        <p:grpSpPr>
          <a:xfrm>
            <a:off x="487940" y="531451"/>
            <a:ext cx="7163810" cy="599716"/>
            <a:chOff x="767340" y="493351"/>
            <a:chExt cx="7163810" cy="59971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055026-435C-A36C-8941-B6351BD5F360}"/>
                </a:ext>
              </a:extLst>
            </p:cNvPr>
            <p:cNvSpPr txBox="1"/>
            <p:nvPr/>
          </p:nvSpPr>
          <p:spPr>
            <a:xfrm>
              <a:off x="767340" y="493351"/>
              <a:ext cx="7163810" cy="59971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97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</a:t>
              </a:r>
              <a:r>
                <a:rPr lang="en-US" sz="2400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Team</a:t>
              </a:r>
              <a:r>
                <a:rPr lang="en-US" sz="1600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en-US" sz="2400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ACC0BA-BC23-7AAA-4A66-3F05BF973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537" y="569875"/>
              <a:ext cx="486376" cy="44666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E6B0B3-41D7-8D09-FAFC-DFEF4709590A}"/>
              </a:ext>
            </a:extLst>
          </p:cNvPr>
          <p:cNvGrpSpPr/>
          <p:nvPr/>
        </p:nvGrpSpPr>
        <p:grpSpPr>
          <a:xfrm>
            <a:off x="487939" y="4545515"/>
            <a:ext cx="10041107" cy="2902826"/>
            <a:chOff x="487939" y="4545515"/>
            <a:chExt cx="10041107" cy="290282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620AFBC-D8F1-BCC8-BC7E-0A75E398B963}"/>
                </a:ext>
              </a:extLst>
            </p:cNvPr>
            <p:cNvGrpSpPr/>
            <p:nvPr/>
          </p:nvGrpSpPr>
          <p:grpSpPr>
            <a:xfrm>
              <a:off x="487939" y="4545515"/>
              <a:ext cx="10041107" cy="2902826"/>
              <a:chOff x="487939" y="4545515"/>
              <a:chExt cx="10041107" cy="290282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D8A0BE-D21E-16C3-6121-899C625CF5E6}"/>
                  </a:ext>
                </a:extLst>
              </p:cNvPr>
              <p:cNvSpPr/>
              <p:nvPr/>
            </p:nvSpPr>
            <p:spPr>
              <a:xfrm>
                <a:off x="487939" y="4545515"/>
                <a:ext cx="10041107" cy="2902826"/>
              </a:xfrm>
              <a:prstGeom prst="rect">
                <a:avLst/>
              </a:prstGeom>
              <a:solidFill>
                <a:srgbClr val="EDF1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1DC15F-ACA4-BBFA-276E-9A7AF88521A2}"/>
                  </a:ext>
                </a:extLst>
              </p:cNvPr>
              <p:cNvSpPr txBox="1"/>
              <p:nvPr/>
            </p:nvSpPr>
            <p:spPr>
              <a:xfrm>
                <a:off x="507097" y="4570526"/>
                <a:ext cx="37130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/>
                  <a:t>Support and Implementation Resources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FF8C77B-3A72-9420-A9F8-7B5CA0267631}"/>
                </a:ext>
              </a:extLst>
            </p:cNvPr>
            <p:cNvGrpSpPr/>
            <p:nvPr/>
          </p:nvGrpSpPr>
          <p:grpSpPr>
            <a:xfrm>
              <a:off x="588382" y="4918269"/>
              <a:ext cx="9866076" cy="2322680"/>
              <a:chOff x="588382" y="4918269"/>
              <a:chExt cx="9866076" cy="232268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A4AB1A-8BB5-DFCD-4847-A50BBC91AA4B}"/>
                  </a:ext>
                </a:extLst>
              </p:cNvPr>
              <p:cNvSpPr txBox="1"/>
              <p:nvPr/>
            </p:nvSpPr>
            <p:spPr>
              <a:xfrm>
                <a:off x="588382" y="4918269"/>
                <a:ext cx="42388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Rue George </a:t>
                </a:r>
                <a:r>
                  <a:rPr lang="en-US" sz="1400" dirty="0"/>
                  <a:t>		</a:t>
                </a:r>
                <a:r>
                  <a:rPr lang="en-US" sz="1400" u="sng" dirty="0"/>
                  <a:t>Implementation/Support Specialist</a:t>
                </a:r>
              </a:p>
              <a:p>
                <a:r>
                  <a:rPr lang="en-US" sz="1200" dirty="0"/>
                  <a:t>Full time resource with over 10 years dental experience and 5 years direct PEAKS experience.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1C450E-FFE7-90A8-6EE2-DF9F5D4868FA}"/>
                  </a:ext>
                </a:extLst>
              </p:cNvPr>
              <p:cNvSpPr txBox="1"/>
              <p:nvPr/>
            </p:nvSpPr>
            <p:spPr>
              <a:xfrm>
                <a:off x="5704158" y="4934092"/>
                <a:ext cx="459554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Jodee Litfin</a:t>
                </a:r>
                <a:r>
                  <a:rPr lang="en-US" sz="1400" dirty="0"/>
                  <a:t>			</a:t>
                </a:r>
                <a:r>
                  <a:rPr lang="en-US" sz="1400" u="sng" dirty="0"/>
                  <a:t>Support Specialist (P/T)</a:t>
                </a:r>
              </a:p>
              <a:p>
                <a:r>
                  <a:rPr lang="en-US" sz="1200" dirty="0"/>
                  <a:t>Former dental office manager with over 9 years of direct PEAKS experience.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874A47-2006-BE63-DF7D-635DE6A6B27F}"/>
                  </a:ext>
                </a:extLst>
              </p:cNvPr>
              <p:cNvSpPr txBox="1"/>
              <p:nvPr/>
            </p:nvSpPr>
            <p:spPr>
              <a:xfrm>
                <a:off x="5704158" y="5790331"/>
                <a:ext cx="47503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Michel Kanda</a:t>
                </a:r>
                <a:r>
                  <a:rPr lang="en-US" sz="1400" dirty="0"/>
                  <a:t>			</a:t>
                </a:r>
                <a:r>
                  <a:rPr lang="en-US" sz="1400" u="sng" dirty="0"/>
                  <a:t>Support Specialist (P/T)</a:t>
                </a:r>
              </a:p>
              <a:p>
                <a:r>
                  <a:rPr lang="en-US" sz="1200" dirty="0"/>
                  <a:t>Former dental office manager/insurance coordinator with 5 plus years of direct PEAKS experience.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9BF9CC-0588-17E4-F748-73A1D07B0C80}"/>
                  </a:ext>
                </a:extLst>
              </p:cNvPr>
              <p:cNvSpPr txBox="1"/>
              <p:nvPr/>
            </p:nvSpPr>
            <p:spPr>
              <a:xfrm>
                <a:off x="588382" y="5829568"/>
                <a:ext cx="488934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Michelle Morehead</a:t>
                </a:r>
                <a:r>
                  <a:rPr lang="en-US" sz="1400" dirty="0"/>
                  <a:t>	</a:t>
                </a:r>
                <a:r>
                  <a:rPr lang="en-US" sz="1400" u="sng" dirty="0"/>
                  <a:t>Implementation Specialist (P/T)</a:t>
                </a:r>
              </a:p>
              <a:p>
                <a:r>
                  <a:rPr lang="en-US" sz="1200" dirty="0"/>
                  <a:t>Former insurance coordinator and office administrator at  a PEAKS beta office and has over 10 years direct experience.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22526A-206F-84E0-BC7A-0891CA1E5F89}"/>
                  </a:ext>
                </a:extLst>
              </p:cNvPr>
              <p:cNvSpPr txBox="1"/>
              <p:nvPr/>
            </p:nvSpPr>
            <p:spPr>
              <a:xfrm>
                <a:off x="2814771" y="6717729"/>
                <a:ext cx="5055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Natasha Nivens	</a:t>
                </a:r>
                <a:r>
                  <a:rPr lang="en-US" sz="1400" dirty="0"/>
                  <a:t>	</a:t>
                </a:r>
                <a:r>
                  <a:rPr lang="en-US" sz="1400" u="sng" dirty="0"/>
                  <a:t>User Experience Specialist (P/T)</a:t>
                </a:r>
              </a:p>
              <a:p>
                <a:r>
                  <a:rPr lang="en-US" sz="1200" dirty="0"/>
                  <a:t>Former dental office manager with over 5 years direct PEAKS experience</a:t>
                </a:r>
                <a:r>
                  <a:rPr lang="en-US" sz="1400" dirty="0"/>
                  <a:t>.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A3B32E-4810-8A58-D06A-FAED41665DD7}"/>
              </a:ext>
            </a:extLst>
          </p:cNvPr>
          <p:cNvGrpSpPr/>
          <p:nvPr/>
        </p:nvGrpSpPr>
        <p:grpSpPr>
          <a:xfrm>
            <a:off x="487940" y="1346596"/>
            <a:ext cx="10041107" cy="2948629"/>
            <a:chOff x="487940" y="1346596"/>
            <a:chExt cx="10041107" cy="29486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077D02-BD21-A2B9-658A-97992B9C8185}"/>
                </a:ext>
              </a:extLst>
            </p:cNvPr>
            <p:cNvSpPr/>
            <p:nvPr/>
          </p:nvSpPr>
          <p:spPr>
            <a:xfrm>
              <a:off x="487940" y="1346596"/>
              <a:ext cx="10041107" cy="29486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FF27129-7A67-B660-33C4-44B52AD71636}"/>
                </a:ext>
              </a:extLst>
            </p:cNvPr>
            <p:cNvGrpSpPr/>
            <p:nvPr/>
          </p:nvGrpSpPr>
          <p:grpSpPr>
            <a:xfrm>
              <a:off x="553782" y="1698705"/>
              <a:ext cx="9855007" cy="884113"/>
              <a:chOff x="595137" y="1656009"/>
              <a:chExt cx="9855007" cy="88411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FD5E81-FA5C-B4B0-2B60-4C1C32819089}"/>
                  </a:ext>
                </a:extLst>
              </p:cNvPr>
              <p:cNvSpPr txBox="1"/>
              <p:nvPr/>
            </p:nvSpPr>
            <p:spPr>
              <a:xfrm>
                <a:off x="604212" y="1893791"/>
                <a:ext cx="98459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MBA with a background in software analysis, accounting, and 10+ years as a dental business consultant — the firsthand experience that inspired and shaped PEAKS.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658293-A197-2CB4-65B6-5EC167DBF5A1}"/>
                  </a:ext>
                </a:extLst>
              </p:cNvPr>
              <p:cNvSpPr txBox="1"/>
              <p:nvPr/>
            </p:nvSpPr>
            <p:spPr>
              <a:xfrm>
                <a:off x="595137" y="1656009"/>
                <a:ext cx="6966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James “Rusty” Bradbury, MBA</a:t>
                </a:r>
                <a:r>
                  <a:rPr lang="en-US" sz="1400" dirty="0"/>
                  <a:t>		</a:t>
                </a:r>
                <a:r>
                  <a:rPr lang="en-US" sz="1400" u="sng" dirty="0"/>
                  <a:t>President/Co-Founder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7EDF7E-C34A-6B93-3B86-ED23EE1DEAED}"/>
                </a:ext>
              </a:extLst>
            </p:cNvPr>
            <p:cNvSpPr txBox="1"/>
            <p:nvPr/>
          </p:nvSpPr>
          <p:spPr>
            <a:xfrm>
              <a:off x="507097" y="1363291"/>
              <a:ext cx="3713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Management </a:t>
              </a:r>
              <a:r>
                <a:rPr lang="en-US" sz="1400" i="1" dirty="0"/>
                <a:t>and</a:t>
              </a:r>
              <a:r>
                <a:rPr lang="en-US" sz="1600" i="1" dirty="0"/>
                <a:t> Development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056916F-E10F-3589-524F-485CB2081435}"/>
                </a:ext>
              </a:extLst>
            </p:cNvPr>
            <p:cNvGrpSpPr/>
            <p:nvPr/>
          </p:nvGrpSpPr>
          <p:grpSpPr>
            <a:xfrm>
              <a:off x="553782" y="2426859"/>
              <a:ext cx="9362485" cy="717740"/>
              <a:chOff x="553782" y="2491595"/>
              <a:chExt cx="9362485" cy="71774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F5A7C2-A734-C2BA-9855-621F3C88B41B}"/>
                  </a:ext>
                </a:extLst>
              </p:cNvPr>
              <p:cNvSpPr txBox="1"/>
              <p:nvPr/>
            </p:nvSpPr>
            <p:spPr>
              <a:xfrm>
                <a:off x="553782" y="2491595"/>
                <a:ext cx="58519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John Spano</a:t>
                </a:r>
                <a:r>
                  <a:rPr lang="en-US" sz="1400" dirty="0"/>
                  <a:t>		</a:t>
                </a:r>
                <a:r>
                  <a:rPr lang="en-US" sz="1400" u="sng" dirty="0"/>
                  <a:t>Chief Technology Officer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5470FE-AABA-D228-C77F-E4DD6B3C10AB}"/>
                  </a:ext>
                </a:extLst>
              </p:cNvPr>
              <p:cNvSpPr txBox="1"/>
              <p:nvPr/>
            </p:nvSpPr>
            <p:spPr>
              <a:xfrm>
                <a:off x="553782" y="2747670"/>
                <a:ext cx="9362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Seasoned developer with 25+ years building large-scale Windows applications on .NET and Microsoft SQL. Led PEAKS development from inception.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4767914-BB63-E000-4548-6752BFBC2700}"/>
                </a:ext>
              </a:extLst>
            </p:cNvPr>
            <p:cNvGrpSpPr/>
            <p:nvPr/>
          </p:nvGrpSpPr>
          <p:grpSpPr>
            <a:xfrm>
              <a:off x="553782" y="3269230"/>
              <a:ext cx="8028282" cy="702130"/>
              <a:chOff x="553782" y="3269230"/>
              <a:chExt cx="8028282" cy="7021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C1551F-EC27-A817-09A7-EA874BC81064}"/>
                  </a:ext>
                </a:extLst>
              </p:cNvPr>
              <p:cNvSpPr txBox="1"/>
              <p:nvPr/>
            </p:nvSpPr>
            <p:spPr>
              <a:xfrm>
                <a:off x="553782" y="3269230"/>
                <a:ext cx="58519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Ron Booth	</a:t>
                </a:r>
                <a:r>
                  <a:rPr lang="en-US" sz="1400" dirty="0"/>
                  <a:t>	</a:t>
                </a:r>
                <a:r>
                  <a:rPr lang="en-US" sz="1400" u="sng" dirty="0"/>
                  <a:t>Chief Financial Officer (fractional)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0DCD86-89CB-658E-EF2F-4FCFA117DBF6}"/>
                  </a:ext>
                </a:extLst>
              </p:cNvPr>
              <p:cNvSpPr txBox="1"/>
              <p:nvPr/>
            </p:nvSpPr>
            <p:spPr>
              <a:xfrm>
                <a:off x="562857" y="3509695"/>
                <a:ext cx="80192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CFO and CPA with Big 4 background, specializing in accounting, finance, and growth strategy. Experienced in supporting software models and founder-led businesses with strong reporting, capital planning, and long-term value creation.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443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2D78A2-8CD9-132E-1F37-F846E8828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350EED-8828-D8D4-ED55-3D5A8A0D5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99" y="315968"/>
            <a:ext cx="2844801" cy="8691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D2BC64-FB31-6972-28B4-D0F61FAD8B85}"/>
              </a:ext>
            </a:extLst>
          </p:cNvPr>
          <p:cNvGrpSpPr/>
          <p:nvPr/>
        </p:nvGrpSpPr>
        <p:grpSpPr>
          <a:xfrm>
            <a:off x="487940" y="531451"/>
            <a:ext cx="7163810" cy="599716"/>
            <a:chOff x="767340" y="493351"/>
            <a:chExt cx="7163810" cy="5997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F08D10-4AE2-4412-3D22-A7183FE3DC49}"/>
                </a:ext>
              </a:extLst>
            </p:cNvPr>
            <p:cNvSpPr txBox="1"/>
            <p:nvPr/>
          </p:nvSpPr>
          <p:spPr>
            <a:xfrm>
              <a:off x="767340" y="493351"/>
              <a:ext cx="7163810" cy="59971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97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</a:t>
              </a:r>
              <a:r>
                <a:rPr lang="en-US" sz="2000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Numbers: YOY Growth </a:t>
              </a:r>
              <a:r>
                <a:rPr lang="en-US" sz="1400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</a:t>
              </a:r>
              <a:r>
                <a:rPr lang="en-US" sz="1400" b="1" i="1" baseline="30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sz="1400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QTR 2025 vs. 2026)…</a:t>
              </a:r>
              <a:endParaRPr lang="en-US" sz="3297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D3D5BA-E7B5-30AC-D99C-6FE345332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537" y="569875"/>
              <a:ext cx="486376" cy="44666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FBA534-13F0-8345-13B6-76F762E2D5B2}"/>
              </a:ext>
            </a:extLst>
          </p:cNvPr>
          <p:cNvGrpSpPr/>
          <p:nvPr/>
        </p:nvGrpSpPr>
        <p:grpSpPr>
          <a:xfrm>
            <a:off x="487940" y="2152744"/>
            <a:ext cx="8258004" cy="1510344"/>
            <a:chOff x="858106" y="1001269"/>
            <a:chExt cx="8258004" cy="151034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1063F9-1699-F56B-E61B-CD7A79587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688" t="73714" r="29053" b="11393"/>
            <a:stretch>
              <a:fillRect/>
            </a:stretch>
          </p:blipFill>
          <p:spPr>
            <a:xfrm>
              <a:off x="1208491" y="1367333"/>
              <a:ext cx="7907619" cy="114428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C1E976-5B78-5928-263A-1F697B12B9FA}"/>
                </a:ext>
              </a:extLst>
            </p:cNvPr>
            <p:cNvSpPr txBox="1"/>
            <p:nvPr/>
          </p:nvSpPr>
          <p:spPr>
            <a:xfrm>
              <a:off x="858106" y="1001269"/>
              <a:ext cx="3699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50000"/>
                    </a:schemeClr>
                  </a:solidFill>
                </a:rPr>
                <a:t>Revenue and Gross Profit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5B860F-53AE-AA8C-C00E-603DF88FE312}"/>
              </a:ext>
            </a:extLst>
          </p:cNvPr>
          <p:cNvGrpSpPr/>
          <p:nvPr/>
        </p:nvGrpSpPr>
        <p:grpSpPr>
          <a:xfrm>
            <a:off x="444967" y="4343729"/>
            <a:ext cx="8569560" cy="3003002"/>
            <a:chOff x="591017" y="3207079"/>
            <a:chExt cx="8569560" cy="31339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CDA1B48-4016-7B0C-27C0-E9FCC589E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5373"/>
            <a:stretch>
              <a:fillRect/>
            </a:stretch>
          </p:blipFill>
          <p:spPr>
            <a:xfrm>
              <a:off x="1096681" y="3607189"/>
              <a:ext cx="8063896" cy="273384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128A04-67C1-5FBF-B7D9-F4E3BC4A4E62}"/>
                </a:ext>
              </a:extLst>
            </p:cNvPr>
            <p:cNvSpPr txBox="1"/>
            <p:nvPr/>
          </p:nvSpPr>
          <p:spPr>
            <a:xfrm>
              <a:off x="591017" y="3207079"/>
              <a:ext cx="5628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Revenue and Gross Profit Per Customer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F9C2FD3-F1F0-76B1-EC17-15FD47A751CC}"/>
              </a:ext>
            </a:extLst>
          </p:cNvPr>
          <p:cNvSpPr txBox="1"/>
          <p:nvPr/>
        </p:nvSpPr>
        <p:spPr>
          <a:xfrm>
            <a:off x="404013" y="1349298"/>
            <a:ext cx="10026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Double-digit annual revenue and gross profit growth with no significant increase in overhead.</a:t>
            </a:r>
          </a:p>
        </p:txBody>
      </p:sp>
    </p:spTree>
    <p:extLst>
      <p:ext uri="{BB962C8B-B14F-4D97-AF65-F5344CB8AC3E}">
        <p14:creationId xmlns:p14="http://schemas.microsoft.com/office/powerpoint/2010/main" val="178383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13B2B1-C1D8-6C0E-4351-BF990E3F3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3C0A53-DCED-662F-067E-915455E9B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99" y="315968"/>
            <a:ext cx="2844801" cy="8691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F44A829-5C0F-5FF4-7B8D-A64B7D896DF5}"/>
              </a:ext>
            </a:extLst>
          </p:cNvPr>
          <p:cNvGrpSpPr/>
          <p:nvPr/>
        </p:nvGrpSpPr>
        <p:grpSpPr>
          <a:xfrm>
            <a:off x="1370209" y="2173715"/>
            <a:ext cx="7813417" cy="5054600"/>
            <a:chOff x="1585936" y="1010556"/>
            <a:chExt cx="6940424" cy="46394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4319BE-A1AB-9B8E-8F03-D7A09240B20C}"/>
                </a:ext>
              </a:extLst>
            </p:cNvPr>
            <p:cNvSpPr/>
            <p:nvPr/>
          </p:nvSpPr>
          <p:spPr>
            <a:xfrm>
              <a:off x="1585936" y="1010556"/>
              <a:ext cx="6940424" cy="46394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3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440EBD-4A41-2E4B-92E4-A8BC19356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46" r="444"/>
            <a:stretch>
              <a:fillRect/>
            </a:stretch>
          </p:blipFill>
          <p:spPr>
            <a:xfrm>
              <a:off x="1654474" y="1105310"/>
              <a:ext cx="6799957" cy="4430750"/>
            </a:xfrm>
            <a:prstGeom prst="rect">
              <a:avLst/>
            </a:prstGeom>
            <a:effectLst>
              <a:softEdge rad="1270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9584B7-B8CB-579C-7F83-0146A6C35B51}"/>
              </a:ext>
            </a:extLst>
          </p:cNvPr>
          <p:cNvSpPr txBox="1"/>
          <p:nvPr/>
        </p:nvSpPr>
        <p:spPr>
          <a:xfrm>
            <a:off x="423063" y="1298498"/>
            <a:ext cx="10026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80+ offices and 1,600+ active user licenses. 2026 recurring revenue on pace for $700K, with $3M annual revenue projected by 2030.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3E2C4F-7E1A-E985-005E-2107141C20C7}"/>
              </a:ext>
            </a:extLst>
          </p:cNvPr>
          <p:cNvGrpSpPr/>
          <p:nvPr/>
        </p:nvGrpSpPr>
        <p:grpSpPr>
          <a:xfrm>
            <a:off x="487940" y="531451"/>
            <a:ext cx="7163810" cy="599716"/>
            <a:chOff x="767340" y="493351"/>
            <a:chExt cx="7163810" cy="5997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FE8FB2-E8B1-0959-DD59-BF58C1EA4EA6}"/>
                </a:ext>
              </a:extLst>
            </p:cNvPr>
            <p:cNvSpPr txBox="1"/>
            <p:nvPr/>
          </p:nvSpPr>
          <p:spPr>
            <a:xfrm>
              <a:off x="767340" y="493351"/>
              <a:ext cx="7163810" cy="59971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97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</a:t>
              </a:r>
              <a:r>
                <a:rPr lang="en-US" sz="2473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Year Financial Projections…</a:t>
              </a:r>
              <a:endParaRPr lang="en-US" sz="3297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9BA000-03B2-498A-B76C-4F3C1C888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537" y="569875"/>
              <a:ext cx="486376" cy="446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3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92063-451A-1C31-0F7B-F1DEF5E03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D0B189-72FC-252C-4DE9-F7DAE740E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99" y="315968"/>
            <a:ext cx="2844801" cy="8691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D20B97-B707-05AE-8181-702A52DCC90A}"/>
              </a:ext>
            </a:extLst>
          </p:cNvPr>
          <p:cNvGrpSpPr/>
          <p:nvPr/>
        </p:nvGrpSpPr>
        <p:grpSpPr>
          <a:xfrm>
            <a:off x="487940" y="531451"/>
            <a:ext cx="7163810" cy="599716"/>
            <a:chOff x="767340" y="493351"/>
            <a:chExt cx="7163810" cy="5997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F8464F-B383-EFA6-73B9-9C08BE198C85}"/>
                </a:ext>
              </a:extLst>
            </p:cNvPr>
            <p:cNvSpPr txBox="1"/>
            <p:nvPr/>
          </p:nvSpPr>
          <p:spPr>
            <a:xfrm>
              <a:off x="767340" y="493351"/>
              <a:ext cx="7163810" cy="59971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97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</a:t>
              </a:r>
              <a:r>
                <a:rPr lang="en-US" sz="2400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Ask…		$450,000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36F2C7-13B7-61CA-9754-97E022839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537" y="569875"/>
              <a:ext cx="486376" cy="44666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44B90-486E-F610-80BD-447AE2A47523}"/>
              </a:ext>
            </a:extLst>
          </p:cNvPr>
          <p:cNvGrpSpPr/>
          <p:nvPr/>
        </p:nvGrpSpPr>
        <p:grpSpPr>
          <a:xfrm>
            <a:off x="538892" y="2630915"/>
            <a:ext cx="9027162" cy="3008015"/>
            <a:chOff x="538892" y="2891265"/>
            <a:chExt cx="9027162" cy="30080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1B3D77-B510-BE7B-969E-33A39A81A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7678" y="2891265"/>
              <a:ext cx="3548376" cy="3008015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C90E3D-1F3B-EEC7-D695-9D925072F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8892" y="2942726"/>
              <a:ext cx="4609524" cy="233333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3337C1A-AF1D-78DC-25ED-09C6FFD17425}"/>
              </a:ext>
            </a:extLst>
          </p:cNvPr>
          <p:cNvSpPr txBox="1"/>
          <p:nvPr/>
        </p:nvSpPr>
        <p:spPr>
          <a:xfrm>
            <a:off x="423063" y="1527098"/>
            <a:ext cx="11109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Seeking $450,000 to accelerate user growth through targeted marketing, expand support personnel, and advance AI and cloud development.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E904C-2236-9023-C577-25DB424C24A7}"/>
              </a:ext>
            </a:extLst>
          </p:cNvPr>
          <p:cNvSpPr txBox="1"/>
          <p:nvPr/>
        </p:nvSpPr>
        <p:spPr>
          <a:xfrm>
            <a:off x="670713" y="5055189"/>
            <a:ext cx="521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Current company valuation: $4 million*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0091A9-E0E6-8513-8036-E89EA7127721}"/>
              </a:ext>
            </a:extLst>
          </p:cNvPr>
          <p:cNvSpPr txBox="1"/>
          <p:nvPr/>
        </p:nvSpPr>
        <p:spPr>
          <a:xfrm>
            <a:off x="670713" y="7164425"/>
            <a:ext cx="5215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Valuation details available on request</a:t>
            </a:r>
          </a:p>
        </p:txBody>
      </p:sp>
    </p:spTree>
    <p:extLst>
      <p:ext uri="{BB962C8B-B14F-4D97-AF65-F5344CB8AC3E}">
        <p14:creationId xmlns:p14="http://schemas.microsoft.com/office/powerpoint/2010/main" val="40952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0BE649-5724-2416-078D-851C5F3B7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BE2BCD-B68E-971C-AB4A-A080BB30F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99" y="315968"/>
            <a:ext cx="2844801" cy="869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1BB977-1A4F-69D4-DEE1-1452CA524FF7}"/>
              </a:ext>
            </a:extLst>
          </p:cNvPr>
          <p:cNvSpPr txBox="1"/>
          <p:nvPr/>
        </p:nvSpPr>
        <p:spPr>
          <a:xfrm>
            <a:off x="1192171" y="2817149"/>
            <a:ext cx="5964640" cy="51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47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Direct Any Inquiries To:</a:t>
            </a:r>
            <a:endParaRPr lang="en-US" sz="2747" b="1" u="sng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2DED8-70C8-9690-B578-86E5640A34B0}"/>
              </a:ext>
            </a:extLst>
          </p:cNvPr>
          <p:cNvSpPr txBox="1"/>
          <p:nvPr/>
        </p:nvSpPr>
        <p:spPr>
          <a:xfrm>
            <a:off x="7363062" y="2820459"/>
            <a:ext cx="5219875" cy="51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47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rusty@peaksdental.com</a:t>
            </a:r>
            <a:endParaRPr lang="en-US" sz="2747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1530</TotalTime>
  <Words>1395</Words>
  <Application>Microsoft Office PowerPoint</Application>
  <PresentationFormat>Custom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 Booth</dc:creator>
  <cp:lastModifiedBy>Rusty Bradbury</cp:lastModifiedBy>
  <cp:revision>42</cp:revision>
  <cp:lastPrinted>2026-05-29T14:13:03Z</cp:lastPrinted>
  <dcterms:created xsi:type="dcterms:W3CDTF">2026-05-29T13:50:55Z</dcterms:created>
  <dcterms:modified xsi:type="dcterms:W3CDTF">2026-06-09T17:16:36Z</dcterms:modified>
</cp:coreProperties>
</file>