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64" r:id="rId4"/>
    <p:sldId id="265" r:id="rId5"/>
    <p:sldId id="266" r:id="rId6"/>
    <p:sldId id="283" r:id="rId7"/>
    <p:sldId id="276" r:id="rId8"/>
    <p:sldId id="277" r:id="rId9"/>
    <p:sldId id="278" r:id="rId10"/>
    <p:sldId id="280" r:id="rId11"/>
    <p:sldId id="281" r:id="rId12"/>
    <p:sldId id="282" r:id="rId13"/>
    <p:sldId id="284" r:id="rId14"/>
    <p:sldId id="257" r:id="rId15"/>
    <p:sldId id="258" r:id="rId16"/>
    <p:sldId id="259" r:id="rId17"/>
    <p:sldId id="260" r:id="rId18"/>
    <p:sldId id="289" r:id="rId19"/>
    <p:sldId id="288" r:id="rId20"/>
    <p:sldId id="291"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Ezepue" initials="SE" lastIdx="1" clrIdx="0">
    <p:extLst>
      <p:ext uri="{19B8F6BF-5375-455C-9EA6-DF929625EA0E}">
        <p15:presenceInfo xmlns:p15="http://schemas.microsoft.com/office/powerpoint/2012/main" userId="S::ezepues@hucchc.com::9c8bc4d7-e662-45e7-b74d-53f2026936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5F8FC-A909-47FE-AF00-0F6872C8D50A}" type="datetimeFigureOut">
              <a:rPr lang="en-CA" smtClean="0"/>
              <a:t>2026-06-23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F36B3-650E-434E-861D-956A75111CC9}" type="slidenum">
              <a:rPr lang="en-CA" smtClean="0"/>
              <a:t>‹#›</a:t>
            </a:fld>
            <a:endParaRPr lang="en-CA"/>
          </a:p>
        </p:txBody>
      </p:sp>
    </p:spTree>
    <p:extLst>
      <p:ext uri="{BB962C8B-B14F-4D97-AF65-F5344CB8AC3E}">
        <p14:creationId xmlns:p14="http://schemas.microsoft.com/office/powerpoint/2010/main" val="9490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9AF36B3-650E-434E-861D-956A75111CC9}" type="slidenum">
              <a:rPr lang="en-CA" smtClean="0"/>
              <a:t>5</a:t>
            </a:fld>
            <a:endParaRPr lang="en-CA"/>
          </a:p>
        </p:txBody>
      </p:sp>
    </p:spTree>
    <p:extLst>
      <p:ext uri="{BB962C8B-B14F-4D97-AF65-F5344CB8AC3E}">
        <p14:creationId xmlns:p14="http://schemas.microsoft.com/office/powerpoint/2010/main" val="301086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6295-61A0-8A65-DB88-CC3FEDFF09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AD09424-3131-370F-B132-9DC035B6BA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EF13E83-3279-3255-5005-737A9B8C9BDA}"/>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5" name="Footer Placeholder 4">
            <a:extLst>
              <a:ext uri="{FF2B5EF4-FFF2-40B4-BE49-F238E27FC236}">
                <a16:creationId xmlns:a16="http://schemas.microsoft.com/office/drawing/2014/main" id="{D334E44A-A083-6CCF-D2E3-17DA52185C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3F9F8F-6A02-95F7-9797-1A3904AAC33D}"/>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35055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22D5-940E-72E6-19C0-345DFD93CDF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FBB71B9-A162-7A27-54D0-1677FA2745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58B2B7-EEE0-5E19-90E6-FE044B1E1BDA}"/>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5" name="Footer Placeholder 4">
            <a:extLst>
              <a:ext uri="{FF2B5EF4-FFF2-40B4-BE49-F238E27FC236}">
                <a16:creationId xmlns:a16="http://schemas.microsoft.com/office/drawing/2014/main" id="{331F6C1E-B6AC-1207-F6A6-C0B67F543F5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7C1185-80E3-ADA0-797B-66D5E1835F29}"/>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201752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D21B69-A374-734B-1CBC-B7F1CA3634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FAF9CE4-CA1A-72AA-DC2A-23C9B71973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20C1D8-6239-2BB4-C873-CCE5A0D0ECAA}"/>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5" name="Footer Placeholder 4">
            <a:extLst>
              <a:ext uri="{FF2B5EF4-FFF2-40B4-BE49-F238E27FC236}">
                <a16:creationId xmlns:a16="http://schemas.microsoft.com/office/drawing/2014/main" id="{D30F7BE2-25CE-36A7-889B-B67D189606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0DAE5F-6470-B22A-5BDE-8B085FA0D17F}"/>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277759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1684519"/>
            <a:ext cx="10363200" cy="434636"/>
          </a:xfrm>
          <a:prstGeom prst="rect">
            <a:avLst/>
          </a:prstGeom>
        </p:spPr>
        <p:txBody>
          <a:bodyPr wrap="square" lIns="0" tIns="0" rIns="0" bIns="0">
            <a:spAutoFit/>
          </a:bodyPr>
          <a:lstStyle>
            <a:lvl1pPr>
              <a:defRPr sz="2824" b="1" i="0">
                <a:solidFill>
                  <a:srgbClr val="FFB292"/>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subTitle" idx="4"/>
          </p:nvPr>
        </p:nvSpPr>
        <p:spPr>
          <a:xfrm>
            <a:off x="1828800" y="3043003"/>
            <a:ext cx="8534400" cy="434636"/>
          </a:xfrm>
          <a:prstGeom prst="rect">
            <a:avLst/>
          </a:prstGeom>
        </p:spPr>
        <p:txBody>
          <a:bodyPr wrap="square" lIns="0" tIns="0" rIns="0" bIns="0">
            <a:spAutoFit/>
          </a:bodyPr>
          <a:lstStyle>
            <a:lvl1pPr>
              <a:defRPr sz="2824" b="1" i="0">
                <a:solidFill>
                  <a:srgbClr val="FFB292"/>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158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58530" y="318540"/>
            <a:ext cx="5619156" cy="434606"/>
          </a:xfrm>
        </p:spPr>
        <p:txBody>
          <a:bodyPr lIns="0" tIns="0" rIns="0" bIns="0"/>
          <a:lstStyle>
            <a:lvl1pPr>
              <a:defRPr sz="2824" b="1" i="0">
                <a:solidFill>
                  <a:srgbClr val="FFB292"/>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586528" y="1507047"/>
            <a:ext cx="4964853" cy="434606"/>
          </a:xfrm>
        </p:spPr>
        <p:txBody>
          <a:bodyPr lIns="0" tIns="0" rIns="0" bIns="0"/>
          <a:lstStyle>
            <a:lvl1pPr>
              <a:defRPr sz="2824" b="1" i="0">
                <a:solidFill>
                  <a:srgbClr val="FFB292"/>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628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5974651"/>
          </a:xfrm>
          <a:custGeom>
            <a:avLst/>
            <a:gdLst/>
            <a:ahLst/>
            <a:cxnLst/>
            <a:rect l="l" t="t" r="r" b="b"/>
            <a:pathLst>
              <a:path w="11430000" h="7086600">
                <a:moveTo>
                  <a:pt x="11430000" y="0"/>
                </a:moveTo>
                <a:lnTo>
                  <a:pt x="0" y="0"/>
                </a:lnTo>
                <a:lnTo>
                  <a:pt x="0" y="7086600"/>
                </a:lnTo>
                <a:lnTo>
                  <a:pt x="11430000" y="7086600"/>
                </a:lnTo>
                <a:lnTo>
                  <a:pt x="11430000" y="0"/>
                </a:lnTo>
                <a:close/>
              </a:path>
            </a:pathLst>
          </a:custGeom>
          <a:solidFill>
            <a:srgbClr val="5C2337"/>
          </a:solidFill>
        </p:spPr>
        <p:txBody>
          <a:bodyPr wrap="square" lIns="0" tIns="0" rIns="0" bIns="0" rtlCol="0"/>
          <a:lstStyle/>
          <a:p>
            <a:endParaRPr sz="1518"/>
          </a:p>
        </p:txBody>
      </p:sp>
      <p:pic>
        <p:nvPicPr>
          <p:cNvPr id="17" name="bg object 17"/>
          <p:cNvPicPr/>
          <p:nvPr/>
        </p:nvPicPr>
        <p:blipFill>
          <a:blip r:embed="rId2" cstate="print"/>
          <a:stretch>
            <a:fillRect/>
          </a:stretch>
        </p:blipFill>
        <p:spPr>
          <a:xfrm>
            <a:off x="7620000" y="1"/>
            <a:ext cx="4572000" cy="5974650"/>
          </a:xfrm>
          <a:prstGeom prst="rect">
            <a:avLst/>
          </a:prstGeom>
        </p:spPr>
      </p:pic>
      <p:sp>
        <p:nvSpPr>
          <p:cNvPr id="2" name="Holder 2"/>
          <p:cNvSpPr>
            <a:spLocks noGrp="1"/>
          </p:cNvSpPr>
          <p:nvPr>
            <p:ph type="title"/>
          </p:nvPr>
        </p:nvSpPr>
        <p:spPr>
          <a:xfrm>
            <a:off x="5158530" y="318540"/>
            <a:ext cx="5619156" cy="434606"/>
          </a:xfrm>
        </p:spPr>
        <p:txBody>
          <a:bodyPr lIns="0" tIns="0" rIns="0" bIns="0"/>
          <a:lstStyle>
            <a:lvl1pPr>
              <a:defRPr sz="2824" b="1" i="0">
                <a:solidFill>
                  <a:srgbClr val="FFB292"/>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sz="half" idx="2"/>
          </p:nvPr>
        </p:nvSpPr>
        <p:spPr>
          <a:xfrm>
            <a:off x="609600" y="1249804"/>
            <a:ext cx="5303520" cy="515526"/>
          </a:xfrm>
          <a:prstGeom prst="rect">
            <a:avLst/>
          </a:prstGeom>
        </p:spPr>
        <p:txBody>
          <a:bodyPr wrap="square" lIns="0" tIns="0" rIns="0" bIns="0">
            <a:spAutoFit/>
          </a:bodyPr>
          <a:lstStyle>
            <a:lvl1pPr>
              <a:defRPr>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sz="half" idx="3"/>
          </p:nvPr>
        </p:nvSpPr>
        <p:spPr>
          <a:xfrm>
            <a:off x="6278880" y="1249804"/>
            <a:ext cx="5303520" cy="515526"/>
          </a:xfrm>
          <a:prstGeom prst="rect">
            <a:avLst/>
          </a:prstGeom>
        </p:spPr>
        <p:txBody>
          <a:bodyPr wrap="square" lIns="0" tIns="0" rIns="0" bIns="0">
            <a:spAutoFit/>
          </a:bodyPr>
          <a:lstStyle>
            <a:lvl1pPr>
              <a:defRPr>
                <a:latin typeface="Calibri" panose="020F0502020204030204" pitchFamily="34" charset="0"/>
                <a:cs typeface="Calibri" panose="020F0502020204030204" pitchFamily="34"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470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158530" y="318540"/>
            <a:ext cx="5619156" cy="434606"/>
          </a:xfrm>
        </p:spPr>
        <p:txBody>
          <a:bodyPr lIns="0" tIns="0" rIns="0" bIns="0"/>
          <a:lstStyle>
            <a:lvl1pPr>
              <a:defRPr sz="2824" b="1" i="0">
                <a:solidFill>
                  <a:srgbClr val="FFB292"/>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219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996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8AD8-01ED-DF4F-7A7D-59F74B9FAA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ED5A884-FB75-C180-FF7F-4DBB5C94D1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BE198F-919E-0BC6-C223-06A9A54074B8}"/>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5" name="Footer Placeholder 4">
            <a:extLst>
              <a:ext uri="{FF2B5EF4-FFF2-40B4-BE49-F238E27FC236}">
                <a16:creationId xmlns:a16="http://schemas.microsoft.com/office/drawing/2014/main" id="{7BE622F5-16D1-B755-06A2-DCF70B9832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7716FFC-AAA7-C8AF-A9C1-97031CE30191}"/>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226265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4B6A-F1E6-D407-0518-5A643E6DE0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6854524-C9D6-7F12-C7E9-8E3E3844E4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ED62A-7E40-0114-DED3-E8847DF996B3}"/>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5" name="Footer Placeholder 4">
            <a:extLst>
              <a:ext uri="{FF2B5EF4-FFF2-40B4-BE49-F238E27FC236}">
                <a16:creationId xmlns:a16="http://schemas.microsoft.com/office/drawing/2014/main" id="{0F5A84BE-3FCA-5B61-CA4B-35D40BB9E8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3A6CCE-ABA3-ADA6-D121-5CD9E8462BEF}"/>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32865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2CD0-A41D-791C-3304-89572F2716D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4EA6362-8F36-6D5A-D297-29BB909BA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5255F7F-1ADB-BE99-8F83-212DA78F4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7E85FDC-FA0C-36DD-AE79-5A3249092845}"/>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6" name="Footer Placeholder 5">
            <a:extLst>
              <a:ext uri="{FF2B5EF4-FFF2-40B4-BE49-F238E27FC236}">
                <a16:creationId xmlns:a16="http://schemas.microsoft.com/office/drawing/2014/main" id="{6602DDD4-E50E-AE4B-D222-687CCBEE2E4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D8BD9C-E27F-1258-C4B3-EA54C9EC844A}"/>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207250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72F0-1E9E-DFB5-F30F-3B46C562E88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54B8A9-160B-91C6-9171-ABB962039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E66E1-BD7A-8332-E695-DF3AAE96E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D85E706-6287-D7F9-A23F-BA006E667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EA7A9A-F61B-4237-790E-A818E674D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8967ABE-0EAE-52CF-3A0E-4535C4DAF3A8}"/>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8" name="Footer Placeholder 7">
            <a:extLst>
              <a:ext uri="{FF2B5EF4-FFF2-40B4-BE49-F238E27FC236}">
                <a16:creationId xmlns:a16="http://schemas.microsoft.com/office/drawing/2014/main" id="{0BCEEC18-632F-B0BE-ADB3-AF86DBCC01D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26CB0CE-1130-8B9E-E98E-B6FBF83E49C1}"/>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21796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C049-0427-1D4F-2D24-8CB1E743134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5302E5A-621A-A5C1-6D07-092283438546}"/>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4" name="Footer Placeholder 3">
            <a:extLst>
              <a:ext uri="{FF2B5EF4-FFF2-40B4-BE49-F238E27FC236}">
                <a16:creationId xmlns:a16="http://schemas.microsoft.com/office/drawing/2014/main" id="{839E952E-C34B-3E5C-5A5A-FA5567A28CE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BB75DA6-F9EE-4AD8-AAA6-290A81A59A5B}"/>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316187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874CB-7A87-27B1-4A48-20FDB26C6875}"/>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3" name="Footer Placeholder 2">
            <a:extLst>
              <a:ext uri="{FF2B5EF4-FFF2-40B4-BE49-F238E27FC236}">
                <a16:creationId xmlns:a16="http://schemas.microsoft.com/office/drawing/2014/main" id="{16E8A548-A85A-B7DD-B8E0-1182FCB9F16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9322CFA-6545-92D6-727A-47F5B3FAE2D4}"/>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7160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E95-396B-374A-2C75-7CADB67AE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9C19EE0-FA5C-5608-B7D7-AC8587C15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99C868D-1022-A008-7020-48749551C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920BC-8DE1-C3DC-E40A-FC4624F6BAB0}"/>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6" name="Footer Placeholder 5">
            <a:extLst>
              <a:ext uri="{FF2B5EF4-FFF2-40B4-BE49-F238E27FC236}">
                <a16:creationId xmlns:a16="http://schemas.microsoft.com/office/drawing/2014/main" id="{080EFEA4-6508-E098-74EC-F00A6C1BC37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3B87CDE-DFDF-A2EA-CC6D-1E656873331C}"/>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235517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C57-CDED-8100-2ECB-EC21752D2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2194D5A-7D3D-9796-9300-5240838F9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B333DCE-FD48-887C-B1CB-B7F9BD3FF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E89F7-8C60-22EE-E105-5631D25F5019}"/>
              </a:ext>
            </a:extLst>
          </p:cNvPr>
          <p:cNvSpPr>
            <a:spLocks noGrp="1"/>
          </p:cNvSpPr>
          <p:nvPr>
            <p:ph type="dt" sz="half" idx="10"/>
          </p:nvPr>
        </p:nvSpPr>
        <p:spPr/>
        <p:txBody>
          <a:bodyPr/>
          <a:lstStyle/>
          <a:p>
            <a:fld id="{E570597B-E555-4CCE-812D-1F9C1C570C5C}" type="datetimeFigureOut">
              <a:rPr lang="en-CA" smtClean="0"/>
              <a:t>2026-06-23</a:t>
            </a:fld>
            <a:endParaRPr lang="en-CA"/>
          </a:p>
        </p:txBody>
      </p:sp>
      <p:sp>
        <p:nvSpPr>
          <p:cNvPr id="6" name="Footer Placeholder 5">
            <a:extLst>
              <a:ext uri="{FF2B5EF4-FFF2-40B4-BE49-F238E27FC236}">
                <a16:creationId xmlns:a16="http://schemas.microsoft.com/office/drawing/2014/main" id="{C286B06B-09D1-A876-F4CE-77B0133CCAA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5B8ADB1-419D-CAEB-27ED-9AA7FD8BEF5B}"/>
              </a:ext>
            </a:extLst>
          </p:cNvPr>
          <p:cNvSpPr>
            <a:spLocks noGrp="1"/>
          </p:cNvSpPr>
          <p:nvPr>
            <p:ph type="sldNum" sz="quarter" idx="12"/>
          </p:nvPr>
        </p:nvSpPr>
        <p:spPr/>
        <p:txBody>
          <a:bodyPr/>
          <a:lstStyle/>
          <a:p>
            <a:fld id="{602883C2-8918-4641-83A5-18885B57FC7D}" type="slidenum">
              <a:rPr lang="en-CA" smtClean="0"/>
              <a:t>‹#›</a:t>
            </a:fld>
            <a:endParaRPr lang="en-CA"/>
          </a:p>
        </p:txBody>
      </p:sp>
    </p:spTree>
    <p:extLst>
      <p:ext uri="{BB962C8B-B14F-4D97-AF65-F5344CB8AC3E}">
        <p14:creationId xmlns:p14="http://schemas.microsoft.com/office/powerpoint/2010/main" val="190729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264F6-6A9B-386F-749D-022722AE2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32B53C7-F39D-7983-F173-75049C08A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685D07-713E-7E99-2492-1C3DC806D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70597B-E555-4CCE-812D-1F9C1C570C5C}" type="datetimeFigureOut">
              <a:rPr lang="en-CA" smtClean="0"/>
              <a:t>2026-06-23</a:t>
            </a:fld>
            <a:endParaRPr lang="en-CA"/>
          </a:p>
        </p:txBody>
      </p:sp>
      <p:sp>
        <p:nvSpPr>
          <p:cNvPr id="5" name="Footer Placeholder 4">
            <a:extLst>
              <a:ext uri="{FF2B5EF4-FFF2-40B4-BE49-F238E27FC236}">
                <a16:creationId xmlns:a16="http://schemas.microsoft.com/office/drawing/2014/main" id="{08FFF5A4-0111-21A2-11F7-DC8308574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6C81E846-6C94-DACE-9AB6-A654A57B9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2883C2-8918-4641-83A5-18885B57FC7D}" type="slidenum">
              <a:rPr lang="en-CA" smtClean="0"/>
              <a:t>‹#›</a:t>
            </a:fld>
            <a:endParaRPr lang="en-CA"/>
          </a:p>
        </p:txBody>
      </p:sp>
    </p:spTree>
    <p:extLst>
      <p:ext uri="{BB962C8B-B14F-4D97-AF65-F5344CB8AC3E}">
        <p14:creationId xmlns:p14="http://schemas.microsoft.com/office/powerpoint/2010/main" val="310990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58530" y="318540"/>
            <a:ext cx="5619156" cy="515526"/>
          </a:xfrm>
          <a:prstGeom prst="rect">
            <a:avLst/>
          </a:prstGeom>
        </p:spPr>
        <p:txBody>
          <a:bodyPr wrap="square" lIns="0" tIns="0" rIns="0" bIns="0">
            <a:spAutoFit/>
          </a:bodyPr>
          <a:lstStyle>
            <a:lvl1pPr>
              <a:defRPr sz="3350" b="1" i="0">
                <a:solidFill>
                  <a:srgbClr val="FFB292"/>
                </a:solidFill>
                <a:latin typeface="Bookman Old Style"/>
                <a:cs typeface="Bookman Old Style"/>
              </a:defRPr>
            </a:lvl1pPr>
          </a:lstStyle>
          <a:p>
            <a:endParaRPr dirty="0"/>
          </a:p>
        </p:txBody>
      </p:sp>
      <p:sp>
        <p:nvSpPr>
          <p:cNvPr id="3" name="Holder 3"/>
          <p:cNvSpPr>
            <a:spLocks noGrp="1"/>
          </p:cNvSpPr>
          <p:nvPr>
            <p:ph type="body" idx="1"/>
          </p:nvPr>
        </p:nvSpPr>
        <p:spPr>
          <a:xfrm>
            <a:off x="586528" y="1507047"/>
            <a:ext cx="4964853" cy="515526"/>
          </a:xfrm>
          <a:prstGeom prst="rect">
            <a:avLst/>
          </a:prstGeom>
        </p:spPr>
        <p:txBody>
          <a:bodyPr wrap="square" lIns="0" tIns="0" rIns="0" bIns="0">
            <a:spAutoFit/>
          </a:bodyPr>
          <a:lstStyle>
            <a:lvl1pPr>
              <a:defRPr sz="3350" b="1" i="0">
                <a:solidFill>
                  <a:srgbClr val="FFB292"/>
                </a:solidFill>
                <a:latin typeface="Bookman Old Style"/>
                <a:cs typeface="Bookman Old Style"/>
              </a:defRPr>
            </a:lvl1pPr>
          </a:lstStyle>
          <a:p>
            <a:endParaRPr dirty="0"/>
          </a:p>
        </p:txBody>
      </p:sp>
      <p:sp>
        <p:nvSpPr>
          <p:cNvPr id="4" name="Holder 4"/>
          <p:cNvSpPr>
            <a:spLocks noGrp="1"/>
          </p:cNvSpPr>
          <p:nvPr>
            <p:ph type="ftr" sz="quarter" idx="5"/>
          </p:nvPr>
        </p:nvSpPr>
        <p:spPr>
          <a:xfrm>
            <a:off x="4145280" y="505355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505355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6" name="Holder 6"/>
          <p:cNvSpPr>
            <a:spLocks noGrp="1"/>
          </p:cNvSpPr>
          <p:nvPr>
            <p:ph type="sldNum" sz="quarter" idx="7"/>
          </p:nvPr>
        </p:nvSpPr>
        <p:spPr>
          <a:xfrm>
            <a:off x="8778240" y="505355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89928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Calibri" panose="020F0502020204030204" pitchFamily="34" charset="0"/>
          <a:ea typeface="+mj-ea"/>
          <a:cs typeface="Calibri" panose="020F0502020204030204" pitchFamily="34" charset="0"/>
        </a:defRPr>
      </a:lvl1pPr>
    </p:titleStyle>
    <p:bodyStyle>
      <a:lvl1pPr marL="0">
        <a:defRPr>
          <a:latin typeface="Calibri" panose="020F0502020204030204" pitchFamily="34" charset="0"/>
          <a:ea typeface="+mn-ea"/>
          <a:cs typeface="Calibri" panose="020F0502020204030204" pitchFamily="34" charset="0"/>
        </a:defRPr>
      </a:lvl1pPr>
      <a:lvl2pPr marL="385465">
        <a:defRPr>
          <a:latin typeface="+mn-lt"/>
          <a:ea typeface="+mn-ea"/>
          <a:cs typeface="+mn-cs"/>
        </a:defRPr>
      </a:lvl2pPr>
      <a:lvl3pPr marL="770931">
        <a:defRPr>
          <a:latin typeface="+mn-lt"/>
          <a:ea typeface="+mn-ea"/>
          <a:cs typeface="+mn-cs"/>
        </a:defRPr>
      </a:lvl3pPr>
      <a:lvl4pPr marL="1156396">
        <a:defRPr>
          <a:latin typeface="+mn-lt"/>
          <a:ea typeface="+mn-ea"/>
          <a:cs typeface="+mn-cs"/>
        </a:defRPr>
      </a:lvl4pPr>
      <a:lvl5pPr marL="1541861">
        <a:defRPr>
          <a:latin typeface="+mn-lt"/>
          <a:ea typeface="+mn-ea"/>
          <a:cs typeface="+mn-cs"/>
        </a:defRPr>
      </a:lvl5pPr>
      <a:lvl6pPr marL="1927327">
        <a:defRPr>
          <a:latin typeface="+mn-lt"/>
          <a:ea typeface="+mn-ea"/>
          <a:cs typeface="+mn-cs"/>
        </a:defRPr>
      </a:lvl6pPr>
      <a:lvl7pPr marL="2312792">
        <a:defRPr>
          <a:latin typeface="+mn-lt"/>
          <a:ea typeface="+mn-ea"/>
          <a:cs typeface="+mn-cs"/>
        </a:defRPr>
      </a:lvl7pPr>
      <a:lvl8pPr marL="2698257">
        <a:defRPr>
          <a:latin typeface="+mn-lt"/>
          <a:ea typeface="+mn-ea"/>
          <a:cs typeface="+mn-cs"/>
        </a:defRPr>
      </a:lvl8pPr>
      <a:lvl9pPr marL="3083723">
        <a:defRPr>
          <a:latin typeface="+mn-lt"/>
          <a:ea typeface="+mn-ea"/>
          <a:cs typeface="+mn-cs"/>
        </a:defRPr>
      </a:lvl9pPr>
    </p:bodyStyle>
    <p:otherStyle>
      <a:lvl1pPr marL="0">
        <a:defRPr>
          <a:latin typeface="+mn-lt"/>
          <a:ea typeface="+mn-ea"/>
          <a:cs typeface="+mn-cs"/>
        </a:defRPr>
      </a:lvl1pPr>
      <a:lvl2pPr marL="385465">
        <a:defRPr>
          <a:latin typeface="+mn-lt"/>
          <a:ea typeface="+mn-ea"/>
          <a:cs typeface="+mn-cs"/>
        </a:defRPr>
      </a:lvl2pPr>
      <a:lvl3pPr marL="770931">
        <a:defRPr>
          <a:latin typeface="+mn-lt"/>
          <a:ea typeface="+mn-ea"/>
          <a:cs typeface="+mn-cs"/>
        </a:defRPr>
      </a:lvl3pPr>
      <a:lvl4pPr marL="1156396">
        <a:defRPr>
          <a:latin typeface="+mn-lt"/>
          <a:ea typeface="+mn-ea"/>
          <a:cs typeface="+mn-cs"/>
        </a:defRPr>
      </a:lvl4pPr>
      <a:lvl5pPr marL="1541861">
        <a:defRPr>
          <a:latin typeface="+mn-lt"/>
          <a:ea typeface="+mn-ea"/>
          <a:cs typeface="+mn-cs"/>
        </a:defRPr>
      </a:lvl5pPr>
      <a:lvl6pPr marL="1927327">
        <a:defRPr>
          <a:latin typeface="+mn-lt"/>
          <a:ea typeface="+mn-ea"/>
          <a:cs typeface="+mn-cs"/>
        </a:defRPr>
      </a:lvl6pPr>
      <a:lvl7pPr marL="2312792">
        <a:defRPr>
          <a:latin typeface="+mn-lt"/>
          <a:ea typeface="+mn-ea"/>
          <a:cs typeface="+mn-cs"/>
        </a:defRPr>
      </a:lvl7pPr>
      <a:lvl8pPr marL="2698257">
        <a:defRPr>
          <a:latin typeface="+mn-lt"/>
          <a:ea typeface="+mn-ea"/>
          <a:cs typeface="+mn-cs"/>
        </a:defRPr>
      </a:lvl8pPr>
      <a:lvl9pPr marL="308372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78246F-C62A-F0CE-AB03-B132D0AD5185}"/>
              </a:ext>
            </a:extLst>
          </p:cNvPr>
          <p:cNvSpPr>
            <a:spLocks noGrp="1"/>
          </p:cNvSpPr>
          <p:nvPr>
            <p:ph type="ctrTitle"/>
          </p:nvPr>
        </p:nvSpPr>
        <p:spPr>
          <a:xfrm>
            <a:off x="368808" y="905403"/>
            <a:ext cx="4232042" cy="3204134"/>
          </a:xfrm>
        </p:spPr>
        <p:txBody>
          <a:bodyPr anchor="b">
            <a:normAutofit/>
          </a:bodyPr>
          <a:lstStyle/>
          <a:p>
            <a:pPr algn="l"/>
            <a:r>
              <a:rPr lang="en-US" sz="4400" b="1" spc="165">
                <a:latin typeface="Calibri" panose="020F0502020204030204" pitchFamily="34" charset="0"/>
                <a:ea typeface="Calibri" panose="020F0502020204030204" pitchFamily="34" charset="0"/>
                <a:cs typeface="Calibri" panose="020F0502020204030204" pitchFamily="34" charset="0"/>
              </a:rPr>
              <a:t>HART Hub Community Engagement Meeting</a:t>
            </a:r>
            <a:endParaRPr lang="en-CA" sz="4400" b="1">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D5A88BAE-7C1E-C79F-2C44-E8D71AEC6531}"/>
              </a:ext>
            </a:extLst>
          </p:cNvPr>
          <p:cNvSpPr>
            <a:spLocks noGrp="1"/>
          </p:cNvSpPr>
          <p:nvPr>
            <p:ph type="subTitle" idx="1"/>
          </p:nvPr>
        </p:nvSpPr>
        <p:spPr>
          <a:xfrm>
            <a:off x="471402" y="4656752"/>
            <a:ext cx="3933306" cy="1422799"/>
          </a:xfrm>
        </p:spPr>
        <p:txBody>
          <a:bodyPr>
            <a:noAutofit/>
          </a:bodyPr>
          <a:lstStyle/>
          <a:p>
            <a:pPr marL="12700" marR="5080" algn="l">
              <a:spcBef>
                <a:spcPts val="1500"/>
              </a:spcBef>
            </a:pPr>
            <a:r>
              <a:rPr lang="en-US" sz="2000" b="1">
                <a:latin typeface="Calibri" panose="020F0502020204030204" pitchFamily="34" charset="0"/>
                <a:ea typeface="Calibri" panose="020F0502020204030204" pitchFamily="34" charset="0"/>
                <a:cs typeface="Calibri" panose="020F0502020204030204" pitchFamily="34" charset="0"/>
              </a:rPr>
              <a:t>Date</a:t>
            </a:r>
            <a:r>
              <a:rPr lang="en-US" sz="2000" b="1" spc="-160">
                <a:latin typeface="Calibri" panose="020F0502020204030204" pitchFamily="34" charset="0"/>
                <a:ea typeface="Calibri" panose="020F0502020204030204" pitchFamily="34" charset="0"/>
                <a:cs typeface="Calibri" panose="020F0502020204030204" pitchFamily="34" charset="0"/>
              </a:rPr>
              <a:t>: </a:t>
            </a:r>
            <a:r>
              <a:rPr lang="en-US" sz="2000" spc="-160">
                <a:latin typeface="Calibri" panose="020F0502020204030204" pitchFamily="34" charset="0"/>
                <a:ea typeface="Calibri" panose="020F0502020204030204" pitchFamily="34" charset="0"/>
                <a:cs typeface="Calibri" panose="020F0502020204030204" pitchFamily="34" charset="0"/>
              </a:rPr>
              <a:t>June 23, 2026</a:t>
            </a:r>
          </a:p>
          <a:p>
            <a:pPr marL="12700" marR="5080" algn="l">
              <a:spcBef>
                <a:spcPts val="1500"/>
              </a:spcBef>
            </a:pPr>
            <a:r>
              <a:rPr lang="en-US" sz="2000" b="1" spc="-160">
                <a:latin typeface="Calibri" panose="020F0502020204030204" pitchFamily="34" charset="0"/>
                <a:ea typeface="Calibri" panose="020F0502020204030204" pitchFamily="34" charset="0"/>
                <a:cs typeface="Calibri" panose="020F0502020204030204" pitchFamily="34" charset="0"/>
              </a:rPr>
              <a:t>Venue: </a:t>
            </a:r>
            <a:r>
              <a:rPr lang="en-US" sz="2000" spc="-160">
                <a:latin typeface="Calibri" panose="020F0502020204030204" pitchFamily="34" charset="0"/>
                <a:ea typeface="Calibri" panose="020F0502020204030204" pitchFamily="34" charset="0"/>
                <a:cs typeface="Calibri" panose="020F0502020204030204" pitchFamily="34" charset="0"/>
              </a:rPr>
              <a:t>McMaster Innovation Park</a:t>
            </a:r>
            <a:r>
              <a:rPr lang="en-US" sz="2000" spc="-90">
                <a:latin typeface="Calibri" panose="020F0502020204030204" pitchFamily="34" charset="0"/>
                <a:ea typeface="Calibri" panose="020F050202020403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oup of people with their arms around each other&#10;&#10;AI-generated content may be incorrect.">
            <a:extLst>
              <a:ext uri="{FF2B5EF4-FFF2-40B4-BE49-F238E27FC236}">
                <a16:creationId xmlns:a16="http://schemas.microsoft.com/office/drawing/2014/main" id="{49CBD14D-115B-A25E-84F0-6D45950FB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641" y="625683"/>
            <a:ext cx="4186844" cy="2852439"/>
          </a:xfrm>
          <a:prstGeom prst="rect">
            <a:avLst/>
          </a:prstGeom>
        </p:spPr>
      </p:pic>
      <p:pic>
        <p:nvPicPr>
          <p:cNvPr id="5" name="Picture 4" descr="A black background with a black square">
            <a:extLst>
              <a:ext uri="{FF2B5EF4-FFF2-40B4-BE49-F238E27FC236}">
                <a16:creationId xmlns:a16="http://schemas.microsoft.com/office/drawing/2014/main" id="{07DA4BBA-B223-4B30-F57E-59D53B1C1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164" y="3680456"/>
            <a:ext cx="5597434" cy="1952593"/>
          </a:xfrm>
          <a:prstGeom prst="rect">
            <a:avLst/>
          </a:prstGeom>
        </p:spPr>
      </p:pic>
    </p:spTree>
    <p:extLst>
      <p:ext uri="{BB962C8B-B14F-4D97-AF65-F5344CB8AC3E}">
        <p14:creationId xmlns:p14="http://schemas.microsoft.com/office/powerpoint/2010/main" val="230113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825788-EA69-F2C2-4E0F-C1F02EDBA4F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B795F4-7DDF-46FF-95A5-84FB61169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685F36F6-A4F2-445D-C1B0-CD9D0565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967224B0-61AE-E700-74AD-8E3B05944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6B6BE19-8BA7-74D3-D66C-0830D268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AB4834-4518-8190-42FC-FFC4EEA582E8}"/>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8D179D5-33EF-F4D9-CE59-28BA99DF8706}"/>
              </a:ext>
            </a:extLst>
          </p:cNvPr>
          <p:cNvSpPr txBox="1"/>
          <p:nvPr/>
        </p:nvSpPr>
        <p:spPr>
          <a:xfrm>
            <a:off x="1488434" y="2215781"/>
            <a:ext cx="89315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Sample Weekend Afternoon Schedule</a:t>
            </a:r>
            <a:endPar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B09BC669-F5C4-7A98-9663-46D01CB3E855}"/>
              </a:ext>
            </a:extLst>
          </p:cNvPr>
          <p:cNvGraphicFramePr>
            <a:graphicFrameLocks noGrp="1"/>
          </p:cNvGraphicFramePr>
          <p:nvPr>
            <p:extLst>
              <p:ext uri="{D42A27DB-BD31-4B8C-83A1-F6EECF244321}">
                <p14:modId xmlns:p14="http://schemas.microsoft.com/office/powerpoint/2010/main" val="313966392"/>
              </p:ext>
            </p:extLst>
          </p:nvPr>
        </p:nvGraphicFramePr>
        <p:xfrm>
          <a:off x="2126814" y="2997051"/>
          <a:ext cx="8030236" cy="3502568"/>
        </p:xfrm>
        <a:graphic>
          <a:graphicData uri="http://schemas.openxmlformats.org/drawingml/2006/table">
            <a:tbl>
              <a:tblPr firstRow="1" bandRow="1">
                <a:tableStyleId>{5C22544A-7EE6-4342-B048-85BDC9FD1C3A}</a:tableStyleId>
              </a:tblPr>
              <a:tblGrid>
                <a:gridCol w="1373697">
                  <a:extLst>
                    <a:ext uri="{9D8B030D-6E8A-4147-A177-3AD203B41FA5}">
                      <a16:colId xmlns:a16="http://schemas.microsoft.com/office/drawing/2014/main" val="1625084925"/>
                    </a:ext>
                  </a:extLst>
                </a:gridCol>
                <a:gridCol w="6656539">
                  <a:extLst>
                    <a:ext uri="{9D8B030D-6E8A-4147-A177-3AD203B41FA5}">
                      <a16:colId xmlns:a16="http://schemas.microsoft.com/office/drawing/2014/main" val="2938192632"/>
                    </a:ext>
                  </a:extLst>
                </a:gridCol>
              </a:tblGrid>
              <a:tr h="437821">
                <a:tc>
                  <a:txBody>
                    <a:bodyPr/>
                    <a:lstStyle/>
                    <a:p>
                      <a:r>
                        <a:rPr lang="en-US"/>
                        <a:t>Time</a:t>
                      </a:r>
                      <a:endParaRPr lang="en-CA"/>
                    </a:p>
                  </a:txBody>
                  <a:tcPr/>
                </a:tc>
                <a:tc>
                  <a:txBody>
                    <a:bodyPr/>
                    <a:lstStyle/>
                    <a:p>
                      <a:r>
                        <a:rPr lang="en-US"/>
                        <a:t>Activity</a:t>
                      </a:r>
                      <a:endParaRPr lang="en-CA"/>
                    </a:p>
                  </a:txBody>
                  <a:tcPr/>
                </a:tc>
                <a:extLst>
                  <a:ext uri="{0D108BD9-81ED-4DB2-BD59-A6C34878D82A}">
                    <a16:rowId xmlns:a16="http://schemas.microsoft.com/office/drawing/2014/main" val="2993913863"/>
                  </a:ext>
                </a:extLst>
              </a:tr>
              <a:tr h="437821">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1:00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Community Resource Time / Spiritual Wellness / Free Time</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236260208"/>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2:15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SMART Recovery / Activity Therapy</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856816027"/>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3:30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Lunch</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59127791"/>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4:00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Activity Therapy / Recreational Therapy</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981542730"/>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5:30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Health Needs / Community Development / Workforce</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3879700575"/>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6:00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Supper</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818434906"/>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6:30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Clean-Up / Engage &amp; Connect Time</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3042711822"/>
                  </a:ext>
                </a:extLst>
              </a:tr>
            </a:tbl>
          </a:graphicData>
        </a:graphic>
      </p:graphicFrame>
      <p:sp>
        <p:nvSpPr>
          <p:cNvPr id="11" name="Title 1">
            <a:extLst>
              <a:ext uri="{FF2B5EF4-FFF2-40B4-BE49-F238E27FC236}">
                <a16:creationId xmlns:a16="http://schemas.microsoft.com/office/drawing/2014/main" id="{7A60FC3A-F73F-76BA-76C8-7148A73DC435}"/>
              </a:ext>
            </a:extLst>
          </p:cNvPr>
          <p:cNvSpPr>
            <a:spLocks noGrp="1"/>
          </p:cNvSpPr>
          <p:nvPr>
            <p:ph type="title"/>
          </p:nvPr>
        </p:nvSpPr>
        <p:spPr>
          <a:xfrm>
            <a:off x="752198" y="635295"/>
            <a:ext cx="6094137" cy="1179576"/>
          </a:xfrm>
        </p:spPr>
        <p:txBody>
          <a:bodyPr>
            <a:noAutofit/>
          </a:bodyPr>
          <a:lstStyle/>
          <a:p>
            <a:r>
              <a:rPr lang="en-CA" sz="3600" b="1">
                <a:latin typeface="Calibri" panose="020F0502020204030204" pitchFamily="34" charset="0"/>
                <a:ea typeface="Calibri" panose="020F0502020204030204" pitchFamily="34" charset="0"/>
                <a:cs typeface="Calibri" panose="020F0502020204030204" pitchFamily="34" charset="0"/>
              </a:rPr>
              <a:t>Day in the Life: Residential </a:t>
            </a:r>
            <a:br>
              <a:rPr lang="en-CA" sz="3600" b="1">
                <a:latin typeface="Calibri" panose="020F0502020204030204" pitchFamily="34" charset="0"/>
                <a:ea typeface="Calibri" panose="020F0502020204030204" pitchFamily="34" charset="0"/>
                <a:cs typeface="Calibri" panose="020F0502020204030204" pitchFamily="34" charset="0"/>
              </a:rPr>
            </a:br>
            <a:r>
              <a:rPr lang="en-CA" sz="3600" b="1">
                <a:latin typeface="Calibri" panose="020F0502020204030204" pitchFamily="34" charset="0"/>
                <a:ea typeface="Calibri" panose="020F0502020204030204" pitchFamily="34" charset="0"/>
                <a:cs typeface="Calibri" panose="020F0502020204030204" pitchFamily="34" charset="0"/>
              </a:rPr>
              <a:t>Treatment and Recovery Program</a:t>
            </a:r>
            <a:endParaRPr lang="en-CA" sz="360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group of people with their arms around each other&#10;&#10;AI-generated content may be incorrect.">
            <a:extLst>
              <a:ext uri="{FF2B5EF4-FFF2-40B4-BE49-F238E27FC236}">
                <a16:creationId xmlns:a16="http://schemas.microsoft.com/office/drawing/2014/main" id="{AD7781B9-826E-B633-E85B-F8D60FB8F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810" y="336430"/>
            <a:ext cx="1984320" cy="1329494"/>
          </a:xfrm>
          <a:prstGeom prst="rect">
            <a:avLst/>
          </a:prstGeom>
        </p:spPr>
      </p:pic>
      <p:pic>
        <p:nvPicPr>
          <p:cNvPr id="15" name="Picture 14" descr="A black background with a black square">
            <a:extLst>
              <a:ext uri="{FF2B5EF4-FFF2-40B4-BE49-F238E27FC236}">
                <a16:creationId xmlns:a16="http://schemas.microsoft.com/office/drawing/2014/main" id="{C5D32794-BB5D-3398-AC4C-EEC5C0754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8585"/>
            <a:ext cx="3457705" cy="1206176"/>
          </a:xfrm>
          <a:prstGeom prst="rect">
            <a:avLst/>
          </a:prstGeom>
        </p:spPr>
      </p:pic>
    </p:spTree>
    <p:extLst>
      <p:ext uri="{BB962C8B-B14F-4D97-AF65-F5344CB8AC3E}">
        <p14:creationId xmlns:p14="http://schemas.microsoft.com/office/powerpoint/2010/main" val="115134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2F3D4-BC17-8A7A-A2DC-4D552679F40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49CDFE-5EE5-30E4-7F56-3FCAD7ACC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00A875C2-3E49-ECED-DC4D-0A3F43084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E9372519-2A85-9410-21FD-30E4020F9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D3C417-F707-3DD9-13EF-54060B4AE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71E1AB4-C85C-ECDB-0280-5D6DCA5A92E5}"/>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284DEF7-0400-8D2C-4948-142ADF51F456}"/>
              </a:ext>
            </a:extLst>
          </p:cNvPr>
          <p:cNvSpPr txBox="1"/>
          <p:nvPr/>
        </p:nvSpPr>
        <p:spPr>
          <a:xfrm>
            <a:off x="1595759" y="2140961"/>
            <a:ext cx="900048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Sample Weekend Evening Schedule</a:t>
            </a:r>
            <a:endPar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81D06C74-5A20-7BC0-A76C-BECB25C5C614}"/>
              </a:ext>
            </a:extLst>
          </p:cNvPr>
          <p:cNvGraphicFramePr>
            <a:graphicFrameLocks noGrp="1"/>
          </p:cNvGraphicFramePr>
          <p:nvPr>
            <p:extLst>
              <p:ext uri="{D42A27DB-BD31-4B8C-83A1-F6EECF244321}">
                <p14:modId xmlns:p14="http://schemas.microsoft.com/office/powerpoint/2010/main" val="241512745"/>
              </p:ext>
            </p:extLst>
          </p:nvPr>
        </p:nvGraphicFramePr>
        <p:xfrm>
          <a:off x="1491342" y="2820727"/>
          <a:ext cx="9209315" cy="3588137"/>
        </p:xfrm>
        <a:graphic>
          <a:graphicData uri="http://schemas.openxmlformats.org/drawingml/2006/table">
            <a:tbl>
              <a:tblPr firstRow="1" bandRow="1">
                <a:tableStyleId>{5C22544A-7EE6-4342-B048-85BDC9FD1C3A}</a:tableStyleId>
              </a:tblPr>
              <a:tblGrid>
                <a:gridCol w="2639561">
                  <a:extLst>
                    <a:ext uri="{9D8B030D-6E8A-4147-A177-3AD203B41FA5}">
                      <a16:colId xmlns:a16="http://schemas.microsoft.com/office/drawing/2014/main" val="1625084925"/>
                    </a:ext>
                  </a:extLst>
                </a:gridCol>
                <a:gridCol w="6569754">
                  <a:extLst>
                    <a:ext uri="{9D8B030D-6E8A-4147-A177-3AD203B41FA5}">
                      <a16:colId xmlns:a16="http://schemas.microsoft.com/office/drawing/2014/main" val="2938192632"/>
                    </a:ext>
                  </a:extLst>
                </a:gridCol>
              </a:tblGrid>
              <a:tr h="437821">
                <a:tc>
                  <a:txBody>
                    <a:bodyPr/>
                    <a:lstStyle/>
                    <a:p>
                      <a:r>
                        <a:rPr lang="en-US"/>
                        <a:t>Time</a:t>
                      </a:r>
                      <a:endParaRPr lang="en-CA"/>
                    </a:p>
                  </a:txBody>
                  <a:tcPr/>
                </a:tc>
                <a:tc>
                  <a:txBody>
                    <a:bodyPr/>
                    <a:lstStyle/>
                    <a:p>
                      <a:r>
                        <a:rPr lang="en-US"/>
                        <a:t>Activity</a:t>
                      </a:r>
                      <a:endParaRPr lang="en-CA"/>
                    </a:p>
                  </a:txBody>
                  <a:tcPr/>
                </a:tc>
                <a:extLst>
                  <a:ext uri="{0D108BD9-81ED-4DB2-BD59-A6C34878D82A}">
                    <a16:rowId xmlns:a16="http://schemas.microsoft.com/office/drawing/2014/main" val="2993913863"/>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7:00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Community Social (Movies, Games &amp; Recovery Fellowship)</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993181484"/>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8:30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Evening Meeting</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22580988"/>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9:05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Health Needs</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33035362"/>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9:30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Earliest Bed Time / Senior Brief</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2941339"/>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11:00 PM/1:00AM (Saturday)</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Latest Bed Time</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821048788"/>
                  </a:ext>
                </a:extLst>
              </a:tr>
              <a:tr h="6177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11:30 PM/1:00AM (Saturday)</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Lights Out</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645074626"/>
                  </a:ext>
                </a:extLst>
              </a:tr>
            </a:tbl>
          </a:graphicData>
        </a:graphic>
      </p:graphicFrame>
      <p:sp>
        <p:nvSpPr>
          <p:cNvPr id="11" name="Title 1">
            <a:extLst>
              <a:ext uri="{FF2B5EF4-FFF2-40B4-BE49-F238E27FC236}">
                <a16:creationId xmlns:a16="http://schemas.microsoft.com/office/drawing/2014/main" id="{0517700F-6C06-1E75-5DAA-45BE6DC2E6F0}"/>
              </a:ext>
            </a:extLst>
          </p:cNvPr>
          <p:cNvSpPr>
            <a:spLocks noGrp="1"/>
          </p:cNvSpPr>
          <p:nvPr>
            <p:ph type="title"/>
          </p:nvPr>
        </p:nvSpPr>
        <p:spPr>
          <a:xfrm>
            <a:off x="752198" y="635295"/>
            <a:ext cx="6094137" cy="1179576"/>
          </a:xfrm>
        </p:spPr>
        <p:txBody>
          <a:bodyPr>
            <a:noAutofit/>
          </a:bodyPr>
          <a:lstStyle/>
          <a:p>
            <a:r>
              <a:rPr lang="en-CA" sz="3600" b="1">
                <a:latin typeface="Calibri" panose="020F0502020204030204" pitchFamily="34" charset="0"/>
                <a:ea typeface="Calibri" panose="020F0502020204030204" pitchFamily="34" charset="0"/>
                <a:cs typeface="Calibri" panose="020F0502020204030204" pitchFamily="34" charset="0"/>
              </a:rPr>
              <a:t>Day in the Life: Residential </a:t>
            </a:r>
            <a:br>
              <a:rPr lang="en-CA" sz="3600" b="1">
                <a:latin typeface="Calibri" panose="020F0502020204030204" pitchFamily="34" charset="0"/>
                <a:ea typeface="Calibri" panose="020F0502020204030204" pitchFamily="34" charset="0"/>
                <a:cs typeface="Calibri" panose="020F0502020204030204" pitchFamily="34" charset="0"/>
              </a:rPr>
            </a:br>
            <a:r>
              <a:rPr lang="en-CA" sz="3600" b="1">
                <a:latin typeface="Calibri" panose="020F0502020204030204" pitchFamily="34" charset="0"/>
                <a:ea typeface="Calibri" panose="020F0502020204030204" pitchFamily="34" charset="0"/>
                <a:cs typeface="Calibri" panose="020F0502020204030204" pitchFamily="34" charset="0"/>
              </a:rPr>
              <a:t>Treatment and Recovery Program</a:t>
            </a:r>
            <a:endParaRPr lang="en-CA" sz="360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group of people with their arms around each other&#10;&#10;AI-generated content may be incorrect.">
            <a:extLst>
              <a:ext uri="{FF2B5EF4-FFF2-40B4-BE49-F238E27FC236}">
                <a16:creationId xmlns:a16="http://schemas.microsoft.com/office/drawing/2014/main" id="{09805EBC-BB39-FA3F-E9B3-60DA17D85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810" y="336430"/>
            <a:ext cx="1984320" cy="1329494"/>
          </a:xfrm>
          <a:prstGeom prst="rect">
            <a:avLst/>
          </a:prstGeom>
        </p:spPr>
      </p:pic>
      <p:pic>
        <p:nvPicPr>
          <p:cNvPr id="15" name="Picture 14" descr="A black background with a black square">
            <a:extLst>
              <a:ext uri="{FF2B5EF4-FFF2-40B4-BE49-F238E27FC236}">
                <a16:creationId xmlns:a16="http://schemas.microsoft.com/office/drawing/2014/main" id="{748EB6D9-3F64-8CE9-DDB8-8AB69C9C1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8585"/>
            <a:ext cx="3457705" cy="1206176"/>
          </a:xfrm>
          <a:prstGeom prst="rect">
            <a:avLst/>
          </a:prstGeom>
        </p:spPr>
      </p:pic>
    </p:spTree>
    <p:extLst>
      <p:ext uri="{BB962C8B-B14F-4D97-AF65-F5344CB8AC3E}">
        <p14:creationId xmlns:p14="http://schemas.microsoft.com/office/powerpoint/2010/main" val="5227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440582-EB68-BC8B-84B8-CA4BC11A428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86A52B-C026-8E3C-0857-3CD0B0F62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663D86E4-0F4E-F219-D85C-F220C5AC2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1A5A95FC-D79F-DE6A-87D2-3D875D38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698296-895B-770F-F8B2-0C36CA649F46}"/>
              </a:ext>
            </a:extLst>
          </p:cNvPr>
          <p:cNvSpPr>
            <a:spLocks noGrp="1"/>
          </p:cNvSpPr>
          <p:nvPr>
            <p:ph type="title"/>
          </p:nvPr>
        </p:nvSpPr>
        <p:spPr>
          <a:xfrm>
            <a:off x="686225" y="213673"/>
            <a:ext cx="10168128" cy="1695999"/>
          </a:xfrm>
        </p:spPr>
        <p:txBody>
          <a:bodyPr>
            <a:noAutofit/>
          </a:bodyPr>
          <a:lstStyle/>
          <a:p>
            <a:r>
              <a:rPr lang="en-US" b="1" dirty="0"/>
              <a:t>Residential Treatment </a:t>
            </a:r>
            <a:br>
              <a:rPr lang="en-US" b="1" dirty="0"/>
            </a:br>
            <a:r>
              <a:rPr lang="en-US" b="1" dirty="0"/>
              <a:t>and Recovery </a:t>
            </a:r>
            <a:br>
              <a:rPr lang="en-US" b="1" dirty="0"/>
            </a:br>
            <a:r>
              <a:rPr lang="en-CA" b="1" dirty="0"/>
              <a:t>Operational Update</a:t>
            </a:r>
            <a:endParaRPr lang="en-CA" dirty="0"/>
          </a:p>
        </p:txBody>
      </p:sp>
      <p:sp>
        <p:nvSpPr>
          <p:cNvPr id="14" name="Rectangle 13">
            <a:extLst>
              <a:ext uri="{FF2B5EF4-FFF2-40B4-BE49-F238E27FC236}">
                <a16:creationId xmlns:a16="http://schemas.microsoft.com/office/drawing/2014/main" id="{BDC2FE96-61E5-DB28-E12E-938C21F89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3E80DFF-EA32-F5C1-8712-2238F7BADF3A}"/>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8D40D74-2EA4-88DD-24E5-AD6F25201DA9}"/>
              </a:ext>
            </a:extLst>
          </p:cNvPr>
          <p:cNvSpPr txBox="1"/>
          <p:nvPr/>
        </p:nvSpPr>
        <p:spPr>
          <a:xfrm>
            <a:off x="999099" y="2316620"/>
            <a:ext cx="9855254"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Simone </a:t>
            </a:r>
            <a:r>
              <a:rPr kumimoji="0" lang="en-US" sz="48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Atungo</a:t>
            </a:r>
            <a:endPar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pitchFamily="34" charset="0"/>
                <a:ea typeface="Calibri" panose="020F0502020204030204" pitchFamily="34" charset="0"/>
                <a:cs typeface="Calibri" panose="020F0502020204030204" pitchFamily="34" charset="0"/>
              </a:rPr>
              <a:t>Special Projects Advisor</a:t>
            </a:r>
            <a:endPar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pitchFamily="34" charset="0"/>
                <a:ea typeface="Calibri" panose="020F0502020204030204" pitchFamily="34" charset="0"/>
                <a:cs typeface="Calibri" panose="020F0502020204030204" pitchFamily="34"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Joel MacLeod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pitchFamily="34" charset="0"/>
                <a:ea typeface="Calibri" panose="020F0502020204030204" pitchFamily="34" charset="0"/>
                <a:cs typeface="Calibri" panose="020F0502020204030204" pitchFamily="34" charset="0"/>
              </a:rPr>
              <a:t>Marketing and Communications Lead</a:t>
            </a:r>
            <a:endPar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group of people with their arms around each other&#10;&#10;AI-generated content may be incorrect.">
            <a:extLst>
              <a:ext uri="{FF2B5EF4-FFF2-40B4-BE49-F238E27FC236}">
                <a16:creationId xmlns:a16="http://schemas.microsoft.com/office/drawing/2014/main" id="{29494826-E322-E77B-DA33-4CDF3DF9A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482" y="336430"/>
            <a:ext cx="1984320" cy="1329494"/>
          </a:xfrm>
          <a:prstGeom prst="rect">
            <a:avLst/>
          </a:prstGeom>
        </p:spPr>
      </p:pic>
      <p:pic>
        <p:nvPicPr>
          <p:cNvPr id="9" name="Picture 8" descr="A black background with a black square">
            <a:extLst>
              <a:ext uri="{FF2B5EF4-FFF2-40B4-BE49-F238E27FC236}">
                <a16:creationId xmlns:a16="http://schemas.microsoft.com/office/drawing/2014/main" id="{9DA5E923-C5E0-CD78-C122-E19A3D4AB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672" y="458585"/>
            <a:ext cx="3457705" cy="1206176"/>
          </a:xfrm>
          <a:prstGeom prst="rect">
            <a:avLst/>
          </a:prstGeom>
        </p:spPr>
      </p:pic>
    </p:spTree>
    <p:extLst>
      <p:ext uri="{BB962C8B-B14F-4D97-AF65-F5344CB8AC3E}">
        <p14:creationId xmlns:p14="http://schemas.microsoft.com/office/powerpoint/2010/main" val="10341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77733" y="0"/>
            <a:ext cx="10914267" cy="6858001"/>
          </a:xfrm>
          <a:custGeom>
            <a:avLst/>
            <a:gdLst/>
            <a:ahLst/>
            <a:cxnLst/>
            <a:rect l="l" t="t" r="r" b="b"/>
            <a:pathLst>
              <a:path w="11430000" h="7629525">
                <a:moveTo>
                  <a:pt x="11430000" y="0"/>
                </a:moveTo>
                <a:lnTo>
                  <a:pt x="0" y="0"/>
                </a:lnTo>
                <a:lnTo>
                  <a:pt x="0" y="7629525"/>
                </a:lnTo>
                <a:lnTo>
                  <a:pt x="11430000" y="7629525"/>
                </a:lnTo>
                <a:lnTo>
                  <a:pt x="11430000" y="0"/>
                </a:lnTo>
                <a:close/>
              </a:path>
            </a:pathLst>
          </a:custGeom>
          <a:solidFill>
            <a:srgbClr val="5C2337"/>
          </a:solidFill>
        </p:spPr>
        <p:txBody>
          <a:bodyPr wrap="square" lIns="0" tIns="0" rIns="0" bIns="0" rtlCol="0"/>
          <a:lstStyle/>
          <a:p>
            <a:pPr defTabSz="770931"/>
            <a:endParaRPr sz="1518" kern="0">
              <a:solidFill>
                <a:sysClr val="windowText" lastClr="000000"/>
              </a:solidFill>
            </a:endParaRPr>
          </a:p>
        </p:txBody>
      </p:sp>
      <p:pic>
        <p:nvPicPr>
          <p:cNvPr id="3" name="object 3"/>
          <p:cNvPicPr/>
          <p:nvPr/>
        </p:nvPicPr>
        <p:blipFill>
          <a:blip r:embed="rId2" cstate="print"/>
          <a:stretch>
            <a:fillRect/>
          </a:stretch>
        </p:blipFill>
        <p:spPr>
          <a:xfrm>
            <a:off x="0" y="0"/>
            <a:ext cx="4047738" cy="6858000"/>
          </a:xfrm>
          <a:prstGeom prst="rect">
            <a:avLst/>
          </a:prstGeom>
        </p:spPr>
      </p:pic>
      <p:sp>
        <p:nvSpPr>
          <p:cNvPr id="4" name="object 4" descr="$PPTXTitle"/>
          <p:cNvSpPr txBox="1">
            <a:spLocks noGrp="1"/>
          </p:cNvSpPr>
          <p:nvPr>
            <p:ph type="title"/>
          </p:nvPr>
        </p:nvSpPr>
        <p:spPr>
          <a:xfrm>
            <a:off x="4529565" y="265878"/>
            <a:ext cx="4737462" cy="1287544"/>
          </a:xfrm>
          <a:prstGeom prst="rect">
            <a:avLst/>
          </a:prstGeom>
        </p:spPr>
        <p:txBody>
          <a:bodyPr vert="horz" wrap="square" lIns="0" tIns="10172" rIns="0" bIns="0" rtlCol="0">
            <a:spAutoFit/>
          </a:bodyPr>
          <a:lstStyle/>
          <a:p>
            <a:pPr marL="10707" marR="4283">
              <a:lnSpc>
                <a:spcPct val="106300"/>
              </a:lnSpc>
              <a:spcBef>
                <a:spcPts val="80"/>
              </a:spcBef>
            </a:pPr>
            <a:r>
              <a:rPr sz="4000" dirty="0"/>
              <a:t>A</a:t>
            </a:r>
            <a:r>
              <a:rPr sz="4000" spc="-366" dirty="0"/>
              <a:t> </a:t>
            </a:r>
            <a:r>
              <a:rPr sz="4000" spc="-105" dirty="0"/>
              <a:t>Comprehensive</a:t>
            </a:r>
            <a:r>
              <a:rPr sz="4000" spc="-363" dirty="0"/>
              <a:t> </a:t>
            </a:r>
            <a:r>
              <a:rPr sz="4000" spc="-84" dirty="0"/>
              <a:t>Service </a:t>
            </a:r>
            <a:r>
              <a:rPr sz="4000" spc="-114" dirty="0"/>
              <a:t>Delivery</a:t>
            </a:r>
            <a:r>
              <a:rPr sz="4000" spc="-350" dirty="0"/>
              <a:t> </a:t>
            </a:r>
            <a:r>
              <a:rPr sz="4000" spc="-8" dirty="0"/>
              <a:t>Model</a:t>
            </a:r>
          </a:p>
        </p:txBody>
      </p:sp>
      <p:grpSp>
        <p:nvGrpSpPr>
          <p:cNvPr id="5" name="object 5"/>
          <p:cNvGrpSpPr/>
          <p:nvPr/>
        </p:nvGrpSpPr>
        <p:grpSpPr>
          <a:xfrm>
            <a:off x="4533508" y="1522883"/>
            <a:ext cx="6283079" cy="1043958"/>
            <a:chOff x="4829175" y="1752600"/>
            <a:chExt cx="6038850" cy="1238250"/>
          </a:xfrm>
        </p:grpSpPr>
        <p:sp>
          <p:nvSpPr>
            <p:cNvPr id="6" name="object 6"/>
            <p:cNvSpPr/>
            <p:nvPr/>
          </p:nvSpPr>
          <p:spPr>
            <a:xfrm>
              <a:off x="4848225" y="1762125"/>
              <a:ext cx="6010275" cy="1219200"/>
            </a:xfrm>
            <a:custGeom>
              <a:avLst/>
              <a:gdLst/>
              <a:ahLst/>
              <a:cxnLst/>
              <a:rect l="l" t="t" r="r" b="b"/>
              <a:pathLst>
                <a:path w="6010275" h="1219200">
                  <a:moveTo>
                    <a:pt x="6002629" y="0"/>
                  </a:moveTo>
                  <a:lnTo>
                    <a:pt x="71196" y="0"/>
                  </a:lnTo>
                  <a:lnTo>
                    <a:pt x="66243" y="419"/>
                  </a:lnTo>
                  <a:lnTo>
                    <a:pt x="29705" y="13665"/>
                  </a:lnTo>
                  <a:lnTo>
                    <a:pt x="3886" y="45199"/>
                  </a:lnTo>
                  <a:lnTo>
                    <a:pt x="0" y="62293"/>
                  </a:lnTo>
                  <a:lnTo>
                    <a:pt x="0" y="1152525"/>
                  </a:lnTo>
                  <a:lnTo>
                    <a:pt x="0" y="1156906"/>
                  </a:lnTo>
                  <a:lnTo>
                    <a:pt x="15621" y="1193203"/>
                  </a:lnTo>
                  <a:lnTo>
                    <a:pt x="51663" y="1215796"/>
                  </a:lnTo>
                  <a:lnTo>
                    <a:pt x="71196" y="1219200"/>
                  </a:lnTo>
                  <a:lnTo>
                    <a:pt x="6002629" y="1219200"/>
                  </a:lnTo>
                  <a:lnTo>
                    <a:pt x="6005118" y="1218171"/>
                  </a:lnTo>
                  <a:lnTo>
                    <a:pt x="6009246" y="1214043"/>
                  </a:lnTo>
                  <a:lnTo>
                    <a:pt x="6010275" y="1211554"/>
                  </a:lnTo>
                  <a:lnTo>
                    <a:pt x="6010275" y="7645"/>
                  </a:lnTo>
                  <a:lnTo>
                    <a:pt x="6009246" y="5156"/>
                  </a:lnTo>
                  <a:lnTo>
                    <a:pt x="6005118" y="1028"/>
                  </a:lnTo>
                  <a:lnTo>
                    <a:pt x="6002629" y="0"/>
                  </a:lnTo>
                  <a:close/>
                </a:path>
              </a:pathLst>
            </a:custGeom>
            <a:solidFill>
              <a:srgbClr val="5C2337"/>
            </a:solidFill>
          </p:spPr>
          <p:txBody>
            <a:bodyPr wrap="square" lIns="0" tIns="0" rIns="0" bIns="0" rtlCol="0"/>
            <a:lstStyle/>
            <a:p>
              <a:pPr defTabSz="770931"/>
              <a:endParaRPr sz="1518" kern="0">
                <a:solidFill>
                  <a:sysClr val="windowText" lastClr="000000"/>
                </a:solidFill>
              </a:endParaRPr>
            </a:p>
          </p:txBody>
        </p:sp>
        <p:sp>
          <p:nvSpPr>
            <p:cNvPr id="7" name="object 7"/>
            <p:cNvSpPr/>
            <p:nvPr/>
          </p:nvSpPr>
          <p:spPr>
            <a:xfrm>
              <a:off x="4849063" y="1752612"/>
              <a:ext cx="6019165" cy="1238250"/>
            </a:xfrm>
            <a:custGeom>
              <a:avLst/>
              <a:gdLst/>
              <a:ahLst/>
              <a:cxnLst/>
              <a:rect l="l" t="t" r="r" b="b"/>
              <a:pathLst>
                <a:path w="6019165" h="1238250">
                  <a:moveTo>
                    <a:pt x="6018949" y="14541"/>
                  </a:moveTo>
                  <a:lnTo>
                    <a:pt x="6016980" y="9804"/>
                  </a:lnTo>
                  <a:lnTo>
                    <a:pt x="6013539" y="6362"/>
                  </a:lnTo>
                  <a:lnTo>
                    <a:pt x="6013069" y="5880"/>
                  </a:lnTo>
                  <a:lnTo>
                    <a:pt x="6009144" y="1968"/>
                  </a:lnTo>
                  <a:lnTo>
                    <a:pt x="6004407" y="0"/>
                  </a:lnTo>
                  <a:lnTo>
                    <a:pt x="75349" y="0"/>
                  </a:lnTo>
                  <a:lnTo>
                    <a:pt x="67843" y="355"/>
                  </a:lnTo>
                  <a:lnTo>
                    <a:pt x="27038" y="17259"/>
                  </a:lnTo>
                  <a:lnTo>
                    <a:pt x="2413" y="54114"/>
                  </a:lnTo>
                  <a:lnTo>
                    <a:pt x="0" y="65417"/>
                  </a:lnTo>
                  <a:lnTo>
                    <a:pt x="1079" y="61328"/>
                  </a:lnTo>
                  <a:lnTo>
                    <a:pt x="8813" y="47320"/>
                  </a:lnTo>
                  <a:lnTo>
                    <a:pt x="46189" y="23393"/>
                  </a:lnTo>
                  <a:lnTo>
                    <a:pt x="67195" y="19392"/>
                  </a:lnTo>
                  <a:lnTo>
                    <a:pt x="65874" y="19392"/>
                  </a:lnTo>
                  <a:lnTo>
                    <a:pt x="75349" y="19050"/>
                  </a:lnTo>
                  <a:lnTo>
                    <a:pt x="5999556" y="19050"/>
                  </a:lnTo>
                  <a:lnTo>
                    <a:pt x="5999899" y="19392"/>
                  </a:lnTo>
                  <a:lnTo>
                    <a:pt x="5999734" y="1219022"/>
                  </a:lnTo>
                  <a:lnTo>
                    <a:pt x="5999556" y="1219200"/>
                  </a:lnTo>
                  <a:lnTo>
                    <a:pt x="75349" y="1219200"/>
                  </a:lnTo>
                  <a:lnTo>
                    <a:pt x="67843" y="1218920"/>
                  </a:lnTo>
                  <a:lnTo>
                    <a:pt x="60972" y="1218158"/>
                  </a:lnTo>
                  <a:lnTo>
                    <a:pt x="60769" y="1218158"/>
                  </a:lnTo>
                  <a:lnTo>
                    <a:pt x="21463" y="1202461"/>
                  </a:lnTo>
                  <a:lnTo>
                    <a:pt x="0" y="1172806"/>
                  </a:lnTo>
                  <a:lnTo>
                    <a:pt x="609" y="1176921"/>
                  </a:lnTo>
                  <a:lnTo>
                    <a:pt x="2413" y="1184135"/>
                  </a:lnTo>
                  <a:lnTo>
                    <a:pt x="4851" y="1190917"/>
                  </a:lnTo>
                  <a:lnTo>
                    <a:pt x="4953" y="1191209"/>
                  </a:lnTo>
                  <a:lnTo>
                    <a:pt x="33007" y="1225410"/>
                  </a:lnTo>
                  <a:lnTo>
                    <a:pt x="75349" y="1238250"/>
                  </a:lnTo>
                  <a:lnTo>
                    <a:pt x="6004407" y="1238250"/>
                  </a:lnTo>
                  <a:lnTo>
                    <a:pt x="6009144" y="1236294"/>
                  </a:lnTo>
                  <a:lnTo>
                    <a:pt x="6013551" y="1231887"/>
                  </a:lnTo>
                  <a:lnTo>
                    <a:pt x="6016980" y="1228445"/>
                  </a:lnTo>
                  <a:lnTo>
                    <a:pt x="6018949" y="1223708"/>
                  </a:lnTo>
                  <a:lnTo>
                    <a:pt x="6018949" y="14541"/>
                  </a:lnTo>
                  <a:close/>
                </a:path>
              </a:pathLst>
            </a:custGeom>
            <a:solidFill>
              <a:srgbClr val="652E41"/>
            </a:solidFill>
          </p:spPr>
          <p:txBody>
            <a:bodyPr wrap="square" lIns="0" tIns="0" rIns="0" bIns="0" rtlCol="0"/>
            <a:lstStyle/>
            <a:p>
              <a:pPr defTabSz="770931"/>
              <a:endParaRPr sz="1518" kern="0">
                <a:solidFill>
                  <a:sysClr val="windowText" lastClr="000000"/>
                </a:solidFill>
              </a:endParaRPr>
            </a:p>
          </p:txBody>
        </p:sp>
        <p:sp>
          <p:nvSpPr>
            <p:cNvPr id="8" name="object 8"/>
            <p:cNvSpPr/>
            <p:nvPr/>
          </p:nvSpPr>
          <p:spPr>
            <a:xfrm>
              <a:off x="4829175" y="1752600"/>
              <a:ext cx="76200" cy="1238250"/>
            </a:xfrm>
            <a:custGeom>
              <a:avLst/>
              <a:gdLst/>
              <a:ahLst/>
              <a:cxnLst/>
              <a:rect l="l" t="t" r="r" b="b"/>
              <a:pathLst>
                <a:path w="76200" h="1238250">
                  <a:moveTo>
                    <a:pt x="76200" y="0"/>
                  </a:moveTo>
                  <a:lnTo>
                    <a:pt x="17424" y="0"/>
                  </a:lnTo>
                  <a:lnTo>
                    <a:pt x="14859" y="508"/>
                  </a:lnTo>
                  <a:lnTo>
                    <a:pt x="0" y="17424"/>
                  </a:lnTo>
                  <a:lnTo>
                    <a:pt x="0" y="1218158"/>
                  </a:lnTo>
                  <a:lnTo>
                    <a:pt x="0" y="1220825"/>
                  </a:lnTo>
                  <a:lnTo>
                    <a:pt x="17424" y="1238250"/>
                  </a:lnTo>
                  <a:lnTo>
                    <a:pt x="76200" y="1238250"/>
                  </a:lnTo>
                  <a:lnTo>
                    <a:pt x="76200" y="0"/>
                  </a:lnTo>
                  <a:close/>
                </a:path>
              </a:pathLst>
            </a:custGeom>
            <a:solidFill>
              <a:srgbClr val="FFB292"/>
            </a:solidFill>
          </p:spPr>
          <p:txBody>
            <a:bodyPr wrap="square" lIns="0" tIns="0" rIns="0" bIns="0" rtlCol="0"/>
            <a:lstStyle/>
            <a:p>
              <a:pPr defTabSz="770931"/>
              <a:endParaRPr sz="1518" kern="0">
                <a:solidFill>
                  <a:sysClr val="windowText" lastClr="000000"/>
                </a:solidFill>
              </a:endParaRPr>
            </a:p>
          </p:txBody>
        </p:sp>
      </p:grpSp>
      <p:sp>
        <p:nvSpPr>
          <p:cNvPr id="9" name="object 9"/>
          <p:cNvSpPr txBox="1"/>
          <p:nvPr/>
        </p:nvSpPr>
        <p:spPr>
          <a:xfrm>
            <a:off x="4771380" y="1534542"/>
            <a:ext cx="5908811" cy="960753"/>
          </a:xfrm>
          <a:prstGeom prst="rect">
            <a:avLst/>
          </a:prstGeom>
        </p:spPr>
        <p:txBody>
          <a:bodyPr vert="horz" wrap="square" lIns="0" tIns="14455" rIns="0" bIns="0" rtlCol="0">
            <a:spAutoFit/>
          </a:bodyPr>
          <a:lstStyle/>
          <a:p>
            <a:pPr marL="10707" defTabSz="770931">
              <a:spcBef>
                <a:spcPts val="114"/>
              </a:spcBef>
            </a:pPr>
            <a:r>
              <a:rPr sz="1600" b="1" kern="0" spc="-51" dirty="0">
                <a:solidFill>
                  <a:srgbClr val="F4CAB7"/>
                </a:solidFill>
                <a:latin typeface="Calibri" panose="020F0502020204030204" pitchFamily="34" charset="0"/>
                <a:cs typeface="Calibri" panose="020F0502020204030204" pitchFamily="34" charset="0"/>
              </a:rPr>
              <a:t>Evidence-</a:t>
            </a:r>
            <a:r>
              <a:rPr sz="1600" b="1" kern="0" spc="-30" dirty="0">
                <a:solidFill>
                  <a:srgbClr val="F4CAB7"/>
                </a:solidFill>
                <a:latin typeface="Calibri" panose="020F0502020204030204" pitchFamily="34" charset="0"/>
                <a:cs typeface="Calibri" panose="020F0502020204030204" pitchFamily="34" charset="0"/>
              </a:rPr>
              <a:t>Informed</a:t>
            </a:r>
            <a:r>
              <a:rPr sz="1600" b="1" kern="0" spc="-96" dirty="0">
                <a:solidFill>
                  <a:srgbClr val="F4CAB7"/>
                </a:solidFill>
                <a:latin typeface="Calibri" panose="020F0502020204030204" pitchFamily="34" charset="0"/>
                <a:cs typeface="Calibri" panose="020F0502020204030204" pitchFamily="34" charset="0"/>
              </a:rPr>
              <a:t> </a:t>
            </a:r>
            <a:r>
              <a:rPr sz="1600" b="1" kern="0" dirty="0">
                <a:solidFill>
                  <a:srgbClr val="F4CAB7"/>
                </a:solidFill>
                <a:latin typeface="Calibri" panose="020F0502020204030204" pitchFamily="34" charset="0"/>
                <a:cs typeface="Calibri" panose="020F0502020204030204" pitchFamily="34" charset="0"/>
              </a:rPr>
              <a:t>&amp;</a:t>
            </a:r>
            <a:r>
              <a:rPr sz="1600" b="1" kern="0" spc="-96" dirty="0">
                <a:solidFill>
                  <a:srgbClr val="F4CAB7"/>
                </a:solidFill>
                <a:latin typeface="Calibri" panose="020F0502020204030204" pitchFamily="34" charset="0"/>
                <a:cs typeface="Calibri" panose="020F0502020204030204" pitchFamily="34" charset="0"/>
              </a:rPr>
              <a:t> </a:t>
            </a:r>
            <a:r>
              <a:rPr sz="1600" b="1" kern="0" spc="-30" dirty="0">
                <a:solidFill>
                  <a:srgbClr val="F4CAB7"/>
                </a:solidFill>
                <a:latin typeface="Calibri" panose="020F0502020204030204" pitchFamily="34" charset="0"/>
                <a:cs typeface="Calibri" panose="020F0502020204030204" pitchFamily="34" charset="0"/>
              </a:rPr>
              <a:t>Abstinence-</a:t>
            </a:r>
            <a:r>
              <a:rPr sz="1600" b="1" kern="0" spc="-8" dirty="0">
                <a:solidFill>
                  <a:srgbClr val="F4CAB7"/>
                </a:solidFill>
                <a:latin typeface="Calibri" panose="020F0502020204030204" pitchFamily="34" charset="0"/>
                <a:cs typeface="Calibri" panose="020F0502020204030204" pitchFamily="34" charset="0"/>
              </a:rPr>
              <a:t>Based</a:t>
            </a:r>
            <a:endParaRPr sz="1600" kern="0" dirty="0">
              <a:solidFill>
                <a:sysClr val="windowText" lastClr="000000"/>
              </a:solidFill>
              <a:latin typeface="Calibri" panose="020F0502020204030204" pitchFamily="34" charset="0"/>
              <a:cs typeface="Calibri" panose="020F0502020204030204" pitchFamily="34" charset="0"/>
            </a:endParaRPr>
          </a:p>
          <a:p>
            <a:pPr marL="10707" marR="4283" defTabSz="770931">
              <a:lnSpc>
                <a:spcPct val="135000"/>
              </a:lnSpc>
              <a:spcBef>
                <a:spcPts val="502"/>
              </a:spcBef>
            </a:pPr>
            <a:r>
              <a:rPr sz="1600" kern="0" spc="42" dirty="0">
                <a:solidFill>
                  <a:srgbClr val="F4CAB7"/>
                </a:solidFill>
                <a:latin typeface="Calibri" panose="020F0502020204030204" pitchFamily="34" charset="0"/>
                <a:cs typeface="Calibri" panose="020F0502020204030204" pitchFamily="34" charset="0"/>
              </a:rPr>
              <a:t>Residential </a:t>
            </a:r>
            <a:r>
              <a:rPr sz="1600" kern="0" spc="38" dirty="0">
                <a:solidFill>
                  <a:srgbClr val="F4CAB7"/>
                </a:solidFill>
                <a:latin typeface="Calibri" panose="020F0502020204030204" pitchFamily="34" charset="0"/>
                <a:cs typeface="Calibri" panose="020F0502020204030204" pitchFamily="34" charset="0"/>
              </a:rPr>
              <a:t>treatment </a:t>
            </a:r>
            <a:r>
              <a:rPr sz="1600" kern="0" dirty="0">
                <a:solidFill>
                  <a:srgbClr val="F4CAB7"/>
                </a:solidFill>
                <a:latin typeface="Calibri" panose="020F0502020204030204" pitchFamily="34" charset="0"/>
                <a:cs typeface="Calibri" panose="020F0502020204030204" pitchFamily="34" charset="0"/>
              </a:rPr>
              <a:t>and recovery program delivered </a:t>
            </a:r>
            <a:r>
              <a:rPr sz="1600" kern="0" spc="80" dirty="0">
                <a:solidFill>
                  <a:srgbClr val="F4CAB7"/>
                </a:solidFill>
                <a:latin typeface="Calibri" panose="020F0502020204030204" pitchFamily="34" charset="0"/>
                <a:cs typeface="Calibri" panose="020F0502020204030204" pitchFamily="34" charset="0"/>
              </a:rPr>
              <a:t>in</a:t>
            </a:r>
            <a:r>
              <a:rPr sz="1600" kern="0" spc="46" dirty="0">
                <a:solidFill>
                  <a:srgbClr val="F4CAB7"/>
                </a:solidFill>
                <a:latin typeface="Calibri" panose="020F0502020204030204" pitchFamily="34" charset="0"/>
                <a:cs typeface="Calibri" panose="020F0502020204030204" pitchFamily="34" charset="0"/>
              </a:rPr>
              <a:t> </a:t>
            </a:r>
            <a:r>
              <a:rPr sz="1600" kern="0" spc="-84" dirty="0">
                <a:solidFill>
                  <a:srgbClr val="F4CAB7"/>
                </a:solidFill>
                <a:latin typeface="Calibri" panose="020F0502020204030204" pitchFamily="34" charset="0"/>
                <a:cs typeface="Calibri" panose="020F0502020204030204" pitchFamily="34" charset="0"/>
              </a:rPr>
              <a:t>a</a:t>
            </a:r>
            <a:r>
              <a:rPr sz="1600" kern="0" spc="46"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trauma-</a:t>
            </a:r>
            <a:r>
              <a:rPr sz="1600" kern="0" spc="8" dirty="0">
                <a:solidFill>
                  <a:srgbClr val="F4CAB7"/>
                </a:solidFill>
                <a:latin typeface="Calibri" panose="020F0502020204030204" pitchFamily="34" charset="0"/>
                <a:cs typeface="Calibri" panose="020F0502020204030204" pitchFamily="34" charset="0"/>
              </a:rPr>
              <a:t>informed,</a:t>
            </a:r>
            <a:r>
              <a:rPr sz="1600" kern="0" spc="80" dirty="0">
                <a:solidFill>
                  <a:srgbClr val="F4CAB7"/>
                </a:solidFill>
                <a:latin typeface="Calibri" panose="020F0502020204030204" pitchFamily="34" charset="0"/>
                <a:cs typeface="Calibri" panose="020F0502020204030204" pitchFamily="34" charset="0"/>
              </a:rPr>
              <a:t> </a:t>
            </a:r>
            <a:r>
              <a:rPr sz="1600" kern="0" spc="38" dirty="0">
                <a:solidFill>
                  <a:srgbClr val="F4CAB7"/>
                </a:solidFill>
                <a:latin typeface="Calibri" panose="020F0502020204030204" pitchFamily="34" charset="0"/>
                <a:cs typeface="Calibri" panose="020F0502020204030204" pitchFamily="34" charset="0"/>
              </a:rPr>
              <a:t>culturally</a:t>
            </a:r>
            <a:r>
              <a:rPr sz="1600" kern="0" spc="80"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safe</a:t>
            </a:r>
            <a:r>
              <a:rPr sz="1600" kern="0" spc="80" dirty="0">
                <a:solidFill>
                  <a:srgbClr val="F4CAB7"/>
                </a:solidFill>
                <a:latin typeface="Calibri" panose="020F0502020204030204" pitchFamily="34" charset="0"/>
                <a:cs typeface="Calibri" panose="020F0502020204030204" pitchFamily="34" charset="0"/>
              </a:rPr>
              <a:t> </a:t>
            </a:r>
            <a:r>
              <a:rPr sz="1600" kern="0" spc="30" dirty="0">
                <a:solidFill>
                  <a:srgbClr val="F4CAB7"/>
                </a:solidFill>
                <a:latin typeface="Calibri" panose="020F0502020204030204" pitchFamily="34" charset="0"/>
                <a:cs typeface="Calibri" panose="020F0502020204030204" pitchFamily="34" charset="0"/>
              </a:rPr>
              <a:t>environment.</a:t>
            </a:r>
            <a:endParaRPr sz="1600" kern="0" dirty="0">
              <a:solidFill>
                <a:sysClr val="windowText" lastClr="000000"/>
              </a:solidFill>
              <a:latin typeface="Calibri" panose="020F0502020204030204" pitchFamily="34" charset="0"/>
              <a:cs typeface="Calibri" panose="020F0502020204030204" pitchFamily="34" charset="0"/>
            </a:endParaRPr>
          </a:p>
        </p:txBody>
      </p:sp>
      <p:grpSp>
        <p:nvGrpSpPr>
          <p:cNvPr id="10" name="object 10"/>
          <p:cNvGrpSpPr/>
          <p:nvPr/>
        </p:nvGrpSpPr>
        <p:grpSpPr>
          <a:xfrm>
            <a:off x="4545554" y="2697316"/>
            <a:ext cx="6280941" cy="1043958"/>
            <a:chOff x="4829175" y="3152775"/>
            <a:chExt cx="6038850" cy="1238250"/>
          </a:xfrm>
        </p:grpSpPr>
        <p:sp>
          <p:nvSpPr>
            <p:cNvPr id="11" name="object 11"/>
            <p:cNvSpPr/>
            <p:nvPr/>
          </p:nvSpPr>
          <p:spPr>
            <a:xfrm>
              <a:off x="4848225" y="3162300"/>
              <a:ext cx="6010275" cy="1219200"/>
            </a:xfrm>
            <a:custGeom>
              <a:avLst/>
              <a:gdLst/>
              <a:ahLst/>
              <a:cxnLst/>
              <a:rect l="l" t="t" r="r" b="b"/>
              <a:pathLst>
                <a:path w="6010275" h="1219200">
                  <a:moveTo>
                    <a:pt x="6002629" y="0"/>
                  </a:moveTo>
                  <a:lnTo>
                    <a:pt x="71196" y="0"/>
                  </a:lnTo>
                  <a:lnTo>
                    <a:pt x="66243" y="431"/>
                  </a:lnTo>
                  <a:lnTo>
                    <a:pt x="29705" y="13665"/>
                  </a:lnTo>
                  <a:lnTo>
                    <a:pt x="3886" y="45199"/>
                  </a:lnTo>
                  <a:lnTo>
                    <a:pt x="0" y="62293"/>
                  </a:lnTo>
                  <a:lnTo>
                    <a:pt x="0" y="1152525"/>
                  </a:lnTo>
                  <a:lnTo>
                    <a:pt x="0" y="1156906"/>
                  </a:lnTo>
                  <a:lnTo>
                    <a:pt x="15621" y="1193203"/>
                  </a:lnTo>
                  <a:lnTo>
                    <a:pt x="51663" y="1215796"/>
                  </a:lnTo>
                  <a:lnTo>
                    <a:pt x="71196" y="1219200"/>
                  </a:lnTo>
                  <a:lnTo>
                    <a:pt x="6002629" y="1219200"/>
                  </a:lnTo>
                  <a:lnTo>
                    <a:pt x="6005118" y="1218171"/>
                  </a:lnTo>
                  <a:lnTo>
                    <a:pt x="6009246" y="1214043"/>
                  </a:lnTo>
                  <a:lnTo>
                    <a:pt x="6010275" y="1211554"/>
                  </a:lnTo>
                  <a:lnTo>
                    <a:pt x="6010275" y="7645"/>
                  </a:lnTo>
                  <a:lnTo>
                    <a:pt x="6009246" y="5156"/>
                  </a:lnTo>
                  <a:lnTo>
                    <a:pt x="6005118" y="1028"/>
                  </a:lnTo>
                  <a:lnTo>
                    <a:pt x="6002629" y="0"/>
                  </a:lnTo>
                  <a:close/>
                </a:path>
              </a:pathLst>
            </a:custGeom>
            <a:solidFill>
              <a:srgbClr val="5C2337"/>
            </a:solidFill>
          </p:spPr>
          <p:txBody>
            <a:bodyPr wrap="square" lIns="0" tIns="0" rIns="0" bIns="0" rtlCol="0"/>
            <a:lstStyle/>
            <a:p>
              <a:pPr defTabSz="770931"/>
              <a:endParaRPr sz="1518" kern="0">
                <a:solidFill>
                  <a:sysClr val="windowText" lastClr="000000"/>
                </a:solidFill>
              </a:endParaRPr>
            </a:p>
          </p:txBody>
        </p:sp>
        <p:sp>
          <p:nvSpPr>
            <p:cNvPr id="12" name="object 12"/>
            <p:cNvSpPr/>
            <p:nvPr/>
          </p:nvSpPr>
          <p:spPr>
            <a:xfrm>
              <a:off x="4849063" y="3152787"/>
              <a:ext cx="6019165" cy="1238250"/>
            </a:xfrm>
            <a:custGeom>
              <a:avLst/>
              <a:gdLst/>
              <a:ahLst/>
              <a:cxnLst/>
              <a:rect l="l" t="t" r="r" b="b"/>
              <a:pathLst>
                <a:path w="6019165" h="1238250">
                  <a:moveTo>
                    <a:pt x="6018949" y="14541"/>
                  </a:moveTo>
                  <a:lnTo>
                    <a:pt x="6016980" y="9804"/>
                  </a:lnTo>
                  <a:lnTo>
                    <a:pt x="6013539" y="6362"/>
                  </a:lnTo>
                  <a:lnTo>
                    <a:pt x="6013069" y="5880"/>
                  </a:lnTo>
                  <a:lnTo>
                    <a:pt x="6009144" y="1968"/>
                  </a:lnTo>
                  <a:lnTo>
                    <a:pt x="6004407" y="0"/>
                  </a:lnTo>
                  <a:lnTo>
                    <a:pt x="75349" y="0"/>
                  </a:lnTo>
                  <a:lnTo>
                    <a:pt x="67843" y="355"/>
                  </a:lnTo>
                  <a:lnTo>
                    <a:pt x="27038" y="17259"/>
                  </a:lnTo>
                  <a:lnTo>
                    <a:pt x="2413" y="54114"/>
                  </a:lnTo>
                  <a:lnTo>
                    <a:pt x="0" y="65417"/>
                  </a:lnTo>
                  <a:lnTo>
                    <a:pt x="1079" y="61328"/>
                  </a:lnTo>
                  <a:lnTo>
                    <a:pt x="8813" y="47332"/>
                  </a:lnTo>
                  <a:lnTo>
                    <a:pt x="46189" y="23393"/>
                  </a:lnTo>
                  <a:lnTo>
                    <a:pt x="67195" y="19392"/>
                  </a:lnTo>
                  <a:lnTo>
                    <a:pt x="65874" y="19392"/>
                  </a:lnTo>
                  <a:lnTo>
                    <a:pt x="75349" y="19050"/>
                  </a:lnTo>
                  <a:lnTo>
                    <a:pt x="5999556" y="19050"/>
                  </a:lnTo>
                  <a:lnTo>
                    <a:pt x="5999899" y="19392"/>
                  </a:lnTo>
                  <a:lnTo>
                    <a:pt x="5999734" y="1219022"/>
                  </a:lnTo>
                  <a:lnTo>
                    <a:pt x="5999556" y="1219200"/>
                  </a:lnTo>
                  <a:lnTo>
                    <a:pt x="75349" y="1219200"/>
                  </a:lnTo>
                  <a:lnTo>
                    <a:pt x="67843" y="1218920"/>
                  </a:lnTo>
                  <a:lnTo>
                    <a:pt x="60972" y="1218158"/>
                  </a:lnTo>
                  <a:lnTo>
                    <a:pt x="60769" y="1218158"/>
                  </a:lnTo>
                  <a:lnTo>
                    <a:pt x="21463" y="1202461"/>
                  </a:lnTo>
                  <a:lnTo>
                    <a:pt x="0" y="1172806"/>
                  </a:lnTo>
                  <a:lnTo>
                    <a:pt x="609" y="1176921"/>
                  </a:lnTo>
                  <a:lnTo>
                    <a:pt x="2413" y="1184135"/>
                  </a:lnTo>
                  <a:lnTo>
                    <a:pt x="4851" y="1190917"/>
                  </a:lnTo>
                  <a:lnTo>
                    <a:pt x="4953" y="1191209"/>
                  </a:lnTo>
                  <a:lnTo>
                    <a:pt x="33007" y="1225410"/>
                  </a:lnTo>
                  <a:lnTo>
                    <a:pt x="75349" y="1238250"/>
                  </a:lnTo>
                  <a:lnTo>
                    <a:pt x="6004407" y="1238250"/>
                  </a:lnTo>
                  <a:lnTo>
                    <a:pt x="6009144" y="1236294"/>
                  </a:lnTo>
                  <a:lnTo>
                    <a:pt x="6013551" y="1231887"/>
                  </a:lnTo>
                  <a:lnTo>
                    <a:pt x="6016980" y="1228445"/>
                  </a:lnTo>
                  <a:lnTo>
                    <a:pt x="6018949" y="1223708"/>
                  </a:lnTo>
                  <a:lnTo>
                    <a:pt x="6018949" y="14541"/>
                  </a:lnTo>
                  <a:close/>
                </a:path>
              </a:pathLst>
            </a:custGeom>
            <a:solidFill>
              <a:srgbClr val="652E41"/>
            </a:solidFill>
          </p:spPr>
          <p:txBody>
            <a:bodyPr wrap="square" lIns="0" tIns="0" rIns="0" bIns="0" rtlCol="0"/>
            <a:lstStyle/>
            <a:p>
              <a:pPr defTabSz="770931"/>
              <a:endParaRPr sz="1518" kern="0">
                <a:solidFill>
                  <a:sysClr val="windowText" lastClr="000000"/>
                </a:solidFill>
              </a:endParaRPr>
            </a:p>
          </p:txBody>
        </p:sp>
        <p:sp>
          <p:nvSpPr>
            <p:cNvPr id="13" name="object 13"/>
            <p:cNvSpPr/>
            <p:nvPr/>
          </p:nvSpPr>
          <p:spPr>
            <a:xfrm>
              <a:off x="4829175" y="3152775"/>
              <a:ext cx="76200" cy="1238250"/>
            </a:xfrm>
            <a:custGeom>
              <a:avLst/>
              <a:gdLst/>
              <a:ahLst/>
              <a:cxnLst/>
              <a:rect l="l" t="t" r="r" b="b"/>
              <a:pathLst>
                <a:path w="76200" h="1238250">
                  <a:moveTo>
                    <a:pt x="76200" y="0"/>
                  </a:moveTo>
                  <a:lnTo>
                    <a:pt x="17424" y="0"/>
                  </a:lnTo>
                  <a:lnTo>
                    <a:pt x="14859" y="508"/>
                  </a:lnTo>
                  <a:lnTo>
                    <a:pt x="0" y="17424"/>
                  </a:lnTo>
                  <a:lnTo>
                    <a:pt x="0" y="1218158"/>
                  </a:lnTo>
                  <a:lnTo>
                    <a:pt x="0" y="1220825"/>
                  </a:lnTo>
                  <a:lnTo>
                    <a:pt x="17424" y="1238250"/>
                  </a:lnTo>
                  <a:lnTo>
                    <a:pt x="76200" y="1238250"/>
                  </a:lnTo>
                  <a:lnTo>
                    <a:pt x="76200" y="0"/>
                  </a:lnTo>
                  <a:close/>
                </a:path>
              </a:pathLst>
            </a:custGeom>
            <a:solidFill>
              <a:srgbClr val="FFB292"/>
            </a:solidFill>
          </p:spPr>
          <p:txBody>
            <a:bodyPr wrap="square" lIns="0" tIns="0" rIns="0" bIns="0" rtlCol="0"/>
            <a:lstStyle/>
            <a:p>
              <a:pPr defTabSz="770931"/>
              <a:endParaRPr sz="1518" kern="0">
                <a:solidFill>
                  <a:sysClr val="windowText" lastClr="000000"/>
                </a:solidFill>
              </a:endParaRPr>
            </a:p>
          </p:txBody>
        </p:sp>
      </p:grpSp>
      <p:sp>
        <p:nvSpPr>
          <p:cNvPr id="14" name="object 14"/>
          <p:cNvSpPr txBox="1"/>
          <p:nvPr/>
        </p:nvSpPr>
        <p:spPr>
          <a:xfrm>
            <a:off x="4826975" y="2705346"/>
            <a:ext cx="5728241" cy="960753"/>
          </a:xfrm>
          <a:prstGeom prst="rect">
            <a:avLst/>
          </a:prstGeom>
        </p:spPr>
        <p:txBody>
          <a:bodyPr vert="horz" wrap="square" lIns="0" tIns="14455" rIns="0" bIns="0" rtlCol="0">
            <a:spAutoFit/>
          </a:bodyPr>
          <a:lstStyle/>
          <a:p>
            <a:pPr marL="10707" defTabSz="770931">
              <a:spcBef>
                <a:spcPts val="114"/>
              </a:spcBef>
            </a:pPr>
            <a:r>
              <a:rPr sz="1600" b="1" kern="0" spc="-38" dirty="0">
                <a:solidFill>
                  <a:srgbClr val="F4CAB7"/>
                </a:solidFill>
                <a:latin typeface="Calibri" panose="020F0502020204030204" pitchFamily="34" charset="0"/>
                <a:cs typeface="Calibri" panose="020F0502020204030204" pitchFamily="34" charset="0"/>
              </a:rPr>
              <a:t>Individualized</a:t>
            </a:r>
            <a:r>
              <a:rPr sz="1600" b="1" kern="0" spc="-93" dirty="0">
                <a:solidFill>
                  <a:srgbClr val="F4CAB7"/>
                </a:solidFill>
                <a:latin typeface="Calibri" panose="020F0502020204030204" pitchFamily="34" charset="0"/>
                <a:cs typeface="Calibri" panose="020F0502020204030204" pitchFamily="34" charset="0"/>
              </a:rPr>
              <a:t> </a:t>
            </a:r>
            <a:r>
              <a:rPr sz="1600" b="1" kern="0" spc="-8" dirty="0">
                <a:solidFill>
                  <a:srgbClr val="F4CAB7"/>
                </a:solidFill>
                <a:latin typeface="Calibri" panose="020F0502020204030204" pitchFamily="34" charset="0"/>
                <a:cs typeface="Calibri" panose="020F0502020204030204" pitchFamily="34" charset="0"/>
              </a:rPr>
              <a:t>Planning</a:t>
            </a:r>
            <a:endParaRPr sz="1600" kern="0" dirty="0">
              <a:solidFill>
                <a:sysClr val="windowText" lastClr="000000"/>
              </a:solidFill>
              <a:latin typeface="Calibri" panose="020F0502020204030204" pitchFamily="34" charset="0"/>
              <a:cs typeface="Calibri" panose="020F0502020204030204" pitchFamily="34" charset="0"/>
            </a:endParaRPr>
          </a:p>
          <a:p>
            <a:pPr marL="10707" marR="4283" defTabSz="770931">
              <a:lnSpc>
                <a:spcPct val="135000"/>
              </a:lnSpc>
              <a:spcBef>
                <a:spcPts val="502"/>
              </a:spcBef>
            </a:pPr>
            <a:r>
              <a:rPr sz="1600" kern="0" spc="38" dirty="0">
                <a:solidFill>
                  <a:srgbClr val="F4CAB7"/>
                </a:solidFill>
                <a:latin typeface="Calibri" panose="020F0502020204030204" pitchFamily="34" charset="0"/>
                <a:cs typeface="Calibri" panose="020F0502020204030204" pitchFamily="34" charset="0"/>
              </a:rPr>
              <a:t>Counselling</a:t>
            </a:r>
            <a:r>
              <a:rPr sz="1600" kern="0" spc="122"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(individual</a:t>
            </a:r>
            <a:r>
              <a:rPr sz="1600" kern="0" spc="122" dirty="0">
                <a:solidFill>
                  <a:srgbClr val="F4CAB7"/>
                </a:solidFill>
                <a:latin typeface="Calibri" panose="020F0502020204030204" pitchFamily="34" charset="0"/>
                <a:cs typeface="Calibri" panose="020F0502020204030204" pitchFamily="34" charset="0"/>
              </a:rPr>
              <a:t> </a:t>
            </a:r>
            <a:r>
              <a:rPr sz="1600" kern="0" spc="-76" dirty="0">
                <a:solidFill>
                  <a:srgbClr val="F4CAB7"/>
                </a:solidFill>
                <a:latin typeface="Calibri" panose="020F0502020204030204" pitchFamily="34" charset="0"/>
                <a:cs typeface="Calibri" panose="020F0502020204030204" pitchFamily="34" charset="0"/>
              </a:rPr>
              <a:t>&amp;</a:t>
            </a:r>
            <a:r>
              <a:rPr sz="1600" kern="0" spc="122"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group),</a:t>
            </a:r>
            <a:r>
              <a:rPr sz="1600" kern="0" spc="126"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mental</a:t>
            </a:r>
            <a:r>
              <a:rPr sz="1600" kern="0" spc="122"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health</a:t>
            </a:r>
            <a:r>
              <a:rPr sz="1600" kern="0" spc="122" dirty="0">
                <a:solidFill>
                  <a:srgbClr val="F4CAB7"/>
                </a:solidFill>
                <a:latin typeface="Calibri" panose="020F0502020204030204" pitchFamily="34" charset="0"/>
                <a:cs typeface="Calibri" panose="020F0502020204030204" pitchFamily="34" charset="0"/>
              </a:rPr>
              <a:t> </a:t>
            </a:r>
            <a:r>
              <a:rPr sz="1600" kern="0" spc="-76" dirty="0">
                <a:solidFill>
                  <a:srgbClr val="F4CAB7"/>
                </a:solidFill>
                <a:latin typeface="Calibri" panose="020F0502020204030204" pitchFamily="34" charset="0"/>
                <a:cs typeface="Calibri" panose="020F0502020204030204" pitchFamily="34" charset="0"/>
              </a:rPr>
              <a:t>&amp;</a:t>
            </a:r>
            <a:r>
              <a:rPr sz="1600" kern="0" spc="122"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addictions </a:t>
            </a:r>
            <a:r>
              <a:rPr sz="1600" kern="0" spc="42" dirty="0">
                <a:solidFill>
                  <a:srgbClr val="F4CAB7"/>
                </a:solidFill>
                <a:latin typeface="Calibri" panose="020F0502020204030204" pitchFamily="34" charset="0"/>
                <a:cs typeface="Calibri" panose="020F0502020204030204" pitchFamily="34" charset="0"/>
              </a:rPr>
              <a:t>support,</a:t>
            </a:r>
            <a:r>
              <a:rPr sz="1600" kern="0" spc="30"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life</a:t>
            </a:r>
            <a:r>
              <a:rPr sz="1600" kern="0" spc="34" dirty="0">
                <a:solidFill>
                  <a:srgbClr val="F4CAB7"/>
                </a:solidFill>
                <a:latin typeface="Calibri" panose="020F0502020204030204" pitchFamily="34" charset="0"/>
                <a:cs typeface="Calibri" panose="020F0502020204030204" pitchFamily="34" charset="0"/>
              </a:rPr>
              <a:t> </a:t>
            </a:r>
            <a:r>
              <a:rPr sz="1600" kern="0" spc="38" dirty="0">
                <a:solidFill>
                  <a:srgbClr val="F4CAB7"/>
                </a:solidFill>
                <a:latin typeface="Calibri" panose="020F0502020204030204" pitchFamily="34" charset="0"/>
                <a:cs typeface="Calibri" panose="020F0502020204030204" pitchFamily="34" charset="0"/>
              </a:rPr>
              <a:t>redesign</a:t>
            </a:r>
            <a:r>
              <a:rPr sz="1600" kern="0" spc="34"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coaching,</a:t>
            </a:r>
            <a:r>
              <a:rPr sz="1600" kern="0" spc="34"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and</a:t>
            </a:r>
            <a:r>
              <a:rPr sz="1600" kern="0" spc="30"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peer</a:t>
            </a:r>
            <a:r>
              <a:rPr sz="1600" kern="0" spc="34" dirty="0">
                <a:solidFill>
                  <a:srgbClr val="F4CAB7"/>
                </a:solidFill>
                <a:latin typeface="Calibri" panose="020F0502020204030204" pitchFamily="34" charset="0"/>
                <a:cs typeface="Calibri" panose="020F0502020204030204" pitchFamily="34" charset="0"/>
              </a:rPr>
              <a:t> support.</a:t>
            </a:r>
            <a:endParaRPr sz="1600" kern="0" dirty="0">
              <a:solidFill>
                <a:sysClr val="windowText" lastClr="000000"/>
              </a:solidFill>
              <a:latin typeface="Calibri" panose="020F0502020204030204" pitchFamily="34" charset="0"/>
              <a:cs typeface="Calibri" panose="020F0502020204030204" pitchFamily="34" charset="0"/>
            </a:endParaRPr>
          </a:p>
        </p:txBody>
      </p:sp>
      <p:grpSp>
        <p:nvGrpSpPr>
          <p:cNvPr id="15" name="object 15"/>
          <p:cNvGrpSpPr/>
          <p:nvPr/>
        </p:nvGrpSpPr>
        <p:grpSpPr>
          <a:xfrm>
            <a:off x="4529494" y="3966381"/>
            <a:ext cx="6277182" cy="1043958"/>
            <a:chOff x="4829175" y="4552950"/>
            <a:chExt cx="6038850" cy="1238250"/>
          </a:xfrm>
        </p:grpSpPr>
        <p:sp>
          <p:nvSpPr>
            <p:cNvPr id="16" name="object 16"/>
            <p:cNvSpPr/>
            <p:nvPr/>
          </p:nvSpPr>
          <p:spPr>
            <a:xfrm>
              <a:off x="4848225" y="4562475"/>
              <a:ext cx="6010275" cy="1219200"/>
            </a:xfrm>
            <a:custGeom>
              <a:avLst/>
              <a:gdLst/>
              <a:ahLst/>
              <a:cxnLst/>
              <a:rect l="l" t="t" r="r" b="b"/>
              <a:pathLst>
                <a:path w="6010275" h="1219200">
                  <a:moveTo>
                    <a:pt x="6002629" y="0"/>
                  </a:moveTo>
                  <a:lnTo>
                    <a:pt x="71196" y="0"/>
                  </a:lnTo>
                  <a:lnTo>
                    <a:pt x="66243" y="419"/>
                  </a:lnTo>
                  <a:lnTo>
                    <a:pt x="29705" y="13665"/>
                  </a:lnTo>
                  <a:lnTo>
                    <a:pt x="3886" y="45199"/>
                  </a:lnTo>
                  <a:lnTo>
                    <a:pt x="0" y="62293"/>
                  </a:lnTo>
                  <a:lnTo>
                    <a:pt x="0" y="1152525"/>
                  </a:lnTo>
                  <a:lnTo>
                    <a:pt x="0" y="1156906"/>
                  </a:lnTo>
                  <a:lnTo>
                    <a:pt x="15621" y="1193203"/>
                  </a:lnTo>
                  <a:lnTo>
                    <a:pt x="51663" y="1215796"/>
                  </a:lnTo>
                  <a:lnTo>
                    <a:pt x="71196" y="1219200"/>
                  </a:lnTo>
                  <a:lnTo>
                    <a:pt x="6002629" y="1219200"/>
                  </a:lnTo>
                  <a:lnTo>
                    <a:pt x="6005118" y="1218171"/>
                  </a:lnTo>
                  <a:lnTo>
                    <a:pt x="6009246" y="1214043"/>
                  </a:lnTo>
                  <a:lnTo>
                    <a:pt x="6010275" y="1211554"/>
                  </a:lnTo>
                  <a:lnTo>
                    <a:pt x="6010275" y="7645"/>
                  </a:lnTo>
                  <a:lnTo>
                    <a:pt x="6009246" y="5156"/>
                  </a:lnTo>
                  <a:lnTo>
                    <a:pt x="6005118" y="1028"/>
                  </a:lnTo>
                  <a:lnTo>
                    <a:pt x="6002629" y="0"/>
                  </a:lnTo>
                  <a:close/>
                </a:path>
              </a:pathLst>
            </a:custGeom>
            <a:solidFill>
              <a:srgbClr val="5C2337"/>
            </a:solidFill>
          </p:spPr>
          <p:txBody>
            <a:bodyPr wrap="square" lIns="0" tIns="0" rIns="0" bIns="0" rtlCol="0"/>
            <a:lstStyle/>
            <a:p>
              <a:pPr defTabSz="770931"/>
              <a:endParaRPr sz="1518" kern="0">
                <a:solidFill>
                  <a:sysClr val="windowText" lastClr="000000"/>
                </a:solidFill>
              </a:endParaRPr>
            </a:p>
          </p:txBody>
        </p:sp>
        <p:sp>
          <p:nvSpPr>
            <p:cNvPr id="17" name="object 17"/>
            <p:cNvSpPr/>
            <p:nvPr/>
          </p:nvSpPr>
          <p:spPr>
            <a:xfrm>
              <a:off x="4849063" y="4552962"/>
              <a:ext cx="6019165" cy="1238250"/>
            </a:xfrm>
            <a:custGeom>
              <a:avLst/>
              <a:gdLst/>
              <a:ahLst/>
              <a:cxnLst/>
              <a:rect l="l" t="t" r="r" b="b"/>
              <a:pathLst>
                <a:path w="6019165" h="1238250">
                  <a:moveTo>
                    <a:pt x="6018949" y="14541"/>
                  </a:moveTo>
                  <a:lnTo>
                    <a:pt x="6016980" y="9804"/>
                  </a:lnTo>
                  <a:lnTo>
                    <a:pt x="6013539" y="6362"/>
                  </a:lnTo>
                  <a:lnTo>
                    <a:pt x="6013069" y="5880"/>
                  </a:lnTo>
                  <a:lnTo>
                    <a:pt x="6009144" y="1968"/>
                  </a:lnTo>
                  <a:lnTo>
                    <a:pt x="6004407" y="0"/>
                  </a:lnTo>
                  <a:lnTo>
                    <a:pt x="75349" y="0"/>
                  </a:lnTo>
                  <a:lnTo>
                    <a:pt x="67843" y="355"/>
                  </a:lnTo>
                  <a:lnTo>
                    <a:pt x="27038" y="17259"/>
                  </a:lnTo>
                  <a:lnTo>
                    <a:pt x="2413" y="54102"/>
                  </a:lnTo>
                  <a:lnTo>
                    <a:pt x="0" y="65430"/>
                  </a:lnTo>
                  <a:lnTo>
                    <a:pt x="1079" y="61328"/>
                  </a:lnTo>
                  <a:lnTo>
                    <a:pt x="8813" y="47320"/>
                  </a:lnTo>
                  <a:lnTo>
                    <a:pt x="46189" y="23393"/>
                  </a:lnTo>
                  <a:lnTo>
                    <a:pt x="67195" y="19392"/>
                  </a:lnTo>
                  <a:lnTo>
                    <a:pt x="65874" y="19392"/>
                  </a:lnTo>
                  <a:lnTo>
                    <a:pt x="75349" y="19050"/>
                  </a:lnTo>
                  <a:lnTo>
                    <a:pt x="5999556" y="19050"/>
                  </a:lnTo>
                  <a:lnTo>
                    <a:pt x="5999899" y="19392"/>
                  </a:lnTo>
                  <a:lnTo>
                    <a:pt x="5999734" y="1219022"/>
                  </a:lnTo>
                  <a:lnTo>
                    <a:pt x="5999556" y="1219200"/>
                  </a:lnTo>
                  <a:lnTo>
                    <a:pt x="75349" y="1219200"/>
                  </a:lnTo>
                  <a:lnTo>
                    <a:pt x="67843" y="1218920"/>
                  </a:lnTo>
                  <a:lnTo>
                    <a:pt x="60972" y="1218158"/>
                  </a:lnTo>
                  <a:lnTo>
                    <a:pt x="60769" y="1218158"/>
                  </a:lnTo>
                  <a:lnTo>
                    <a:pt x="21463" y="1202461"/>
                  </a:lnTo>
                  <a:lnTo>
                    <a:pt x="0" y="1172806"/>
                  </a:lnTo>
                  <a:lnTo>
                    <a:pt x="609" y="1176921"/>
                  </a:lnTo>
                  <a:lnTo>
                    <a:pt x="2413" y="1184135"/>
                  </a:lnTo>
                  <a:lnTo>
                    <a:pt x="4851" y="1190917"/>
                  </a:lnTo>
                  <a:lnTo>
                    <a:pt x="4953" y="1191209"/>
                  </a:lnTo>
                  <a:lnTo>
                    <a:pt x="33007" y="1225410"/>
                  </a:lnTo>
                  <a:lnTo>
                    <a:pt x="75349" y="1238250"/>
                  </a:lnTo>
                  <a:lnTo>
                    <a:pt x="6004407" y="1238250"/>
                  </a:lnTo>
                  <a:lnTo>
                    <a:pt x="6009144" y="1236294"/>
                  </a:lnTo>
                  <a:lnTo>
                    <a:pt x="6013551" y="1231887"/>
                  </a:lnTo>
                  <a:lnTo>
                    <a:pt x="6016980" y="1228445"/>
                  </a:lnTo>
                  <a:lnTo>
                    <a:pt x="6018949" y="1223708"/>
                  </a:lnTo>
                  <a:lnTo>
                    <a:pt x="6018949" y="14541"/>
                  </a:lnTo>
                  <a:close/>
                </a:path>
              </a:pathLst>
            </a:custGeom>
            <a:solidFill>
              <a:srgbClr val="652E41"/>
            </a:solidFill>
          </p:spPr>
          <p:txBody>
            <a:bodyPr wrap="square" lIns="0" tIns="0" rIns="0" bIns="0" rtlCol="0"/>
            <a:lstStyle/>
            <a:p>
              <a:pPr defTabSz="770931"/>
              <a:endParaRPr sz="1518" kern="0">
                <a:solidFill>
                  <a:sysClr val="windowText" lastClr="000000"/>
                </a:solidFill>
              </a:endParaRPr>
            </a:p>
          </p:txBody>
        </p:sp>
        <p:sp>
          <p:nvSpPr>
            <p:cNvPr id="18" name="object 18"/>
            <p:cNvSpPr/>
            <p:nvPr/>
          </p:nvSpPr>
          <p:spPr>
            <a:xfrm>
              <a:off x="4829175" y="4552950"/>
              <a:ext cx="76200" cy="1238250"/>
            </a:xfrm>
            <a:custGeom>
              <a:avLst/>
              <a:gdLst/>
              <a:ahLst/>
              <a:cxnLst/>
              <a:rect l="l" t="t" r="r" b="b"/>
              <a:pathLst>
                <a:path w="76200" h="1238250">
                  <a:moveTo>
                    <a:pt x="76200" y="0"/>
                  </a:moveTo>
                  <a:lnTo>
                    <a:pt x="17424" y="0"/>
                  </a:lnTo>
                  <a:lnTo>
                    <a:pt x="14859" y="508"/>
                  </a:lnTo>
                  <a:lnTo>
                    <a:pt x="0" y="17424"/>
                  </a:lnTo>
                  <a:lnTo>
                    <a:pt x="0" y="1218158"/>
                  </a:lnTo>
                  <a:lnTo>
                    <a:pt x="0" y="1220825"/>
                  </a:lnTo>
                  <a:lnTo>
                    <a:pt x="17424" y="1238250"/>
                  </a:lnTo>
                  <a:lnTo>
                    <a:pt x="76200" y="1238250"/>
                  </a:lnTo>
                  <a:lnTo>
                    <a:pt x="76200" y="0"/>
                  </a:lnTo>
                  <a:close/>
                </a:path>
              </a:pathLst>
            </a:custGeom>
            <a:solidFill>
              <a:srgbClr val="FFB292"/>
            </a:solidFill>
          </p:spPr>
          <p:txBody>
            <a:bodyPr wrap="square" lIns="0" tIns="0" rIns="0" bIns="0" rtlCol="0"/>
            <a:lstStyle/>
            <a:p>
              <a:pPr defTabSz="770931"/>
              <a:endParaRPr sz="1518" kern="0">
                <a:solidFill>
                  <a:sysClr val="windowText" lastClr="000000"/>
                </a:solidFill>
              </a:endParaRPr>
            </a:p>
          </p:txBody>
        </p:sp>
      </p:grpSp>
      <p:sp>
        <p:nvSpPr>
          <p:cNvPr id="19" name="object 19"/>
          <p:cNvSpPr txBox="1"/>
          <p:nvPr/>
        </p:nvSpPr>
        <p:spPr>
          <a:xfrm>
            <a:off x="4826976" y="3991612"/>
            <a:ext cx="5728240" cy="960753"/>
          </a:xfrm>
          <a:prstGeom prst="rect">
            <a:avLst/>
          </a:prstGeom>
        </p:spPr>
        <p:txBody>
          <a:bodyPr vert="horz" wrap="square" lIns="0" tIns="14455" rIns="0" bIns="0" rtlCol="0">
            <a:spAutoFit/>
          </a:bodyPr>
          <a:lstStyle/>
          <a:p>
            <a:pPr marL="10707" defTabSz="770931">
              <a:spcBef>
                <a:spcPts val="114"/>
              </a:spcBef>
            </a:pPr>
            <a:r>
              <a:rPr lang="en-CA" sz="1600" b="1" kern="0" spc="-38">
                <a:solidFill>
                  <a:srgbClr val="F4CAB7"/>
                </a:solidFill>
                <a:latin typeface="Calibri" panose="020F0502020204030204" pitchFamily="34" charset="0"/>
                <a:cs typeface="Calibri" panose="020F0502020204030204" pitchFamily="34" charset="0"/>
              </a:rPr>
              <a:t>Black, </a:t>
            </a:r>
            <a:r>
              <a:rPr sz="1600" b="1" kern="0" spc="-38" dirty="0">
                <a:solidFill>
                  <a:srgbClr val="F4CAB7"/>
                </a:solidFill>
                <a:latin typeface="Calibri" panose="020F0502020204030204" pitchFamily="34" charset="0"/>
                <a:cs typeface="Calibri" panose="020F0502020204030204" pitchFamily="34" charset="0"/>
              </a:rPr>
              <a:t>Indigenous</a:t>
            </a:r>
            <a:r>
              <a:rPr sz="1600" b="1" kern="0" spc="-143" dirty="0">
                <a:solidFill>
                  <a:srgbClr val="F4CAB7"/>
                </a:solidFill>
                <a:latin typeface="Calibri" panose="020F0502020204030204" pitchFamily="34" charset="0"/>
                <a:cs typeface="Calibri" panose="020F0502020204030204" pitchFamily="34" charset="0"/>
              </a:rPr>
              <a:t> </a:t>
            </a:r>
            <a:r>
              <a:rPr sz="1600" b="1" kern="0" dirty="0">
                <a:solidFill>
                  <a:srgbClr val="F4CAB7"/>
                </a:solidFill>
                <a:latin typeface="Calibri" panose="020F0502020204030204" pitchFamily="34" charset="0"/>
                <a:cs typeface="Calibri" panose="020F0502020204030204" pitchFamily="34" charset="0"/>
              </a:rPr>
              <a:t>&amp;</a:t>
            </a:r>
            <a:r>
              <a:rPr sz="1600" b="1" kern="0" spc="-139" dirty="0">
                <a:solidFill>
                  <a:srgbClr val="F4CAB7"/>
                </a:solidFill>
                <a:latin typeface="Calibri" panose="020F0502020204030204" pitchFamily="34" charset="0"/>
                <a:cs typeface="Calibri" panose="020F0502020204030204" pitchFamily="34" charset="0"/>
              </a:rPr>
              <a:t> </a:t>
            </a:r>
            <a:r>
              <a:rPr sz="1600" b="1" kern="0" spc="-51" dirty="0">
                <a:solidFill>
                  <a:srgbClr val="F4CAB7"/>
                </a:solidFill>
                <a:latin typeface="Calibri" panose="020F0502020204030204" pitchFamily="34" charset="0"/>
                <a:cs typeface="Calibri" panose="020F0502020204030204" pitchFamily="34" charset="0"/>
              </a:rPr>
              <a:t>Francophone</a:t>
            </a:r>
            <a:r>
              <a:rPr sz="1600" b="1" kern="0" spc="-139" dirty="0">
                <a:solidFill>
                  <a:srgbClr val="F4CAB7"/>
                </a:solidFill>
                <a:latin typeface="Calibri" panose="020F0502020204030204" pitchFamily="34" charset="0"/>
                <a:cs typeface="Calibri" panose="020F0502020204030204" pitchFamily="34" charset="0"/>
              </a:rPr>
              <a:t> </a:t>
            </a:r>
            <a:r>
              <a:rPr sz="1600" b="1" kern="0" spc="-8" dirty="0">
                <a:solidFill>
                  <a:srgbClr val="F4CAB7"/>
                </a:solidFill>
                <a:latin typeface="Calibri" panose="020F0502020204030204" pitchFamily="34" charset="0"/>
                <a:cs typeface="Calibri" panose="020F0502020204030204" pitchFamily="34" charset="0"/>
              </a:rPr>
              <a:t>Supports</a:t>
            </a:r>
            <a:endParaRPr sz="1600" kern="0" dirty="0">
              <a:solidFill>
                <a:sysClr val="windowText" lastClr="000000"/>
              </a:solidFill>
              <a:latin typeface="Calibri" panose="020F0502020204030204" pitchFamily="34" charset="0"/>
              <a:cs typeface="Calibri" panose="020F0502020204030204" pitchFamily="34" charset="0"/>
            </a:endParaRPr>
          </a:p>
          <a:p>
            <a:pPr marL="10707" marR="4283" defTabSz="770931">
              <a:lnSpc>
                <a:spcPct val="135000"/>
              </a:lnSpc>
              <a:spcBef>
                <a:spcPts val="502"/>
              </a:spcBef>
            </a:pPr>
            <a:r>
              <a:rPr sz="1600" kern="0" spc="8" dirty="0">
                <a:solidFill>
                  <a:srgbClr val="F4CAB7"/>
                </a:solidFill>
                <a:latin typeface="Calibri" panose="020F0502020204030204" pitchFamily="34" charset="0"/>
                <a:cs typeface="Calibri" panose="020F0502020204030204" pitchFamily="34" charset="0"/>
              </a:rPr>
              <a:t>Culturally</a:t>
            </a:r>
            <a:r>
              <a:rPr sz="1600" kern="0" spc="76"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specific</a:t>
            </a:r>
            <a:r>
              <a:rPr sz="1600" kern="0" spc="80" dirty="0">
                <a:solidFill>
                  <a:srgbClr val="F4CAB7"/>
                </a:solidFill>
                <a:latin typeface="Calibri" panose="020F0502020204030204" pitchFamily="34" charset="0"/>
                <a:cs typeface="Calibri" panose="020F0502020204030204" pitchFamily="34" charset="0"/>
              </a:rPr>
              <a:t> </a:t>
            </a:r>
            <a:r>
              <a:rPr sz="1600" kern="0" spc="63" dirty="0">
                <a:solidFill>
                  <a:srgbClr val="F4CAB7"/>
                </a:solidFill>
                <a:latin typeface="Calibri" panose="020F0502020204030204" pitchFamily="34" charset="0"/>
                <a:cs typeface="Calibri" panose="020F0502020204030204" pitchFamily="34" charset="0"/>
              </a:rPr>
              <a:t>supports</a:t>
            </a:r>
            <a:r>
              <a:rPr sz="1600" kern="0" spc="76"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integrated</a:t>
            </a:r>
            <a:r>
              <a:rPr sz="1600" kern="0" spc="80" dirty="0">
                <a:solidFill>
                  <a:srgbClr val="F4CAB7"/>
                </a:solidFill>
                <a:latin typeface="Calibri" panose="020F0502020204030204" pitchFamily="34" charset="0"/>
                <a:cs typeface="Calibri" panose="020F0502020204030204" pitchFamily="34" charset="0"/>
              </a:rPr>
              <a:t> </a:t>
            </a:r>
            <a:r>
              <a:rPr sz="1600" kern="0" spc="55" dirty="0">
                <a:solidFill>
                  <a:srgbClr val="F4CAB7"/>
                </a:solidFill>
                <a:latin typeface="Calibri" panose="020F0502020204030204" pitchFamily="34" charset="0"/>
                <a:cs typeface="Calibri" panose="020F0502020204030204" pitchFamily="34" charset="0"/>
              </a:rPr>
              <a:t>throughout</a:t>
            </a:r>
            <a:r>
              <a:rPr sz="1600" kern="0" spc="76"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the</a:t>
            </a:r>
            <a:r>
              <a:rPr sz="1600" kern="0" spc="80" dirty="0">
                <a:solidFill>
                  <a:srgbClr val="F4CAB7"/>
                </a:solidFill>
                <a:latin typeface="Calibri" panose="020F0502020204030204" pitchFamily="34" charset="0"/>
                <a:cs typeface="Calibri" panose="020F0502020204030204" pitchFamily="34" charset="0"/>
              </a:rPr>
              <a:t> </a:t>
            </a:r>
            <a:r>
              <a:rPr sz="1600" kern="0" spc="67" dirty="0">
                <a:solidFill>
                  <a:srgbClr val="F4CAB7"/>
                </a:solidFill>
                <a:latin typeface="Calibri" panose="020F0502020204030204" pitchFamily="34" charset="0"/>
                <a:cs typeface="Calibri" panose="020F0502020204030204" pitchFamily="34" charset="0"/>
              </a:rPr>
              <a:t>full</a:t>
            </a:r>
            <a:r>
              <a:rPr sz="1600" kern="0" spc="76" dirty="0">
                <a:solidFill>
                  <a:srgbClr val="F4CAB7"/>
                </a:solidFill>
                <a:latin typeface="Calibri" panose="020F0502020204030204" pitchFamily="34" charset="0"/>
                <a:cs typeface="Calibri" panose="020F0502020204030204" pitchFamily="34" charset="0"/>
              </a:rPr>
              <a:t> </a:t>
            </a:r>
            <a:r>
              <a:rPr sz="1600" kern="0" spc="-8" dirty="0">
                <a:solidFill>
                  <a:srgbClr val="F4CAB7"/>
                </a:solidFill>
                <a:latin typeface="Calibri" panose="020F0502020204030204" pitchFamily="34" charset="0"/>
                <a:cs typeface="Calibri" panose="020F0502020204030204" pitchFamily="34" charset="0"/>
              </a:rPr>
              <a:t>program cycle.</a:t>
            </a:r>
            <a:endParaRPr sz="1600" kern="0" dirty="0">
              <a:solidFill>
                <a:sysClr val="windowText" lastClr="000000"/>
              </a:solidFill>
              <a:latin typeface="Calibri" panose="020F0502020204030204" pitchFamily="34" charset="0"/>
              <a:cs typeface="Calibri" panose="020F0502020204030204" pitchFamily="34" charset="0"/>
            </a:endParaRPr>
          </a:p>
        </p:txBody>
      </p:sp>
      <p:grpSp>
        <p:nvGrpSpPr>
          <p:cNvPr id="20" name="object 20"/>
          <p:cNvGrpSpPr/>
          <p:nvPr/>
        </p:nvGrpSpPr>
        <p:grpSpPr>
          <a:xfrm>
            <a:off x="4529564" y="5292069"/>
            <a:ext cx="6297141" cy="1043958"/>
            <a:chOff x="4829175" y="5953122"/>
            <a:chExt cx="6038850" cy="1238250"/>
          </a:xfrm>
        </p:grpSpPr>
        <p:sp>
          <p:nvSpPr>
            <p:cNvPr id="21" name="object 21"/>
            <p:cNvSpPr/>
            <p:nvPr/>
          </p:nvSpPr>
          <p:spPr>
            <a:xfrm>
              <a:off x="4848225" y="5962650"/>
              <a:ext cx="6010275" cy="1219200"/>
            </a:xfrm>
            <a:custGeom>
              <a:avLst/>
              <a:gdLst/>
              <a:ahLst/>
              <a:cxnLst/>
              <a:rect l="l" t="t" r="r" b="b"/>
              <a:pathLst>
                <a:path w="6010275" h="1219200">
                  <a:moveTo>
                    <a:pt x="6002629" y="0"/>
                  </a:moveTo>
                  <a:lnTo>
                    <a:pt x="71196" y="0"/>
                  </a:lnTo>
                  <a:lnTo>
                    <a:pt x="66243" y="419"/>
                  </a:lnTo>
                  <a:lnTo>
                    <a:pt x="29705" y="13665"/>
                  </a:lnTo>
                  <a:lnTo>
                    <a:pt x="3886" y="45199"/>
                  </a:lnTo>
                  <a:lnTo>
                    <a:pt x="0" y="62293"/>
                  </a:lnTo>
                  <a:lnTo>
                    <a:pt x="0" y="1152522"/>
                  </a:lnTo>
                  <a:lnTo>
                    <a:pt x="0" y="1156903"/>
                  </a:lnTo>
                  <a:lnTo>
                    <a:pt x="15621" y="1193208"/>
                  </a:lnTo>
                  <a:lnTo>
                    <a:pt x="51663" y="1215800"/>
                  </a:lnTo>
                  <a:lnTo>
                    <a:pt x="71196" y="1219197"/>
                  </a:lnTo>
                  <a:lnTo>
                    <a:pt x="6002629" y="1219197"/>
                  </a:lnTo>
                  <a:lnTo>
                    <a:pt x="6005118" y="1218166"/>
                  </a:lnTo>
                  <a:lnTo>
                    <a:pt x="6009246" y="1214038"/>
                  </a:lnTo>
                  <a:lnTo>
                    <a:pt x="6010275" y="1211548"/>
                  </a:lnTo>
                  <a:lnTo>
                    <a:pt x="6010275" y="7645"/>
                  </a:lnTo>
                  <a:lnTo>
                    <a:pt x="6009246" y="5156"/>
                  </a:lnTo>
                  <a:lnTo>
                    <a:pt x="6005118" y="1028"/>
                  </a:lnTo>
                  <a:lnTo>
                    <a:pt x="6002629" y="0"/>
                  </a:lnTo>
                  <a:close/>
                </a:path>
              </a:pathLst>
            </a:custGeom>
            <a:solidFill>
              <a:srgbClr val="5C2337"/>
            </a:solidFill>
          </p:spPr>
          <p:txBody>
            <a:bodyPr wrap="square" lIns="0" tIns="0" rIns="0" bIns="0" rtlCol="0"/>
            <a:lstStyle/>
            <a:p>
              <a:pPr defTabSz="770931"/>
              <a:endParaRPr sz="1518" kern="0">
                <a:solidFill>
                  <a:sysClr val="windowText" lastClr="000000"/>
                </a:solidFill>
              </a:endParaRPr>
            </a:p>
          </p:txBody>
        </p:sp>
        <p:sp>
          <p:nvSpPr>
            <p:cNvPr id="22" name="object 22"/>
            <p:cNvSpPr/>
            <p:nvPr/>
          </p:nvSpPr>
          <p:spPr>
            <a:xfrm>
              <a:off x="4849063" y="5953125"/>
              <a:ext cx="6019165" cy="1238250"/>
            </a:xfrm>
            <a:custGeom>
              <a:avLst/>
              <a:gdLst/>
              <a:ahLst/>
              <a:cxnLst/>
              <a:rect l="l" t="t" r="r" b="b"/>
              <a:pathLst>
                <a:path w="6019165" h="1238250">
                  <a:moveTo>
                    <a:pt x="6018949" y="14554"/>
                  </a:moveTo>
                  <a:lnTo>
                    <a:pt x="6016980" y="9817"/>
                  </a:lnTo>
                  <a:lnTo>
                    <a:pt x="6013539" y="6375"/>
                  </a:lnTo>
                  <a:lnTo>
                    <a:pt x="6013069" y="5892"/>
                  </a:lnTo>
                  <a:lnTo>
                    <a:pt x="6009144" y="1981"/>
                  </a:lnTo>
                  <a:lnTo>
                    <a:pt x="6004407" y="0"/>
                  </a:lnTo>
                  <a:lnTo>
                    <a:pt x="75349" y="0"/>
                  </a:lnTo>
                  <a:lnTo>
                    <a:pt x="67843" y="368"/>
                  </a:lnTo>
                  <a:lnTo>
                    <a:pt x="27038" y="17272"/>
                  </a:lnTo>
                  <a:lnTo>
                    <a:pt x="2413" y="54114"/>
                  </a:lnTo>
                  <a:lnTo>
                    <a:pt x="0" y="65443"/>
                  </a:lnTo>
                  <a:lnTo>
                    <a:pt x="1079" y="61341"/>
                  </a:lnTo>
                  <a:lnTo>
                    <a:pt x="8813" y="47332"/>
                  </a:lnTo>
                  <a:lnTo>
                    <a:pt x="46189" y="23406"/>
                  </a:lnTo>
                  <a:lnTo>
                    <a:pt x="67195" y="19405"/>
                  </a:lnTo>
                  <a:lnTo>
                    <a:pt x="65874" y="19405"/>
                  </a:lnTo>
                  <a:lnTo>
                    <a:pt x="75349" y="19062"/>
                  </a:lnTo>
                  <a:lnTo>
                    <a:pt x="5999556" y="19062"/>
                  </a:lnTo>
                  <a:lnTo>
                    <a:pt x="5999899" y="19405"/>
                  </a:lnTo>
                  <a:lnTo>
                    <a:pt x="5999734" y="1219034"/>
                  </a:lnTo>
                  <a:lnTo>
                    <a:pt x="5999556" y="1219200"/>
                  </a:lnTo>
                  <a:lnTo>
                    <a:pt x="75349" y="1219200"/>
                  </a:lnTo>
                  <a:lnTo>
                    <a:pt x="67843" y="1218933"/>
                  </a:lnTo>
                  <a:lnTo>
                    <a:pt x="61023" y="1218171"/>
                  </a:lnTo>
                  <a:lnTo>
                    <a:pt x="60807" y="1218171"/>
                  </a:lnTo>
                  <a:lnTo>
                    <a:pt x="21463" y="1202461"/>
                  </a:lnTo>
                  <a:lnTo>
                    <a:pt x="0" y="1172819"/>
                  </a:lnTo>
                  <a:lnTo>
                    <a:pt x="609" y="1176921"/>
                  </a:lnTo>
                  <a:lnTo>
                    <a:pt x="21463" y="1215936"/>
                  </a:lnTo>
                  <a:lnTo>
                    <a:pt x="60490" y="1236802"/>
                  </a:lnTo>
                  <a:lnTo>
                    <a:pt x="75349" y="1238250"/>
                  </a:lnTo>
                  <a:lnTo>
                    <a:pt x="6004407" y="1238250"/>
                  </a:lnTo>
                  <a:lnTo>
                    <a:pt x="6009144" y="1236294"/>
                  </a:lnTo>
                  <a:lnTo>
                    <a:pt x="6013069" y="1232369"/>
                  </a:lnTo>
                  <a:lnTo>
                    <a:pt x="6013551" y="1231887"/>
                  </a:lnTo>
                  <a:lnTo>
                    <a:pt x="6016980" y="1228445"/>
                  </a:lnTo>
                  <a:lnTo>
                    <a:pt x="6018949" y="1223708"/>
                  </a:lnTo>
                  <a:lnTo>
                    <a:pt x="6018949" y="14554"/>
                  </a:lnTo>
                  <a:close/>
                </a:path>
              </a:pathLst>
            </a:custGeom>
            <a:solidFill>
              <a:srgbClr val="652E41"/>
            </a:solidFill>
          </p:spPr>
          <p:txBody>
            <a:bodyPr wrap="square" lIns="0" tIns="0" rIns="0" bIns="0" rtlCol="0"/>
            <a:lstStyle/>
            <a:p>
              <a:pPr defTabSz="770931"/>
              <a:endParaRPr sz="1518" kern="0">
                <a:solidFill>
                  <a:sysClr val="windowText" lastClr="000000"/>
                </a:solidFill>
              </a:endParaRPr>
            </a:p>
          </p:txBody>
        </p:sp>
        <p:sp>
          <p:nvSpPr>
            <p:cNvPr id="23" name="object 23"/>
            <p:cNvSpPr/>
            <p:nvPr/>
          </p:nvSpPr>
          <p:spPr>
            <a:xfrm>
              <a:off x="4829175" y="5953125"/>
              <a:ext cx="76200" cy="1238250"/>
            </a:xfrm>
            <a:custGeom>
              <a:avLst/>
              <a:gdLst/>
              <a:ahLst/>
              <a:cxnLst/>
              <a:rect l="l" t="t" r="r" b="b"/>
              <a:pathLst>
                <a:path w="76200" h="1238250">
                  <a:moveTo>
                    <a:pt x="76200" y="0"/>
                  </a:moveTo>
                  <a:lnTo>
                    <a:pt x="17424" y="0"/>
                  </a:lnTo>
                  <a:lnTo>
                    <a:pt x="14859" y="508"/>
                  </a:lnTo>
                  <a:lnTo>
                    <a:pt x="0" y="17424"/>
                  </a:lnTo>
                  <a:lnTo>
                    <a:pt x="0" y="1218156"/>
                  </a:lnTo>
                  <a:lnTo>
                    <a:pt x="0" y="1220820"/>
                  </a:lnTo>
                  <a:lnTo>
                    <a:pt x="17424" y="1238247"/>
                  </a:lnTo>
                  <a:lnTo>
                    <a:pt x="76200" y="1238247"/>
                  </a:lnTo>
                  <a:lnTo>
                    <a:pt x="76200" y="0"/>
                  </a:lnTo>
                  <a:close/>
                </a:path>
              </a:pathLst>
            </a:custGeom>
            <a:solidFill>
              <a:srgbClr val="FFB292"/>
            </a:solidFill>
          </p:spPr>
          <p:txBody>
            <a:bodyPr wrap="square" lIns="0" tIns="0" rIns="0" bIns="0" rtlCol="0"/>
            <a:lstStyle/>
            <a:p>
              <a:pPr defTabSz="770931"/>
              <a:endParaRPr sz="1518" kern="0">
                <a:solidFill>
                  <a:sysClr val="windowText" lastClr="000000"/>
                </a:solidFill>
              </a:endParaRPr>
            </a:p>
          </p:txBody>
        </p:sp>
      </p:grpSp>
      <p:sp>
        <p:nvSpPr>
          <p:cNvPr id="24" name="object 24"/>
          <p:cNvSpPr txBox="1"/>
          <p:nvPr/>
        </p:nvSpPr>
        <p:spPr>
          <a:xfrm>
            <a:off x="4826975" y="5356276"/>
            <a:ext cx="5853216" cy="960753"/>
          </a:xfrm>
          <a:prstGeom prst="rect">
            <a:avLst/>
          </a:prstGeom>
        </p:spPr>
        <p:txBody>
          <a:bodyPr vert="horz" wrap="square" lIns="0" tIns="14455" rIns="0" bIns="0" rtlCol="0">
            <a:spAutoFit/>
          </a:bodyPr>
          <a:lstStyle/>
          <a:p>
            <a:pPr marL="10707" defTabSz="770931">
              <a:spcBef>
                <a:spcPts val="114"/>
              </a:spcBef>
            </a:pPr>
            <a:r>
              <a:rPr lang="en-CA" sz="1600" b="1" kern="0" spc="-110">
                <a:solidFill>
                  <a:srgbClr val="F4CAB7"/>
                </a:solidFill>
                <a:latin typeface="Calibri" panose="020F0502020204030204" pitchFamily="34" charset="0"/>
                <a:cs typeface="Calibri" panose="020F0502020204030204" pitchFamily="34" charset="0"/>
              </a:rPr>
              <a:t>8-</a:t>
            </a:r>
            <a:r>
              <a:rPr sz="1600" b="1" kern="0" spc="-110" dirty="0">
                <a:solidFill>
                  <a:srgbClr val="F4CAB7"/>
                </a:solidFill>
                <a:latin typeface="Calibri" panose="020F0502020204030204" pitchFamily="34" charset="0"/>
                <a:cs typeface="Calibri" panose="020F0502020204030204" pitchFamily="34" charset="0"/>
              </a:rPr>
              <a:t>12-</a:t>
            </a:r>
            <a:r>
              <a:rPr sz="1600" b="1" kern="0" spc="-25" dirty="0">
                <a:solidFill>
                  <a:srgbClr val="F4CAB7"/>
                </a:solidFill>
                <a:latin typeface="Calibri" panose="020F0502020204030204" pitchFamily="34" charset="0"/>
                <a:cs typeface="Calibri" panose="020F0502020204030204" pitchFamily="34" charset="0"/>
              </a:rPr>
              <a:t>Week</a:t>
            </a:r>
            <a:r>
              <a:rPr sz="1600" b="1" kern="0" spc="-148" dirty="0">
                <a:solidFill>
                  <a:srgbClr val="F4CAB7"/>
                </a:solidFill>
                <a:latin typeface="Calibri" panose="020F0502020204030204" pitchFamily="34" charset="0"/>
                <a:cs typeface="Calibri" panose="020F0502020204030204" pitchFamily="34" charset="0"/>
              </a:rPr>
              <a:t> </a:t>
            </a:r>
            <a:r>
              <a:rPr sz="1600" b="1" kern="0" spc="-30" dirty="0">
                <a:solidFill>
                  <a:srgbClr val="F4CAB7"/>
                </a:solidFill>
                <a:latin typeface="Calibri" panose="020F0502020204030204" pitchFamily="34" charset="0"/>
                <a:cs typeface="Calibri" panose="020F0502020204030204" pitchFamily="34" charset="0"/>
              </a:rPr>
              <a:t>Structured</a:t>
            </a:r>
            <a:r>
              <a:rPr sz="1600" b="1" kern="0" spc="-143" dirty="0">
                <a:solidFill>
                  <a:srgbClr val="F4CAB7"/>
                </a:solidFill>
                <a:latin typeface="Calibri" panose="020F0502020204030204" pitchFamily="34" charset="0"/>
                <a:cs typeface="Calibri" panose="020F0502020204030204" pitchFamily="34" charset="0"/>
              </a:rPr>
              <a:t> </a:t>
            </a:r>
            <a:r>
              <a:rPr sz="1600" b="1" kern="0" spc="-17" dirty="0">
                <a:solidFill>
                  <a:srgbClr val="F4CAB7"/>
                </a:solidFill>
                <a:latin typeface="Calibri" panose="020F0502020204030204" pitchFamily="34" charset="0"/>
                <a:cs typeface="Calibri" panose="020F0502020204030204" pitchFamily="34" charset="0"/>
              </a:rPr>
              <a:t>Program</a:t>
            </a:r>
            <a:r>
              <a:rPr sz="1600" b="1" kern="0" spc="-143" dirty="0">
                <a:solidFill>
                  <a:srgbClr val="F4CAB7"/>
                </a:solidFill>
                <a:latin typeface="Calibri" panose="020F0502020204030204" pitchFamily="34" charset="0"/>
                <a:cs typeface="Calibri" panose="020F0502020204030204" pitchFamily="34" charset="0"/>
              </a:rPr>
              <a:t> </a:t>
            </a:r>
            <a:r>
              <a:rPr sz="1600" b="1" kern="0" spc="-8" dirty="0">
                <a:solidFill>
                  <a:srgbClr val="F4CAB7"/>
                </a:solidFill>
                <a:latin typeface="Calibri" panose="020F0502020204030204" pitchFamily="34" charset="0"/>
                <a:cs typeface="Calibri" panose="020F0502020204030204" pitchFamily="34" charset="0"/>
              </a:rPr>
              <a:t>Cycle</a:t>
            </a:r>
            <a:endParaRPr sz="1600" kern="0" dirty="0">
              <a:solidFill>
                <a:sysClr val="windowText" lastClr="000000"/>
              </a:solidFill>
              <a:latin typeface="Calibri" panose="020F0502020204030204" pitchFamily="34" charset="0"/>
              <a:cs typeface="Calibri" panose="020F0502020204030204" pitchFamily="34" charset="0"/>
            </a:endParaRPr>
          </a:p>
          <a:p>
            <a:pPr marL="10707" marR="4283" defTabSz="770931">
              <a:lnSpc>
                <a:spcPct val="135000"/>
              </a:lnSpc>
              <a:spcBef>
                <a:spcPts val="502"/>
              </a:spcBef>
            </a:pPr>
            <a:r>
              <a:rPr sz="1600" kern="0" spc="63" dirty="0">
                <a:solidFill>
                  <a:srgbClr val="F4CAB7"/>
                </a:solidFill>
                <a:latin typeface="Calibri" panose="020F0502020204030204" pitchFamily="34" charset="0"/>
                <a:cs typeface="Calibri" panose="020F0502020204030204" pitchFamily="34" charset="0"/>
              </a:rPr>
              <a:t>Transition</a:t>
            </a:r>
            <a:r>
              <a:rPr sz="1600" kern="0" spc="-4" dirty="0">
                <a:solidFill>
                  <a:srgbClr val="F4CAB7"/>
                </a:solidFill>
                <a:latin typeface="Calibri" panose="020F0502020204030204" pitchFamily="34" charset="0"/>
                <a:cs typeface="Calibri" panose="020F0502020204030204" pitchFamily="34" charset="0"/>
              </a:rPr>
              <a:t> </a:t>
            </a:r>
            <a:r>
              <a:rPr sz="1600" kern="0" dirty="0">
                <a:solidFill>
                  <a:srgbClr val="F4CAB7"/>
                </a:solidFill>
                <a:latin typeface="Calibri" panose="020F0502020204030204" pitchFamily="34" charset="0"/>
                <a:cs typeface="Calibri" panose="020F0502020204030204" pitchFamily="34" charset="0"/>
              </a:rPr>
              <a:t>and aftercare</a:t>
            </a:r>
            <a:r>
              <a:rPr sz="1600" kern="0" spc="-4" dirty="0">
                <a:solidFill>
                  <a:srgbClr val="F4CAB7"/>
                </a:solidFill>
                <a:latin typeface="Calibri" panose="020F0502020204030204" pitchFamily="34" charset="0"/>
                <a:cs typeface="Calibri" panose="020F0502020204030204" pitchFamily="34" charset="0"/>
              </a:rPr>
              <a:t> </a:t>
            </a:r>
            <a:r>
              <a:rPr sz="1600" kern="0" spc="42" dirty="0">
                <a:solidFill>
                  <a:srgbClr val="F4CAB7"/>
                </a:solidFill>
                <a:latin typeface="Calibri" panose="020F0502020204030204" pitchFamily="34" charset="0"/>
                <a:cs typeface="Calibri" panose="020F0502020204030204" pitchFamily="34" charset="0"/>
              </a:rPr>
              <a:t>planning</a:t>
            </a:r>
            <a:r>
              <a:rPr sz="1600" kern="0" dirty="0">
                <a:solidFill>
                  <a:srgbClr val="F4CAB7"/>
                </a:solidFill>
                <a:latin typeface="Calibri" panose="020F0502020204030204" pitchFamily="34" charset="0"/>
                <a:cs typeface="Calibri" panose="020F0502020204030204" pitchFamily="34" charset="0"/>
              </a:rPr>
              <a:t> </a:t>
            </a:r>
            <a:r>
              <a:rPr sz="1600" kern="0" spc="63" dirty="0">
                <a:solidFill>
                  <a:srgbClr val="F4CAB7"/>
                </a:solidFill>
                <a:latin typeface="Calibri" panose="020F0502020204030204" pitchFamily="34" charset="0"/>
                <a:cs typeface="Calibri" panose="020F0502020204030204" pitchFamily="34" charset="0"/>
              </a:rPr>
              <a:t>built</a:t>
            </a:r>
            <a:r>
              <a:rPr sz="1600" kern="0" dirty="0">
                <a:solidFill>
                  <a:srgbClr val="F4CAB7"/>
                </a:solidFill>
                <a:latin typeface="Calibri" panose="020F0502020204030204" pitchFamily="34" charset="0"/>
                <a:cs typeface="Calibri" panose="020F0502020204030204" pitchFamily="34" charset="0"/>
              </a:rPr>
              <a:t> </a:t>
            </a:r>
            <a:r>
              <a:rPr sz="1600" kern="0" spc="80" dirty="0">
                <a:solidFill>
                  <a:srgbClr val="F4CAB7"/>
                </a:solidFill>
                <a:latin typeface="Calibri" panose="020F0502020204030204" pitchFamily="34" charset="0"/>
                <a:cs typeface="Calibri" panose="020F0502020204030204" pitchFamily="34" charset="0"/>
              </a:rPr>
              <a:t>in</a:t>
            </a:r>
            <a:r>
              <a:rPr sz="1600" kern="0" spc="-4" dirty="0">
                <a:solidFill>
                  <a:srgbClr val="F4CAB7"/>
                </a:solidFill>
                <a:latin typeface="Calibri" panose="020F0502020204030204" pitchFamily="34" charset="0"/>
                <a:cs typeface="Calibri" panose="020F0502020204030204" pitchFamily="34" charset="0"/>
              </a:rPr>
              <a:t> </a:t>
            </a:r>
            <a:r>
              <a:rPr sz="1600" kern="0" spc="42" dirty="0">
                <a:solidFill>
                  <a:srgbClr val="F4CAB7"/>
                </a:solidFill>
                <a:latin typeface="Calibri" panose="020F0502020204030204" pitchFamily="34" charset="0"/>
                <a:cs typeface="Calibri" panose="020F0502020204030204" pitchFamily="34" charset="0"/>
              </a:rPr>
              <a:t>for</a:t>
            </a:r>
            <a:r>
              <a:rPr sz="1600" kern="0" dirty="0">
                <a:solidFill>
                  <a:srgbClr val="F4CAB7"/>
                </a:solidFill>
                <a:latin typeface="Calibri" panose="020F0502020204030204" pitchFamily="34" charset="0"/>
                <a:cs typeface="Calibri" panose="020F0502020204030204" pitchFamily="34" charset="0"/>
              </a:rPr>
              <a:t> </a:t>
            </a:r>
            <a:r>
              <a:rPr sz="1600" kern="0" spc="46" dirty="0">
                <a:solidFill>
                  <a:srgbClr val="F4CAB7"/>
                </a:solidFill>
                <a:latin typeface="Calibri" panose="020F0502020204030204" pitchFamily="34" charset="0"/>
                <a:cs typeface="Calibri" panose="020F0502020204030204" pitchFamily="34" charset="0"/>
              </a:rPr>
              <a:t>long-</a:t>
            </a:r>
            <a:r>
              <a:rPr sz="1600" kern="0" spc="63" dirty="0">
                <a:solidFill>
                  <a:srgbClr val="F4CAB7"/>
                </a:solidFill>
                <a:latin typeface="Calibri" panose="020F0502020204030204" pitchFamily="34" charset="0"/>
                <a:cs typeface="Calibri" panose="020F0502020204030204" pitchFamily="34" charset="0"/>
              </a:rPr>
              <a:t>term</a:t>
            </a:r>
            <a:r>
              <a:rPr sz="1600" kern="0" dirty="0">
                <a:solidFill>
                  <a:srgbClr val="F4CAB7"/>
                </a:solidFill>
                <a:latin typeface="Calibri" panose="020F0502020204030204" pitchFamily="34" charset="0"/>
                <a:cs typeface="Calibri" panose="020F0502020204030204" pitchFamily="34" charset="0"/>
              </a:rPr>
              <a:t> </a:t>
            </a:r>
            <a:r>
              <a:rPr sz="1600" kern="0" spc="38" dirty="0">
                <a:solidFill>
                  <a:srgbClr val="F4CAB7"/>
                </a:solidFill>
                <a:latin typeface="Calibri" panose="020F0502020204030204" pitchFamily="34" charset="0"/>
                <a:cs typeface="Calibri" panose="020F0502020204030204" pitchFamily="34" charset="0"/>
              </a:rPr>
              <a:t>community </a:t>
            </a:r>
            <a:r>
              <a:rPr sz="1600" kern="0" spc="-8" dirty="0">
                <a:solidFill>
                  <a:srgbClr val="F4CAB7"/>
                </a:solidFill>
                <a:latin typeface="Calibri" panose="020F0502020204030204" pitchFamily="34" charset="0"/>
                <a:cs typeface="Calibri" panose="020F0502020204030204" pitchFamily="34" charset="0"/>
              </a:rPr>
              <a:t>reintegration.</a:t>
            </a:r>
            <a:endParaRPr sz="1600" kern="0"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30" y="-20886"/>
            <a:ext cx="12192000" cy="6849970"/>
          </a:xfrm>
          <a:custGeom>
            <a:avLst/>
            <a:gdLst/>
            <a:ahLst/>
            <a:cxnLst/>
            <a:rect l="l" t="t" r="r" b="b"/>
            <a:pathLst>
              <a:path w="11430000" h="8124825">
                <a:moveTo>
                  <a:pt x="11430000" y="0"/>
                </a:moveTo>
                <a:lnTo>
                  <a:pt x="0" y="0"/>
                </a:lnTo>
                <a:lnTo>
                  <a:pt x="0" y="8124825"/>
                </a:lnTo>
                <a:lnTo>
                  <a:pt x="11430000" y="8124825"/>
                </a:lnTo>
                <a:lnTo>
                  <a:pt x="11430000" y="0"/>
                </a:lnTo>
                <a:close/>
              </a:path>
            </a:pathLst>
          </a:custGeom>
          <a:solidFill>
            <a:srgbClr val="5C2337"/>
          </a:solidFill>
        </p:spPr>
        <p:txBody>
          <a:bodyPr wrap="square" lIns="0" tIns="0" rIns="0" bIns="0" rtlCol="0"/>
          <a:lstStyle/>
          <a:p>
            <a:pPr defTabSz="770931"/>
            <a:endParaRPr sz="1518" kern="0">
              <a:solidFill>
                <a:sysClr val="windowText" lastClr="000000"/>
              </a:solidFill>
            </a:endParaRPr>
          </a:p>
        </p:txBody>
      </p:sp>
      <p:sp>
        <p:nvSpPr>
          <p:cNvPr id="3" name="object 3" descr="$PPTXTitle"/>
          <p:cNvSpPr txBox="1">
            <a:spLocks noGrp="1"/>
          </p:cNvSpPr>
          <p:nvPr>
            <p:ph type="title"/>
          </p:nvPr>
        </p:nvSpPr>
        <p:spPr>
          <a:xfrm>
            <a:off x="295708" y="96826"/>
            <a:ext cx="9936427" cy="690623"/>
          </a:xfrm>
          <a:prstGeom prst="rect">
            <a:avLst/>
          </a:prstGeom>
        </p:spPr>
        <p:txBody>
          <a:bodyPr vert="horz" wrap="square" lIns="0" tIns="13384" rIns="0" bIns="0" rtlCol="0">
            <a:spAutoFit/>
          </a:bodyPr>
          <a:lstStyle/>
          <a:p>
            <a:pPr marL="10707">
              <a:spcBef>
                <a:spcPts val="105"/>
              </a:spcBef>
            </a:pPr>
            <a:r>
              <a:rPr sz="4400" spc="-126" dirty="0"/>
              <a:t>Intake,</a:t>
            </a:r>
            <a:r>
              <a:rPr sz="4400" spc="-350" dirty="0"/>
              <a:t> </a:t>
            </a:r>
            <a:r>
              <a:rPr sz="4400" spc="-89" dirty="0"/>
              <a:t>Screening</a:t>
            </a:r>
            <a:r>
              <a:rPr sz="4400" spc="-345" dirty="0"/>
              <a:t> </a:t>
            </a:r>
            <a:r>
              <a:rPr sz="4400" spc="-30" dirty="0"/>
              <a:t>&amp;</a:t>
            </a:r>
            <a:r>
              <a:rPr sz="4400" spc="-345" dirty="0"/>
              <a:t> </a:t>
            </a:r>
            <a:r>
              <a:rPr sz="4400" spc="-105" dirty="0"/>
              <a:t>Residential</a:t>
            </a:r>
            <a:r>
              <a:rPr sz="4400" spc="-345" dirty="0"/>
              <a:t> </a:t>
            </a:r>
            <a:r>
              <a:rPr sz="4400" spc="-59" dirty="0"/>
              <a:t>Capacity</a:t>
            </a:r>
          </a:p>
        </p:txBody>
      </p:sp>
      <p:pic>
        <p:nvPicPr>
          <p:cNvPr id="4" name="object 4"/>
          <p:cNvPicPr/>
          <p:nvPr/>
        </p:nvPicPr>
        <p:blipFill>
          <a:blip r:embed="rId2" cstate="print"/>
          <a:stretch>
            <a:fillRect/>
          </a:stretch>
        </p:blipFill>
        <p:spPr>
          <a:xfrm>
            <a:off x="23394" y="802601"/>
            <a:ext cx="7090638" cy="4735037"/>
          </a:xfrm>
          <a:prstGeom prst="rect">
            <a:avLst/>
          </a:prstGeom>
        </p:spPr>
      </p:pic>
      <p:sp>
        <p:nvSpPr>
          <p:cNvPr id="5" name="object 5"/>
          <p:cNvSpPr/>
          <p:nvPr/>
        </p:nvSpPr>
        <p:spPr>
          <a:xfrm>
            <a:off x="7289195" y="940163"/>
            <a:ext cx="2522317" cy="447127"/>
          </a:xfrm>
          <a:custGeom>
            <a:avLst/>
            <a:gdLst/>
            <a:ahLst/>
            <a:cxnLst/>
            <a:rect l="l" t="t" r="r" b="b"/>
            <a:pathLst>
              <a:path w="1276350" h="304800">
                <a:moveTo>
                  <a:pt x="1262405" y="0"/>
                </a:moveTo>
                <a:lnTo>
                  <a:pt x="13944" y="0"/>
                </a:lnTo>
                <a:lnTo>
                  <a:pt x="11887" y="406"/>
                </a:lnTo>
                <a:lnTo>
                  <a:pt x="0" y="13944"/>
                </a:lnTo>
                <a:lnTo>
                  <a:pt x="0" y="288721"/>
                </a:lnTo>
                <a:lnTo>
                  <a:pt x="0" y="290855"/>
                </a:lnTo>
                <a:lnTo>
                  <a:pt x="13944" y="304800"/>
                </a:lnTo>
                <a:lnTo>
                  <a:pt x="1262405" y="304800"/>
                </a:lnTo>
                <a:lnTo>
                  <a:pt x="1276350" y="290855"/>
                </a:lnTo>
                <a:lnTo>
                  <a:pt x="1276350" y="13944"/>
                </a:lnTo>
                <a:lnTo>
                  <a:pt x="1264462" y="406"/>
                </a:lnTo>
                <a:lnTo>
                  <a:pt x="1262405" y="0"/>
                </a:lnTo>
                <a:close/>
              </a:path>
            </a:pathLst>
          </a:custGeom>
          <a:solidFill>
            <a:srgbClr val="4D1600"/>
          </a:solidFill>
        </p:spPr>
        <p:txBody>
          <a:bodyPr wrap="square" lIns="0" tIns="0" rIns="0" bIns="0" rtlCol="0"/>
          <a:lstStyle/>
          <a:p>
            <a:pPr defTabSz="770931"/>
            <a:endParaRPr sz="1518" kern="0">
              <a:solidFill>
                <a:sysClr val="windowText" lastClr="000000"/>
              </a:solidFill>
            </a:endParaRPr>
          </a:p>
        </p:txBody>
      </p:sp>
      <p:sp>
        <p:nvSpPr>
          <p:cNvPr id="7" name="object 7"/>
          <p:cNvSpPr/>
          <p:nvPr/>
        </p:nvSpPr>
        <p:spPr>
          <a:xfrm>
            <a:off x="7565571" y="4238128"/>
            <a:ext cx="3879816" cy="1448008"/>
          </a:xfrm>
          <a:custGeom>
            <a:avLst/>
            <a:gdLst/>
            <a:ahLst/>
            <a:cxnLst/>
            <a:rect l="l" t="t" r="r" b="b"/>
            <a:pathLst>
              <a:path w="3352800" h="1914525">
                <a:moveTo>
                  <a:pt x="3335375" y="0"/>
                </a:moveTo>
                <a:lnTo>
                  <a:pt x="17424" y="0"/>
                </a:lnTo>
                <a:lnTo>
                  <a:pt x="14859" y="508"/>
                </a:lnTo>
                <a:lnTo>
                  <a:pt x="0" y="17424"/>
                </a:lnTo>
                <a:lnTo>
                  <a:pt x="0" y="1894433"/>
                </a:lnTo>
                <a:lnTo>
                  <a:pt x="0" y="1897100"/>
                </a:lnTo>
                <a:lnTo>
                  <a:pt x="17424" y="1914525"/>
                </a:lnTo>
                <a:lnTo>
                  <a:pt x="3335375" y="1914525"/>
                </a:lnTo>
                <a:lnTo>
                  <a:pt x="3352800" y="1897100"/>
                </a:lnTo>
                <a:lnTo>
                  <a:pt x="3352800" y="17424"/>
                </a:lnTo>
                <a:lnTo>
                  <a:pt x="3337941" y="508"/>
                </a:lnTo>
                <a:lnTo>
                  <a:pt x="3335375" y="0"/>
                </a:lnTo>
                <a:close/>
              </a:path>
            </a:pathLst>
          </a:custGeom>
          <a:solidFill>
            <a:srgbClr val="7F2500"/>
          </a:solidFill>
        </p:spPr>
        <p:txBody>
          <a:bodyPr wrap="square" lIns="0" tIns="0" rIns="0" bIns="0" rtlCol="0"/>
          <a:lstStyle/>
          <a:p>
            <a:pPr defTabSz="770931"/>
            <a:endParaRPr sz="1518" kern="0">
              <a:solidFill>
                <a:sysClr val="windowText" lastClr="000000"/>
              </a:solidFill>
            </a:endParaRPr>
          </a:p>
        </p:txBody>
      </p:sp>
      <p:sp>
        <p:nvSpPr>
          <p:cNvPr id="9" name="object 9"/>
          <p:cNvSpPr txBox="1"/>
          <p:nvPr/>
        </p:nvSpPr>
        <p:spPr>
          <a:xfrm>
            <a:off x="7247823" y="944570"/>
            <a:ext cx="4474951" cy="4805513"/>
          </a:xfrm>
          <a:prstGeom prst="rect">
            <a:avLst/>
          </a:prstGeom>
        </p:spPr>
        <p:txBody>
          <a:bodyPr vert="horz" wrap="square" lIns="0" tIns="11778" rIns="0" bIns="0" rtlCol="0">
            <a:spAutoFit/>
          </a:bodyPr>
          <a:lstStyle/>
          <a:p>
            <a:pPr marL="91548" defTabSz="770931">
              <a:spcBef>
                <a:spcPts val="93"/>
              </a:spcBef>
            </a:pPr>
            <a:r>
              <a:rPr sz="2800" kern="0" dirty="0">
                <a:solidFill>
                  <a:srgbClr val="F4CAB7"/>
                </a:solidFill>
                <a:latin typeface="Calibri" panose="020F0502020204030204" pitchFamily="34" charset="0"/>
                <a:cs typeface="Calibri" panose="020F0502020204030204" pitchFamily="34" charset="0"/>
              </a:rPr>
              <a:t>14-</a:t>
            </a:r>
            <a:r>
              <a:rPr sz="2800" kern="0" spc="114" dirty="0">
                <a:solidFill>
                  <a:srgbClr val="F4CAB7"/>
                </a:solidFill>
                <a:latin typeface="Calibri" panose="020F0502020204030204" pitchFamily="34" charset="0"/>
                <a:cs typeface="Calibri" panose="020F0502020204030204" pitchFamily="34" charset="0"/>
              </a:rPr>
              <a:t>BED</a:t>
            </a:r>
            <a:r>
              <a:rPr sz="2800" kern="0" dirty="0">
                <a:solidFill>
                  <a:srgbClr val="F4CAB7"/>
                </a:solidFill>
                <a:latin typeface="Calibri" panose="020F0502020204030204" pitchFamily="34" charset="0"/>
                <a:cs typeface="Calibri" panose="020F0502020204030204" pitchFamily="34" charset="0"/>
              </a:rPr>
              <a:t> </a:t>
            </a:r>
            <a:r>
              <a:rPr sz="2800" kern="0" spc="46" dirty="0">
                <a:solidFill>
                  <a:srgbClr val="F4CAB7"/>
                </a:solidFill>
                <a:latin typeface="Calibri" panose="020F0502020204030204" pitchFamily="34" charset="0"/>
                <a:cs typeface="Calibri" panose="020F0502020204030204" pitchFamily="34" charset="0"/>
              </a:rPr>
              <a:t>FACILITY</a:t>
            </a:r>
            <a:endParaRPr sz="2800" kern="0" dirty="0">
              <a:solidFill>
                <a:sysClr val="windowText" lastClr="000000"/>
              </a:solidFill>
              <a:latin typeface="Calibri" panose="020F0502020204030204" pitchFamily="34" charset="0"/>
              <a:cs typeface="Calibri" panose="020F0502020204030204" pitchFamily="34" charset="0"/>
            </a:endParaRPr>
          </a:p>
          <a:p>
            <a:pPr marL="10707" marR="173459" defTabSz="770931">
              <a:lnSpc>
                <a:spcPct val="135000"/>
              </a:lnSpc>
            </a:pPr>
            <a:r>
              <a:rPr kern="0" spc="51" dirty="0">
                <a:solidFill>
                  <a:srgbClr val="F4CAB7"/>
                </a:solidFill>
                <a:latin typeface="Calibri" panose="020F0502020204030204" pitchFamily="34" charset="0"/>
                <a:cs typeface="Calibri" panose="020F0502020204030204" pitchFamily="34" charset="0"/>
              </a:rPr>
              <a:t>Bed</a:t>
            </a:r>
            <a:r>
              <a:rPr kern="0" spc="63"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count</a:t>
            </a:r>
            <a:r>
              <a:rPr kern="0" spc="67" dirty="0">
                <a:solidFill>
                  <a:srgbClr val="F4CAB7"/>
                </a:solidFill>
                <a:latin typeface="Calibri" panose="020F0502020204030204" pitchFamily="34" charset="0"/>
                <a:cs typeface="Calibri" panose="020F0502020204030204" pitchFamily="34" charset="0"/>
              </a:rPr>
              <a:t> </a:t>
            </a:r>
            <a:r>
              <a:rPr kern="0" spc="38" dirty="0">
                <a:solidFill>
                  <a:srgbClr val="F4CAB7"/>
                </a:solidFill>
                <a:latin typeface="Calibri" panose="020F0502020204030204" pitchFamily="34" charset="0"/>
                <a:cs typeface="Calibri" panose="020F0502020204030204" pitchFamily="34" charset="0"/>
              </a:rPr>
              <a:t>finalized</a:t>
            </a:r>
            <a:r>
              <a:rPr kern="0" spc="67"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to</a:t>
            </a:r>
            <a:r>
              <a:rPr kern="0" spc="67"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meet</a:t>
            </a:r>
            <a:r>
              <a:rPr kern="0" spc="67"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fire,</a:t>
            </a:r>
            <a:r>
              <a:rPr kern="0" spc="67" dirty="0">
                <a:solidFill>
                  <a:srgbClr val="F4CAB7"/>
                </a:solidFill>
                <a:latin typeface="Calibri" panose="020F0502020204030204" pitchFamily="34" charset="0"/>
                <a:cs typeface="Calibri" panose="020F0502020204030204" pitchFamily="34" charset="0"/>
              </a:rPr>
              <a:t> </a:t>
            </a:r>
            <a:r>
              <a:rPr kern="0" spc="-17" dirty="0">
                <a:solidFill>
                  <a:srgbClr val="F4CAB7"/>
                </a:solidFill>
                <a:latin typeface="Calibri" panose="020F0502020204030204" pitchFamily="34" charset="0"/>
                <a:cs typeface="Calibri" panose="020F0502020204030204" pitchFamily="34" charset="0"/>
              </a:rPr>
              <a:t>life </a:t>
            </a:r>
            <a:r>
              <a:rPr kern="0" dirty="0">
                <a:solidFill>
                  <a:srgbClr val="F4CAB7"/>
                </a:solidFill>
                <a:latin typeface="Calibri" panose="020F0502020204030204" pitchFamily="34" charset="0"/>
                <a:cs typeface="Calibri" panose="020F0502020204030204" pitchFamily="34" charset="0"/>
              </a:rPr>
              <a:t>safety,</a:t>
            </a:r>
            <a:r>
              <a:rPr kern="0" spc="59"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and</a:t>
            </a:r>
            <a:r>
              <a:rPr kern="0" spc="67"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therapeutic</a:t>
            </a:r>
            <a:r>
              <a:rPr kern="0" spc="67" dirty="0">
                <a:solidFill>
                  <a:srgbClr val="F4CAB7"/>
                </a:solidFill>
                <a:latin typeface="Calibri" panose="020F0502020204030204" pitchFamily="34" charset="0"/>
                <a:cs typeface="Calibri" panose="020F0502020204030204" pitchFamily="34" charset="0"/>
              </a:rPr>
              <a:t> </a:t>
            </a:r>
            <a:r>
              <a:rPr kern="0" spc="38" dirty="0">
                <a:solidFill>
                  <a:srgbClr val="F4CAB7"/>
                </a:solidFill>
                <a:latin typeface="Calibri" panose="020F0502020204030204" pitchFamily="34" charset="0"/>
                <a:cs typeface="Calibri" panose="020F0502020204030204" pitchFamily="34" charset="0"/>
              </a:rPr>
              <a:t>environment </a:t>
            </a:r>
            <a:r>
              <a:rPr kern="0" spc="34" dirty="0">
                <a:solidFill>
                  <a:srgbClr val="F4CAB7"/>
                </a:solidFill>
                <a:latin typeface="Calibri" panose="020F0502020204030204" pitchFamily="34" charset="0"/>
                <a:cs typeface="Calibri" panose="020F0502020204030204" pitchFamily="34" charset="0"/>
              </a:rPr>
              <a:t>requirements.</a:t>
            </a:r>
            <a:endParaRPr kern="0" dirty="0">
              <a:solidFill>
                <a:sysClr val="windowText" lastClr="000000"/>
              </a:solidFill>
              <a:latin typeface="Calibri" panose="020F0502020204030204" pitchFamily="34" charset="0"/>
              <a:cs typeface="Calibri" panose="020F0502020204030204" pitchFamily="34" charset="0"/>
            </a:endParaRPr>
          </a:p>
          <a:p>
            <a:pPr marL="10707" marR="250017" defTabSz="770931">
              <a:lnSpc>
                <a:spcPct val="106100"/>
              </a:lnSpc>
              <a:spcBef>
                <a:spcPts val="1206"/>
              </a:spcBef>
            </a:pPr>
            <a:r>
              <a:rPr b="1" kern="0" spc="-34" dirty="0">
                <a:solidFill>
                  <a:srgbClr val="FFB292"/>
                </a:solidFill>
                <a:latin typeface="Calibri" panose="020F0502020204030204" pitchFamily="34" charset="0"/>
                <a:cs typeface="Calibri" panose="020F0502020204030204" pitchFamily="34" charset="0"/>
              </a:rPr>
              <a:t>Phased</a:t>
            </a:r>
            <a:r>
              <a:rPr b="1" kern="0" spc="-160" dirty="0">
                <a:solidFill>
                  <a:srgbClr val="FFB292"/>
                </a:solidFill>
                <a:latin typeface="Calibri" panose="020F0502020204030204" pitchFamily="34" charset="0"/>
                <a:cs typeface="Calibri" panose="020F0502020204030204" pitchFamily="34" charset="0"/>
              </a:rPr>
              <a:t> </a:t>
            </a:r>
            <a:r>
              <a:rPr b="1" kern="0" spc="-42" dirty="0">
                <a:solidFill>
                  <a:srgbClr val="FFB292"/>
                </a:solidFill>
                <a:latin typeface="Calibri" panose="020F0502020204030204" pitchFamily="34" charset="0"/>
                <a:cs typeface="Calibri" panose="020F0502020204030204" pitchFamily="34" charset="0"/>
              </a:rPr>
              <a:t>Intake</a:t>
            </a:r>
            <a:r>
              <a:rPr b="1" kern="0" spc="-160" dirty="0">
                <a:solidFill>
                  <a:srgbClr val="FFB292"/>
                </a:solidFill>
                <a:latin typeface="Calibri" panose="020F0502020204030204" pitchFamily="34" charset="0"/>
                <a:cs typeface="Calibri" panose="020F0502020204030204" pitchFamily="34" charset="0"/>
              </a:rPr>
              <a:t> </a:t>
            </a:r>
            <a:r>
              <a:rPr b="1" kern="0" spc="-266" dirty="0">
                <a:solidFill>
                  <a:srgbClr val="FFB292"/>
                </a:solidFill>
                <a:latin typeface="Calibri" panose="020F0502020204030204" pitchFamily="34" charset="0"/>
                <a:cs typeface="Calibri" panose="020F0502020204030204" pitchFamily="34" charset="0"/>
              </a:rPr>
              <a:t>—</a:t>
            </a:r>
            <a:r>
              <a:rPr b="1" kern="0" spc="-156" dirty="0">
                <a:solidFill>
                  <a:srgbClr val="FFB292"/>
                </a:solidFill>
                <a:latin typeface="Calibri" panose="020F0502020204030204" pitchFamily="34" charset="0"/>
                <a:cs typeface="Calibri" panose="020F0502020204030204" pitchFamily="34" charset="0"/>
              </a:rPr>
              <a:t> </a:t>
            </a:r>
            <a:r>
              <a:rPr b="1" kern="0" spc="-67" dirty="0">
                <a:solidFill>
                  <a:srgbClr val="FFB292"/>
                </a:solidFill>
                <a:latin typeface="Calibri" panose="020F0502020204030204" pitchFamily="34" charset="0"/>
                <a:cs typeface="Calibri" panose="020F0502020204030204" pitchFamily="34" charset="0"/>
              </a:rPr>
              <a:t>First</a:t>
            </a:r>
            <a:r>
              <a:rPr b="1" kern="0" spc="-160" dirty="0">
                <a:solidFill>
                  <a:srgbClr val="FFB292"/>
                </a:solidFill>
                <a:latin typeface="Calibri" panose="020F0502020204030204" pitchFamily="34" charset="0"/>
                <a:cs typeface="Calibri" panose="020F0502020204030204" pitchFamily="34" charset="0"/>
              </a:rPr>
              <a:t> </a:t>
            </a:r>
            <a:r>
              <a:rPr b="1" kern="0" spc="-21" dirty="0">
                <a:solidFill>
                  <a:srgbClr val="FFB292"/>
                </a:solidFill>
                <a:latin typeface="Calibri" panose="020F0502020204030204" pitchFamily="34" charset="0"/>
                <a:cs typeface="Calibri" panose="020F0502020204030204" pitchFamily="34" charset="0"/>
              </a:rPr>
              <a:t>(Male) </a:t>
            </a:r>
            <a:r>
              <a:rPr b="1" kern="0" spc="-8" dirty="0">
                <a:solidFill>
                  <a:srgbClr val="FFB292"/>
                </a:solidFill>
                <a:latin typeface="Calibri" panose="020F0502020204030204" pitchFamily="34" charset="0"/>
                <a:cs typeface="Calibri" panose="020F0502020204030204" pitchFamily="34" charset="0"/>
              </a:rPr>
              <a:t>Cohort</a:t>
            </a:r>
            <a:endParaRPr kern="0" dirty="0">
              <a:solidFill>
                <a:sysClr val="windowText" lastClr="000000"/>
              </a:solidFill>
              <a:latin typeface="Calibri" panose="020F0502020204030204" pitchFamily="34" charset="0"/>
              <a:cs typeface="Calibri" panose="020F0502020204030204" pitchFamily="34" charset="0"/>
            </a:endParaRPr>
          </a:p>
          <a:p>
            <a:pPr marL="10707" marR="48719" defTabSz="770931">
              <a:lnSpc>
                <a:spcPct val="135000"/>
              </a:lnSpc>
              <a:spcBef>
                <a:spcPts val="944"/>
              </a:spcBef>
            </a:pPr>
            <a:r>
              <a:rPr kern="0" spc="42" dirty="0">
                <a:solidFill>
                  <a:srgbClr val="F4CAB7"/>
                </a:solidFill>
                <a:latin typeface="Calibri" panose="020F0502020204030204" pitchFamily="34" charset="0"/>
                <a:cs typeface="Calibri" panose="020F0502020204030204" pitchFamily="34" charset="0"/>
              </a:rPr>
              <a:t>Clients</a:t>
            </a:r>
            <a:r>
              <a:rPr kern="0" spc="38"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admitted</a:t>
            </a:r>
            <a:r>
              <a:rPr kern="0" spc="42" dirty="0">
                <a:solidFill>
                  <a:srgbClr val="F4CAB7"/>
                </a:solidFill>
                <a:latin typeface="Calibri" panose="020F0502020204030204" pitchFamily="34" charset="0"/>
                <a:cs typeface="Calibri" panose="020F0502020204030204" pitchFamily="34" charset="0"/>
              </a:rPr>
              <a:t> </a:t>
            </a:r>
            <a:r>
              <a:rPr kern="0" spc="96" dirty="0">
                <a:solidFill>
                  <a:srgbClr val="F4CAB7"/>
                </a:solidFill>
                <a:latin typeface="Calibri" panose="020F0502020204030204" pitchFamily="34" charset="0"/>
                <a:cs typeface="Calibri" panose="020F0502020204030204" pitchFamily="34" charset="0"/>
              </a:rPr>
              <a:t>must</a:t>
            </a:r>
            <a:r>
              <a:rPr kern="0" spc="42" dirty="0">
                <a:solidFill>
                  <a:srgbClr val="F4CAB7"/>
                </a:solidFill>
                <a:latin typeface="Calibri" panose="020F0502020204030204" pitchFamily="34" charset="0"/>
                <a:cs typeface="Calibri" panose="020F0502020204030204" pitchFamily="34" charset="0"/>
              </a:rPr>
              <a:t> </a:t>
            </a:r>
            <a:r>
              <a:rPr b="1" kern="0" spc="122" dirty="0">
                <a:solidFill>
                  <a:srgbClr val="F4CAB7"/>
                </a:solidFill>
                <a:latin typeface="Calibri"/>
                <a:cs typeface="Calibri"/>
              </a:rPr>
              <a:t>not</a:t>
            </a:r>
            <a:r>
              <a:rPr b="1" kern="0" spc="110" dirty="0">
                <a:solidFill>
                  <a:srgbClr val="F4CAB7"/>
                </a:solidFill>
                <a:latin typeface="Calibri"/>
                <a:cs typeface="Calibri"/>
              </a:rPr>
              <a:t> </a:t>
            </a:r>
            <a:r>
              <a:rPr b="1" kern="0" spc="148" dirty="0">
                <a:solidFill>
                  <a:srgbClr val="F4CAB7"/>
                </a:solidFill>
                <a:latin typeface="Calibri"/>
                <a:cs typeface="Calibri"/>
              </a:rPr>
              <a:t>be</a:t>
            </a:r>
            <a:r>
              <a:rPr b="1" kern="0" spc="110" dirty="0">
                <a:solidFill>
                  <a:srgbClr val="F4CAB7"/>
                </a:solidFill>
                <a:latin typeface="Calibri"/>
                <a:cs typeface="Calibri"/>
              </a:rPr>
              <a:t> </a:t>
            </a:r>
            <a:r>
              <a:rPr b="1" kern="0" spc="105" dirty="0">
                <a:solidFill>
                  <a:srgbClr val="F4CAB7"/>
                </a:solidFill>
                <a:latin typeface="Calibri"/>
                <a:cs typeface="Calibri"/>
              </a:rPr>
              <a:t>actively </a:t>
            </a:r>
            <a:r>
              <a:rPr b="1" kern="0" spc="148" dirty="0">
                <a:solidFill>
                  <a:srgbClr val="F4CAB7"/>
                </a:solidFill>
                <a:latin typeface="Calibri"/>
                <a:cs typeface="Calibri"/>
              </a:rPr>
              <a:t>using</a:t>
            </a:r>
            <a:r>
              <a:rPr b="1" kern="0" spc="72" dirty="0">
                <a:solidFill>
                  <a:srgbClr val="F4CAB7"/>
                </a:solidFill>
                <a:latin typeface="Calibri"/>
                <a:cs typeface="Calibri"/>
              </a:rPr>
              <a:t> </a:t>
            </a:r>
            <a:r>
              <a:rPr b="1" kern="0" spc="122" dirty="0">
                <a:solidFill>
                  <a:srgbClr val="F4CAB7"/>
                </a:solidFill>
                <a:latin typeface="Calibri"/>
                <a:cs typeface="Calibri"/>
              </a:rPr>
              <a:t>substances</a:t>
            </a:r>
            <a:r>
              <a:rPr kern="0" spc="122" dirty="0">
                <a:solidFill>
                  <a:srgbClr val="F4CAB7"/>
                </a:solidFill>
                <a:latin typeface="Calibri" panose="020F0502020204030204" pitchFamily="34" charset="0"/>
                <a:cs typeface="Calibri" panose="020F0502020204030204" pitchFamily="34" charset="0"/>
              </a:rPr>
              <a:t>;</a:t>
            </a:r>
            <a:r>
              <a:rPr kern="0" spc="4" dirty="0">
                <a:solidFill>
                  <a:srgbClr val="F4CAB7"/>
                </a:solidFill>
                <a:latin typeface="Calibri" panose="020F0502020204030204" pitchFamily="34" charset="0"/>
                <a:cs typeface="Calibri" panose="020F0502020204030204" pitchFamily="34" charset="0"/>
              </a:rPr>
              <a:t> </a:t>
            </a:r>
            <a:r>
              <a:rPr kern="0" spc="-84" dirty="0">
                <a:solidFill>
                  <a:srgbClr val="F4CAB7"/>
                </a:solidFill>
                <a:latin typeface="Calibri" panose="020F0502020204030204" pitchFamily="34" charset="0"/>
                <a:cs typeface="Calibri" panose="020F0502020204030204" pitchFamily="34" charset="0"/>
              </a:rPr>
              <a:t>a</a:t>
            </a:r>
            <a:r>
              <a:rPr kern="0" spc="8" dirty="0">
                <a:solidFill>
                  <a:srgbClr val="F4CAB7"/>
                </a:solidFill>
                <a:latin typeface="Calibri" panose="020F0502020204030204" pitchFamily="34" charset="0"/>
                <a:cs typeface="Calibri" panose="020F0502020204030204" pitchFamily="34" charset="0"/>
              </a:rPr>
              <a:t> </a:t>
            </a:r>
            <a:r>
              <a:rPr kern="0" spc="59" dirty="0">
                <a:solidFill>
                  <a:srgbClr val="F4CAB7"/>
                </a:solidFill>
                <a:latin typeface="Calibri" panose="020F0502020204030204" pitchFamily="34" charset="0"/>
                <a:cs typeface="Calibri" panose="020F0502020204030204" pitchFamily="34" charset="0"/>
              </a:rPr>
              <a:t>robust</a:t>
            </a:r>
            <a:r>
              <a:rPr kern="0" spc="4" dirty="0">
                <a:solidFill>
                  <a:srgbClr val="F4CAB7"/>
                </a:solidFill>
                <a:latin typeface="Calibri" panose="020F0502020204030204" pitchFamily="34" charset="0"/>
                <a:cs typeface="Calibri" panose="020F0502020204030204" pitchFamily="34" charset="0"/>
              </a:rPr>
              <a:t> </a:t>
            </a:r>
            <a:r>
              <a:rPr kern="0" spc="-8" dirty="0">
                <a:solidFill>
                  <a:srgbClr val="F4CAB7"/>
                </a:solidFill>
                <a:latin typeface="Calibri" panose="020F0502020204030204" pitchFamily="34" charset="0"/>
                <a:cs typeface="Calibri" panose="020F0502020204030204" pitchFamily="34" charset="0"/>
              </a:rPr>
              <a:t>screening </a:t>
            </a:r>
            <a:r>
              <a:rPr kern="0" dirty="0">
                <a:solidFill>
                  <a:srgbClr val="F4CAB7"/>
                </a:solidFill>
                <a:latin typeface="Calibri" panose="020F0502020204030204" pitchFamily="34" charset="0"/>
                <a:cs typeface="Calibri" panose="020F0502020204030204" pitchFamily="34" charset="0"/>
              </a:rPr>
              <a:t>process</a:t>
            </a:r>
            <a:r>
              <a:rPr kern="0" spc="135" dirty="0">
                <a:solidFill>
                  <a:srgbClr val="F4CAB7"/>
                </a:solidFill>
                <a:latin typeface="Calibri" panose="020F0502020204030204" pitchFamily="34" charset="0"/>
                <a:cs typeface="Calibri" panose="020F0502020204030204" pitchFamily="34" charset="0"/>
              </a:rPr>
              <a:t> </a:t>
            </a:r>
            <a:r>
              <a:rPr kern="0" spc="59" dirty="0">
                <a:solidFill>
                  <a:srgbClr val="F4CAB7"/>
                </a:solidFill>
                <a:latin typeface="Calibri" panose="020F0502020204030204" pitchFamily="34" charset="0"/>
                <a:cs typeface="Calibri" panose="020F0502020204030204" pitchFamily="34" charset="0"/>
              </a:rPr>
              <a:t>ensures</a:t>
            </a:r>
            <a:r>
              <a:rPr kern="0" spc="139"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program</a:t>
            </a:r>
            <a:r>
              <a:rPr kern="0" spc="135" dirty="0">
                <a:solidFill>
                  <a:srgbClr val="F4CAB7"/>
                </a:solidFill>
                <a:latin typeface="Calibri" panose="020F0502020204030204" pitchFamily="34" charset="0"/>
                <a:cs typeface="Calibri" panose="020F0502020204030204" pitchFamily="34" charset="0"/>
              </a:rPr>
              <a:t> </a:t>
            </a:r>
            <a:r>
              <a:rPr kern="0" spc="-8" dirty="0">
                <a:solidFill>
                  <a:srgbClr val="F4CAB7"/>
                </a:solidFill>
                <a:latin typeface="Calibri" panose="020F0502020204030204" pitchFamily="34" charset="0"/>
                <a:cs typeface="Calibri" panose="020F0502020204030204" pitchFamily="34" charset="0"/>
              </a:rPr>
              <a:t>readiness.</a:t>
            </a:r>
            <a:endParaRPr kern="0" dirty="0">
              <a:solidFill>
                <a:sysClr val="windowText" lastClr="000000"/>
              </a:solidFill>
              <a:latin typeface="Calibri" panose="020F0502020204030204" pitchFamily="34" charset="0"/>
              <a:cs typeface="Calibri" panose="020F0502020204030204" pitchFamily="34" charset="0"/>
            </a:endParaRPr>
          </a:p>
          <a:p>
            <a:pPr defTabSz="770931">
              <a:spcBef>
                <a:spcPts val="1109"/>
              </a:spcBef>
            </a:pPr>
            <a:endParaRPr kern="0" dirty="0">
              <a:solidFill>
                <a:sysClr val="windowText" lastClr="000000"/>
              </a:solidFill>
              <a:latin typeface="Calibri" panose="020F0502020204030204" pitchFamily="34" charset="0"/>
              <a:cs typeface="Calibri" panose="020F0502020204030204" pitchFamily="34" charset="0"/>
            </a:endParaRPr>
          </a:p>
          <a:p>
            <a:pPr marL="450780" marR="4283" defTabSz="770931">
              <a:lnSpc>
                <a:spcPct val="135000"/>
              </a:lnSpc>
            </a:pPr>
            <a:r>
              <a:rPr b="1" kern="0" spc="89" dirty="0">
                <a:solidFill>
                  <a:srgbClr val="FFFFFF"/>
                </a:solidFill>
                <a:latin typeface="Calibri"/>
                <a:cs typeface="Calibri"/>
              </a:rPr>
              <a:t>"No</a:t>
            </a:r>
            <a:r>
              <a:rPr b="1" kern="0" spc="67" dirty="0">
                <a:solidFill>
                  <a:srgbClr val="FFFFFF"/>
                </a:solidFill>
                <a:latin typeface="Calibri"/>
                <a:cs typeface="Calibri"/>
              </a:rPr>
              <a:t> </a:t>
            </a:r>
            <a:r>
              <a:rPr b="1" kern="0" spc="164" dirty="0">
                <a:solidFill>
                  <a:srgbClr val="FFFFFF"/>
                </a:solidFill>
                <a:latin typeface="Calibri"/>
                <a:cs typeface="Calibri"/>
              </a:rPr>
              <a:t>Wrong</a:t>
            </a:r>
            <a:r>
              <a:rPr b="1" kern="0" spc="72" dirty="0">
                <a:solidFill>
                  <a:srgbClr val="FFFFFF"/>
                </a:solidFill>
                <a:latin typeface="Calibri"/>
                <a:cs typeface="Calibri"/>
              </a:rPr>
              <a:t> </a:t>
            </a:r>
            <a:r>
              <a:rPr b="1" kern="0" spc="101" dirty="0">
                <a:solidFill>
                  <a:srgbClr val="FFFFFF"/>
                </a:solidFill>
                <a:latin typeface="Calibri"/>
                <a:cs typeface="Calibri"/>
              </a:rPr>
              <a:t>Door"</a:t>
            </a:r>
            <a:r>
              <a:rPr b="1" kern="0" spc="72" dirty="0">
                <a:solidFill>
                  <a:srgbClr val="FFFFFF"/>
                </a:solidFill>
                <a:latin typeface="Calibri"/>
                <a:cs typeface="Calibri"/>
              </a:rPr>
              <a:t> </a:t>
            </a:r>
            <a:r>
              <a:rPr b="1" kern="0" spc="131" dirty="0">
                <a:solidFill>
                  <a:srgbClr val="FFFFFF"/>
                </a:solidFill>
                <a:latin typeface="Calibri"/>
                <a:cs typeface="Calibri"/>
              </a:rPr>
              <a:t>Philosophy</a:t>
            </a:r>
            <a:r>
              <a:rPr b="1" kern="0" spc="59" dirty="0">
                <a:solidFill>
                  <a:srgbClr val="FFFFFF"/>
                </a:solidFill>
                <a:latin typeface="Calibri"/>
                <a:cs typeface="Calibri"/>
              </a:rPr>
              <a:t> </a:t>
            </a:r>
            <a:r>
              <a:rPr kern="0" spc="-42" dirty="0">
                <a:solidFill>
                  <a:srgbClr val="FFFFFF"/>
                </a:solidFill>
                <a:latin typeface="Calibri" panose="020F0502020204030204" pitchFamily="34" charset="0"/>
                <a:cs typeface="Calibri" panose="020F0502020204030204" pitchFamily="34" charset="0"/>
              </a:rPr>
              <a:t>— </a:t>
            </a:r>
            <a:r>
              <a:rPr lang="en-US" sz="1400" kern="0" spc="42">
                <a:solidFill>
                  <a:srgbClr val="FFFFFF"/>
                </a:solidFill>
                <a:latin typeface="Calibri" panose="020F0502020204030204" pitchFamily="34" charset="0"/>
                <a:cs typeface="Calibri" panose="020F0502020204030204" pitchFamily="34" charset="0"/>
              </a:rPr>
              <a:t>Referrals</a:t>
            </a:r>
            <a:r>
              <a:rPr lang="en-US" sz="1400" kern="0" spc="-13">
                <a:solidFill>
                  <a:srgbClr val="FFFFFF"/>
                </a:solidFill>
                <a:latin typeface="Calibri" panose="020F0502020204030204" pitchFamily="34" charset="0"/>
                <a:cs typeface="Calibri" panose="020F0502020204030204" pitchFamily="34" charset="0"/>
              </a:rPr>
              <a:t> </a:t>
            </a:r>
            <a:r>
              <a:rPr lang="en-US" sz="1400" kern="0" spc="-34">
                <a:solidFill>
                  <a:srgbClr val="FFFFFF"/>
                </a:solidFill>
                <a:latin typeface="Calibri" panose="020F0502020204030204" pitchFamily="34" charset="0"/>
                <a:cs typeface="Calibri" panose="020F0502020204030204" pitchFamily="34" charset="0"/>
              </a:rPr>
              <a:t>accepted</a:t>
            </a:r>
            <a:r>
              <a:rPr lang="en-US" sz="1400" kern="0" spc="-8">
                <a:solidFill>
                  <a:srgbClr val="FFFFFF"/>
                </a:solidFill>
                <a:latin typeface="Calibri" panose="020F0502020204030204" pitchFamily="34" charset="0"/>
                <a:cs typeface="Calibri" panose="020F0502020204030204" pitchFamily="34" charset="0"/>
              </a:rPr>
              <a:t> </a:t>
            </a:r>
            <a:r>
              <a:rPr lang="en-US" sz="1400" kern="0" spc="46">
                <a:solidFill>
                  <a:srgbClr val="FFFFFF"/>
                </a:solidFill>
                <a:latin typeface="Calibri" panose="020F0502020204030204" pitchFamily="34" charset="0"/>
                <a:cs typeface="Calibri" panose="020F0502020204030204" pitchFamily="34" charset="0"/>
              </a:rPr>
              <a:t>from </a:t>
            </a:r>
            <a:r>
              <a:rPr lang="en-US" sz="1400" kern="0" spc="38">
                <a:solidFill>
                  <a:srgbClr val="FFFFFF"/>
                </a:solidFill>
                <a:latin typeface="Calibri" panose="020F0502020204030204" pitchFamily="34" charset="0"/>
                <a:cs typeface="Calibri" panose="020F0502020204030204" pitchFamily="34" charset="0"/>
              </a:rPr>
              <a:t>hospitals,</a:t>
            </a:r>
            <a:r>
              <a:rPr lang="en-US" sz="1400" kern="0" spc="4">
                <a:solidFill>
                  <a:srgbClr val="FFFFFF"/>
                </a:solidFill>
                <a:latin typeface="Calibri" panose="020F0502020204030204" pitchFamily="34" charset="0"/>
                <a:cs typeface="Calibri" panose="020F0502020204030204" pitchFamily="34" charset="0"/>
              </a:rPr>
              <a:t> </a:t>
            </a:r>
            <a:r>
              <a:rPr lang="en-US" sz="1400" kern="0" spc="51">
                <a:solidFill>
                  <a:srgbClr val="FFFFFF"/>
                </a:solidFill>
                <a:latin typeface="Calibri" panose="020F0502020204030204" pitchFamily="34" charset="0"/>
                <a:cs typeface="Calibri" panose="020F0502020204030204" pitchFamily="34" charset="0"/>
              </a:rPr>
              <a:t>primary</a:t>
            </a:r>
            <a:r>
              <a:rPr lang="en-US" sz="1400" kern="0" spc="8">
                <a:solidFill>
                  <a:srgbClr val="FFFFFF"/>
                </a:solidFill>
                <a:latin typeface="Calibri" panose="020F0502020204030204" pitchFamily="34" charset="0"/>
                <a:cs typeface="Calibri" panose="020F0502020204030204" pitchFamily="34" charset="0"/>
              </a:rPr>
              <a:t> </a:t>
            </a:r>
            <a:r>
              <a:rPr lang="en-US" sz="1400" kern="0" spc="-8">
                <a:solidFill>
                  <a:srgbClr val="FFFFFF"/>
                </a:solidFill>
                <a:latin typeface="Calibri" panose="020F0502020204030204" pitchFamily="34" charset="0"/>
                <a:cs typeface="Calibri" panose="020F0502020204030204" pitchFamily="34" charset="0"/>
              </a:rPr>
              <a:t>care, </a:t>
            </a:r>
            <a:r>
              <a:rPr lang="en-US" sz="1400" kern="0" spc="8">
                <a:solidFill>
                  <a:srgbClr val="FFFFFF"/>
                </a:solidFill>
                <a:latin typeface="Calibri" panose="020F0502020204030204" pitchFamily="34" charset="0"/>
                <a:cs typeface="Calibri" panose="020F0502020204030204" pitchFamily="34" charset="0"/>
              </a:rPr>
              <a:t>withdrawal</a:t>
            </a:r>
            <a:r>
              <a:rPr lang="en-US" sz="1400" kern="0" spc="253">
                <a:solidFill>
                  <a:srgbClr val="FFFFFF"/>
                </a:solidFill>
                <a:latin typeface="Calibri" panose="020F0502020204030204" pitchFamily="34" charset="0"/>
                <a:cs typeface="Calibri" panose="020F0502020204030204" pitchFamily="34" charset="0"/>
              </a:rPr>
              <a:t> </a:t>
            </a:r>
            <a:r>
              <a:rPr lang="en-US" sz="1400" kern="0" spc="-8">
                <a:solidFill>
                  <a:srgbClr val="FFFFFF"/>
                </a:solidFill>
                <a:latin typeface="Calibri" panose="020F0502020204030204" pitchFamily="34" charset="0"/>
                <a:cs typeface="Calibri" panose="020F0502020204030204" pitchFamily="34" charset="0"/>
              </a:rPr>
              <a:t>management, </a:t>
            </a:r>
            <a:r>
              <a:rPr lang="en-US" sz="1400" kern="0" spc="46">
                <a:solidFill>
                  <a:srgbClr val="FFFFFF"/>
                </a:solidFill>
                <a:latin typeface="Calibri" panose="020F0502020204030204" pitchFamily="34" charset="0"/>
                <a:cs typeface="Calibri" panose="020F0502020204030204" pitchFamily="34" charset="0"/>
              </a:rPr>
              <a:t>community</a:t>
            </a:r>
            <a:r>
              <a:rPr lang="en-US" sz="1400" kern="0" spc="4">
                <a:solidFill>
                  <a:srgbClr val="FFFFFF"/>
                </a:solidFill>
                <a:latin typeface="Calibri" panose="020F0502020204030204" pitchFamily="34" charset="0"/>
                <a:cs typeface="Calibri" panose="020F0502020204030204" pitchFamily="34" charset="0"/>
              </a:rPr>
              <a:t> </a:t>
            </a:r>
            <a:r>
              <a:rPr lang="en-US" sz="1400" kern="0">
                <a:solidFill>
                  <a:srgbClr val="FFFFFF"/>
                </a:solidFill>
                <a:latin typeface="Calibri" panose="020F0502020204030204" pitchFamily="34" charset="0"/>
                <a:cs typeface="Calibri" panose="020F0502020204030204" pitchFamily="34" charset="0"/>
              </a:rPr>
              <a:t>outreach, and </a:t>
            </a:r>
            <a:r>
              <a:rPr lang="en-US" sz="1400" kern="0" spc="34">
                <a:solidFill>
                  <a:srgbClr val="FFFFFF"/>
                </a:solidFill>
                <a:latin typeface="Calibri" panose="020F0502020204030204" pitchFamily="34" charset="0"/>
                <a:cs typeface="Calibri" panose="020F0502020204030204" pitchFamily="34" charset="0"/>
              </a:rPr>
              <a:t>self-</a:t>
            </a:r>
            <a:r>
              <a:rPr lang="en-US" sz="1400" kern="0" spc="-8">
                <a:solidFill>
                  <a:srgbClr val="FFFFFF"/>
                </a:solidFill>
                <a:latin typeface="Calibri" panose="020F0502020204030204" pitchFamily="34" charset="0"/>
                <a:cs typeface="Calibri" panose="020F0502020204030204" pitchFamily="34" charset="0"/>
              </a:rPr>
              <a:t>referrals to the main HART Hub site at 430 Cannon St E.</a:t>
            </a:r>
            <a:endParaRPr sz="1349" kern="0" dirty="0">
              <a:solidFill>
                <a:sysClr val="windowText" lastClr="000000"/>
              </a:solidFill>
              <a:latin typeface="Calibri" panose="020F0502020204030204" pitchFamily="34" charset="0"/>
              <a:cs typeface="Calibri" panose="020F0502020204030204" pitchFamily="34" charset="0"/>
            </a:endParaRPr>
          </a:p>
        </p:txBody>
      </p:sp>
      <p:sp>
        <p:nvSpPr>
          <p:cNvPr id="10" name="object 10"/>
          <p:cNvSpPr/>
          <p:nvPr/>
        </p:nvSpPr>
        <p:spPr>
          <a:xfrm>
            <a:off x="1751530" y="5685555"/>
            <a:ext cx="8688941" cy="795014"/>
          </a:xfrm>
          <a:custGeom>
            <a:avLst/>
            <a:gdLst/>
            <a:ahLst/>
            <a:cxnLst/>
            <a:rect l="l" t="t" r="r" b="b"/>
            <a:pathLst>
              <a:path w="10306050" h="942975">
                <a:moveTo>
                  <a:pt x="10306050" y="17424"/>
                </a:moveTo>
                <a:lnTo>
                  <a:pt x="10288626" y="0"/>
                </a:lnTo>
                <a:lnTo>
                  <a:pt x="3438525" y="0"/>
                </a:lnTo>
                <a:lnTo>
                  <a:pt x="17424" y="0"/>
                </a:lnTo>
                <a:lnTo>
                  <a:pt x="0" y="17424"/>
                </a:lnTo>
                <a:lnTo>
                  <a:pt x="0" y="922883"/>
                </a:lnTo>
                <a:lnTo>
                  <a:pt x="0" y="925550"/>
                </a:lnTo>
                <a:lnTo>
                  <a:pt x="17424" y="942975"/>
                </a:lnTo>
                <a:lnTo>
                  <a:pt x="3438525" y="942975"/>
                </a:lnTo>
                <a:lnTo>
                  <a:pt x="10288626" y="942975"/>
                </a:lnTo>
                <a:lnTo>
                  <a:pt x="10306050" y="925550"/>
                </a:lnTo>
                <a:lnTo>
                  <a:pt x="10306050" y="17424"/>
                </a:lnTo>
                <a:close/>
              </a:path>
            </a:pathLst>
          </a:custGeom>
          <a:solidFill>
            <a:srgbClr val="4D1529"/>
          </a:solidFill>
        </p:spPr>
        <p:txBody>
          <a:bodyPr wrap="square" lIns="0" tIns="0" rIns="0" bIns="0" rtlCol="0"/>
          <a:lstStyle/>
          <a:p>
            <a:pPr defTabSz="770931"/>
            <a:endParaRPr sz="1518" kern="0">
              <a:solidFill>
                <a:sysClr val="windowText" lastClr="000000"/>
              </a:solidFill>
            </a:endParaRPr>
          </a:p>
        </p:txBody>
      </p:sp>
      <p:sp>
        <p:nvSpPr>
          <p:cNvPr id="11" name="object 11"/>
          <p:cNvSpPr txBox="1"/>
          <p:nvPr/>
        </p:nvSpPr>
        <p:spPr>
          <a:xfrm>
            <a:off x="1876837" y="5791288"/>
            <a:ext cx="1826090" cy="696834"/>
          </a:xfrm>
          <a:prstGeom prst="rect">
            <a:avLst/>
          </a:prstGeom>
        </p:spPr>
        <p:txBody>
          <a:bodyPr vert="horz" wrap="square" lIns="0" tIns="14455" rIns="0" bIns="0" rtlCol="0">
            <a:spAutoFit/>
          </a:bodyPr>
          <a:lstStyle/>
          <a:p>
            <a:pPr marL="10707" defTabSz="770931">
              <a:spcBef>
                <a:spcPts val="114"/>
              </a:spcBef>
            </a:pPr>
            <a:r>
              <a:rPr b="1" kern="0" spc="-25" dirty="0">
                <a:solidFill>
                  <a:srgbClr val="F4CAB7"/>
                </a:solidFill>
                <a:latin typeface="Calibri" panose="020F0502020204030204" pitchFamily="34" charset="0"/>
                <a:cs typeface="Calibri" panose="020F0502020204030204" pitchFamily="34" charset="0"/>
              </a:rPr>
              <a:t>Week</a:t>
            </a:r>
            <a:r>
              <a:rPr b="1" kern="0" spc="-172" dirty="0">
                <a:solidFill>
                  <a:srgbClr val="F4CAB7"/>
                </a:solidFill>
                <a:latin typeface="Calibri" panose="020F0502020204030204" pitchFamily="34" charset="0"/>
                <a:cs typeface="Calibri" panose="020F0502020204030204" pitchFamily="34" charset="0"/>
              </a:rPr>
              <a:t> </a:t>
            </a:r>
            <a:r>
              <a:rPr b="1" kern="0" spc="-257" dirty="0">
                <a:solidFill>
                  <a:srgbClr val="F4CAB7"/>
                </a:solidFill>
                <a:latin typeface="Calibri" panose="020F0502020204030204" pitchFamily="34" charset="0"/>
                <a:cs typeface="Calibri" panose="020F0502020204030204" pitchFamily="34" charset="0"/>
              </a:rPr>
              <a:t>1</a:t>
            </a:r>
            <a:endParaRPr kern="0" dirty="0">
              <a:solidFill>
                <a:sysClr val="windowText" lastClr="000000"/>
              </a:solidFill>
              <a:latin typeface="Calibri" panose="020F0502020204030204" pitchFamily="34" charset="0"/>
              <a:cs typeface="Calibri" panose="020F0502020204030204" pitchFamily="34" charset="0"/>
            </a:endParaRPr>
          </a:p>
          <a:p>
            <a:pPr marL="10707" defTabSz="770931">
              <a:spcBef>
                <a:spcPts val="1008"/>
              </a:spcBef>
            </a:pPr>
            <a:r>
              <a:rPr kern="0" spc="131" dirty="0">
                <a:solidFill>
                  <a:srgbClr val="F4CAB7"/>
                </a:solidFill>
                <a:latin typeface="Calibri" panose="020F0502020204030204" pitchFamily="34" charset="0"/>
                <a:cs typeface="Calibri" panose="020F0502020204030204" pitchFamily="34" charset="0"/>
              </a:rPr>
              <a:t>4</a:t>
            </a:r>
            <a:r>
              <a:rPr kern="0" dirty="0">
                <a:solidFill>
                  <a:srgbClr val="F4CAB7"/>
                </a:solidFill>
                <a:latin typeface="Calibri" panose="020F0502020204030204" pitchFamily="34" charset="0"/>
                <a:cs typeface="Calibri" panose="020F0502020204030204" pitchFamily="34" charset="0"/>
              </a:rPr>
              <a:t> </a:t>
            </a:r>
            <a:r>
              <a:rPr kern="0" spc="42" dirty="0">
                <a:solidFill>
                  <a:srgbClr val="F4CAB7"/>
                </a:solidFill>
                <a:latin typeface="Calibri" panose="020F0502020204030204" pitchFamily="34" charset="0"/>
                <a:cs typeface="Calibri" panose="020F0502020204030204" pitchFamily="34" charset="0"/>
              </a:rPr>
              <a:t>clients</a:t>
            </a:r>
            <a:r>
              <a:rPr kern="0" spc="4" dirty="0">
                <a:solidFill>
                  <a:srgbClr val="F4CAB7"/>
                </a:solidFill>
                <a:latin typeface="Calibri" panose="020F0502020204030204" pitchFamily="34" charset="0"/>
                <a:cs typeface="Calibri" panose="020F0502020204030204" pitchFamily="34" charset="0"/>
              </a:rPr>
              <a:t> </a:t>
            </a:r>
            <a:r>
              <a:rPr kern="0" spc="-8" dirty="0">
                <a:solidFill>
                  <a:srgbClr val="F4CAB7"/>
                </a:solidFill>
                <a:latin typeface="Calibri" panose="020F0502020204030204" pitchFamily="34" charset="0"/>
                <a:cs typeface="Calibri" panose="020F0502020204030204" pitchFamily="34" charset="0"/>
              </a:rPr>
              <a:t>admitted</a:t>
            </a:r>
            <a:endParaRPr kern="0" dirty="0">
              <a:solidFill>
                <a:sysClr val="windowText" lastClr="000000"/>
              </a:solidFill>
              <a:latin typeface="Calibri" panose="020F0502020204030204" pitchFamily="34" charset="0"/>
              <a:cs typeface="Calibri" panose="020F0502020204030204" pitchFamily="34" charset="0"/>
            </a:endParaRPr>
          </a:p>
        </p:txBody>
      </p:sp>
      <p:grpSp>
        <p:nvGrpSpPr>
          <p:cNvPr id="12" name="object 12"/>
          <p:cNvGrpSpPr/>
          <p:nvPr/>
        </p:nvGrpSpPr>
        <p:grpSpPr>
          <a:xfrm>
            <a:off x="4650520" y="5685555"/>
            <a:ext cx="2890960" cy="795014"/>
            <a:chOff x="4000500" y="6743699"/>
            <a:chExt cx="3429000" cy="942975"/>
          </a:xfrm>
        </p:grpSpPr>
        <p:sp>
          <p:nvSpPr>
            <p:cNvPr id="13" name="object 13"/>
            <p:cNvSpPr/>
            <p:nvPr/>
          </p:nvSpPr>
          <p:spPr>
            <a:xfrm>
              <a:off x="4000500" y="6743699"/>
              <a:ext cx="3429000" cy="942975"/>
            </a:xfrm>
            <a:custGeom>
              <a:avLst/>
              <a:gdLst/>
              <a:ahLst/>
              <a:cxnLst/>
              <a:rect l="l" t="t" r="r" b="b"/>
              <a:pathLst>
                <a:path w="3429000" h="942975">
                  <a:moveTo>
                    <a:pt x="3429000" y="0"/>
                  </a:moveTo>
                  <a:lnTo>
                    <a:pt x="0" y="0"/>
                  </a:lnTo>
                  <a:lnTo>
                    <a:pt x="0" y="942975"/>
                  </a:lnTo>
                  <a:lnTo>
                    <a:pt x="3429000" y="942975"/>
                  </a:lnTo>
                  <a:lnTo>
                    <a:pt x="3429000" y="0"/>
                  </a:lnTo>
                  <a:close/>
                </a:path>
              </a:pathLst>
            </a:custGeom>
            <a:solidFill>
              <a:srgbClr val="4D1529"/>
            </a:solidFill>
          </p:spPr>
          <p:txBody>
            <a:bodyPr wrap="square" lIns="0" tIns="0" rIns="0" bIns="0" rtlCol="0"/>
            <a:lstStyle/>
            <a:p>
              <a:pPr defTabSz="770931"/>
              <a:endParaRPr sz="1518" kern="0">
                <a:solidFill>
                  <a:sysClr val="windowText" lastClr="000000"/>
                </a:solidFill>
              </a:endParaRPr>
            </a:p>
          </p:txBody>
        </p:sp>
        <p:sp>
          <p:nvSpPr>
            <p:cNvPr id="14" name="object 14"/>
            <p:cNvSpPr/>
            <p:nvPr/>
          </p:nvSpPr>
          <p:spPr>
            <a:xfrm>
              <a:off x="4000500" y="6743700"/>
              <a:ext cx="19050" cy="942975"/>
            </a:xfrm>
            <a:custGeom>
              <a:avLst/>
              <a:gdLst/>
              <a:ahLst/>
              <a:cxnLst/>
              <a:rect l="l" t="t" r="r" b="b"/>
              <a:pathLst>
                <a:path w="19050" h="942975">
                  <a:moveTo>
                    <a:pt x="12153" y="0"/>
                  </a:moveTo>
                  <a:lnTo>
                    <a:pt x="6896" y="0"/>
                  </a:lnTo>
                  <a:lnTo>
                    <a:pt x="4648" y="927"/>
                  </a:lnTo>
                  <a:lnTo>
                    <a:pt x="927" y="4648"/>
                  </a:lnTo>
                  <a:lnTo>
                    <a:pt x="0" y="6896"/>
                  </a:lnTo>
                  <a:lnTo>
                    <a:pt x="0" y="933448"/>
                  </a:lnTo>
                  <a:lnTo>
                    <a:pt x="0" y="936078"/>
                  </a:lnTo>
                  <a:lnTo>
                    <a:pt x="927" y="938325"/>
                  </a:lnTo>
                  <a:lnTo>
                    <a:pt x="4648" y="942046"/>
                  </a:lnTo>
                  <a:lnTo>
                    <a:pt x="6896" y="942973"/>
                  </a:lnTo>
                  <a:lnTo>
                    <a:pt x="12153" y="942973"/>
                  </a:lnTo>
                  <a:lnTo>
                    <a:pt x="14401" y="942046"/>
                  </a:lnTo>
                  <a:lnTo>
                    <a:pt x="18122" y="938325"/>
                  </a:lnTo>
                  <a:lnTo>
                    <a:pt x="19050" y="936078"/>
                  </a:lnTo>
                  <a:lnTo>
                    <a:pt x="19050" y="6896"/>
                  </a:lnTo>
                  <a:lnTo>
                    <a:pt x="18122" y="4648"/>
                  </a:lnTo>
                  <a:lnTo>
                    <a:pt x="14401" y="927"/>
                  </a:lnTo>
                  <a:lnTo>
                    <a:pt x="12153" y="0"/>
                  </a:lnTo>
                  <a:close/>
                </a:path>
              </a:pathLst>
            </a:custGeom>
            <a:solidFill>
              <a:srgbClr val="652E41"/>
            </a:solidFill>
          </p:spPr>
          <p:txBody>
            <a:bodyPr wrap="square" lIns="0" tIns="0" rIns="0" bIns="0" rtlCol="0"/>
            <a:lstStyle/>
            <a:p>
              <a:pPr defTabSz="770931"/>
              <a:endParaRPr sz="1518" kern="0">
                <a:solidFill>
                  <a:sysClr val="windowText" lastClr="000000"/>
                </a:solidFill>
              </a:endParaRPr>
            </a:p>
          </p:txBody>
        </p:sp>
      </p:grpSp>
      <p:sp>
        <p:nvSpPr>
          <p:cNvPr id="15" name="object 15"/>
          <p:cNvSpPr txBox="1"/>
          <p:nvPr/>
        </p:nvSpPr>
        <p:spPr>
          <a:xfrm>
            <a:off x="4666581" y="5791288"/>
            <a:ext cx="2874899" cy="696834"/>
          </a:xfrm>
          <a:prstGeom prst="rect">
            <a:avLst/>
          </a:prstGeom>
        </p:spPr>
        <p:txBody>
          <a:bodyPr vert="horz" wrap="square" lIns="0" tIns="14455" rIns="0" bIns="0" rtlCol="0">
            <a:spAutoFit/>
          </a:bodyPr>
          <a:lstStyle/>
          <a:p>
            <a:pPr marL="116710" defTabSz="770931">
              <a:spcBef>
                <a:spcPts val="114"/>
              </a:spcBef>
            </a:pPr>
            <a:r>
              <a:rPr b="1" kern="0" spc="-25" dirty="0">
                <a:solidFill>
                  <a:srgbClr val="F4CAB7"/>
                </a:solidFill>
                <a:latin typeface="Calibri" panose="020F0502020204030204" pitchFamily="34" charset="0"/>
                <a:cs typeface="Calibri" panose="020F0502020204030204" pitchFamily="34" charset="0"/>
              </a:rPr>
              <a:t>Week</a:t>
            </a:r>
            <a:r>
              <a:rPr b="1" kern="0" spc="-172" dirty="0">
                <a:solidFill>
                  <a:srgbClr val="F4CAB7"/>
                </a:solidFill>
                <a:latin typeface="Calibri" panose="020F0502020204030204" pitchFamily="34" charset="0"/>
                <a:cs typeface="Calibri" panose="020F0502020204030204" pitchFamily="34" charset="0"/>
              </a:rPr>
              <a:t> </a:t>
            </a:r>
            <a:r>
              <a:rPr b="1" kern="0" spc="-42" dirty="0">
                <a:solidFill>
                  <a:srgbClr val="F4CAB7"/>
                </a:solidFill>
                <a:latin typeface="Calibri" panose="020F0502020204030204" pitchFamily="34" charset="0"/>
                <a:cs typeface="Calibri" panose="020F0502020204030204" pitchFamily="34" charset="0"/>
              </a:rPr>
              <a:t>2</a:t>
            </a:r>
            <a:endParaRPr kern="0" dirty="0">
              <a:solidFill>
                <a:sysClr val="windowText" lastClr="000000"/>
              </a:solidFill>
              <a:latin typeface="Calibri" panose="020F0502020204030204" pitchFamily="34" charset="0"/>
              <a:cs typeface="Calibri" panose="020F0502020204030204" pitchFamily="34" charset="0"/>
            </a:endParaRPr>
          </a:p>
          <a:p>
            <a:pPr marL="116710" defTabSz="770931">
              <a:spcBef>
                <a:spcPts val="1008"/>
              </a:spcBef>
            </a:pPr>
            <a:r>
              <a:rPr kern="0" dirty="0">
                <a:solidFill>
                  <a:srgbClr val="F4CAB7"/>
                </a:solidFill>
                <a:latin typeface="Calibri" panose="020F0502020204030204" pitchFamily="34" charset="0"/>
                <a:cs typeface="Calibri" panose="020F0502020204030204" pitchFamily="34" charset="0"/>
              </a:rPr>
              <a:t>5</a:t>
            </a:r>
            <a:r>
              <a:rPr kern="0" spc="13" dirty="0">
                <a:solidFill>
                  <a:srgbClr val="F4CAB7"/>
                </a:solidFill>
                <a:latin typeface="Calibri" panose="020F0502020204030204" pitchFamily="34" charset="0"/>
                <a:cs typeface="Calibri" panose="020F0502020204030204" pitchFamily="34" charset="0"/>
              </a:rPr>
              <a:t> </a:t>
            </a:r>
            <a:r>
              <a:rPr kern="0" spc="42" dirty="0">
                <a:solidFill>
                  <a:srgbClr val="F4CAB7"/>
                </a:solidFill>
                <a:latin typeface="Calibri" panose="020F0502020204030204" pitchFamily="34" charset="0"/>
                <a:cs typeface="Calibri" panose="020F0502020204030204" pitchFamily="34" charset="0"/>
              </a:rPr>
              <a:t>clients</a:t>
            </a:r>
            <a:r>
              <a:rPr kern="0" spc="17" dirty="0">
                <a:solidFill>
                  <a:srgbClr val="F4CAB7"/>
                </a:solidFill>
                <a:latin typeface="Calibri" panose="020F0502020204030204" pitchFamily="34" charset="0"/>
                <a:cs typeface="Calibri" panose="020F0502020204030204" pitchFamily="34" charset="0"/>
              </a:rPr>
              <a:t> </a:t>
            </a:r>
            <a:r>
              <a:rPr kern="0" spc="-8" dirty="0">
                <a:solidFill>
                  <a:srgbClr val="F4CAB7"/>
                </a:solidFill>
                <a:latin typeface="Calibri" panose="020F0502020204030204" pitchFamily="34" charset="0"/>
                <a:cs typeface="Calibri" panose="020F0502020204030204" pitchFamily="34" charset="0"/>
              </a:rPr>
              <a:t>admitted</a:t>
            </a:r>
            <a:endParaRPr kern="0" dirty="0">
              <a:solidFill>
                <a:sysClr val="windowText" lastClr="000000"/>
              </a:solidFill>
              <a:latin typeface="Calibri" panose="020F0502020204030204" pitchFamily="34" charset="0"/>
              <a:cs typeface="Calibri" panose="020F0502020204030204" pitchFamily="34" charset="0"/>
            </a:endParaRPr>
          </a:p>
        </p:txBody>
      </p:sp>
      <p:grpSp>
        <p:nvGrpSpPr>
          <p:cNvPr id="16" name="object 16"/>
          <p:cNvGrpSpPr/>
          <p:nvPr/>
        </p:nvGrpSpPr>
        <p:grpSpPr>
          <a:xfrm>
            <a:off x="7541480" y="5685555"/>
            <a:ext cx="2898991" cy="795014"/>
            <a:chOff x="7429500" y="6743700"/>
            <a:chExt cx="3438525" cy="942975"/>
          </a:xfrm>
        </p:grpSpPr>
        <p:sp>
          <p:nvSpPr>
            <p:cNvPr id="17" name="object 17"/>
            <p:cNvSpPr/>
            <p:nvPr/>
          </p:nvSpPr>
          <p:spPr>
            <a:xfrm>
              <a:off x="7429500" y="6743700"/>
              <a:ext cx="3438525" cy="942975"/>
            </a:xfrm>
            <a:custGeom>
              <a:avLst/>
              <a:gdLst/>
              <a:ahLst/>
              <a:cxnLst/>
              <a:rect l="l" t="t" r="r" b="b"/>
              <a:pathLst>
                <a:path w="3438525" h="942975">
                  <a:moveTo>
                    <a:pt x="3421100" y="0"/>
                  </a:moveTo>
                  <a:lnTo>
                    <a:pt x="0" y="0"/>
                  </a:lnTo>
                  <a:lnTo>
                    <a:pt x="0" y="942973"/>
                  </a:lnTo>
                  <a:lnTo>
                    <a:pt x="3421100" y="942973"/>
                  </a:lnTo>
                  <a:lnTo>
                    <a:pt x="3423653" y="942463"/>
                  </a:lnTo>
                  <a:lnTo>
                    <a:pt x="3438525" y="925546"/>
                  </a:lnTo>
                  <a:lnTo>
                    <a:pt x="3438525" y="17424"/>
                  </a:lnTo>
                  <a:lnTo>
                    <a:pt x="3421100" y="0"/>
                  </a:lnTo>
                  <a:close/>
                </a:path>
              </a:pathLst>
            </a:custGeom>
            <a:solidFill>
              <a:srgbClr val="4D1529"/>
            </a:solidFill>
          </p:spPr>
          <p:txBody>
            <a:bodyPr wrap="square" lIns="0" tIns="0" rIns="0" bIns="0" rtlCol="0"/>
            <a:lstStyle/>
            <a:p>
              <a:pPr defTabSz="770931"/>
              <a:endParaRPr sz="1518" kern="0">
                <a:solidFill>
                  <a:sysClr val="windowText" lastClr="000000"/>
                </a:solidFill>
              </a:endParaRPr>
            </a:p>
          </p:txBody>
        </p:sp>
        <p:sp>
          <p:nvSpPr>
            <p:cNvPr id="18" name="object 18"/>
            <p:cNvSpPr/>
            <p:nvPr/>
          </p:nvSpPr>
          <p:spPr>
            <a:xfrm>
              <a:off x="7429500" y="6743700"/>
              <a:ext cx="19050" cy="942975"/>
            </a:xfrm>
            <a:custGeom>
              <a:avLst/>
              <a:gdLst/>
              <a:ahLst/>
              <a:cxnLst/>
              <a:rect l="l" t="t" r="r" b="b"/>
              <a:pathLst>
                <a:path w="19050" h="942975">
                  <a:moveTo>
                    <a:pt x="12153" y="0"/>
                  </a:moveTo>
                  <a:lnTo>
                    <a:pt x="6896" y="0"/>
                  </a:lnTo>
                  <a:lnTo>
                    <a:pt x="4648" y="927"/>
                  </a:lnTo>
                  <a:lnTo>
                    <a:pt x="927" y="4648"/>
                  </a:lnTo>
                  <a:lnTo>
                    <a:pt x="0" y="6896"/>
                  </a:lnTo>
                  <a:lnTo>
                    <a:pt x="0" y="933448"/>
                  </a:lnTo>
                  <a:lnTo>
                    <a:pt x="0" y="936078"/>
                  </a:lnTo>
                  <a:lnTo>
                    <a:pt x="927" y="938325"/>
                  </a:lnTo>
                  <a:lnTo>
                    <a:pt x="4648" y="942046"/>
                  </a:lnTo>
                  <a:lnTo>
                    <a:pt x="6896" y="942973"/>
                  </a:lnTo>
                  <a:lnTo>
                    <a:pt x="12153" y="942973"/>
                  </a:lnTo>
                  <a:lnTo>
                    <a:pt x="14401" y="942046"/>
                  </a:lnTo>
                  <a:lnTo>
                    <a:pt x="18122" y="938325"/>
                  </a:lnTo>
                  <a:lnTo>
                    <a:pt x="19050" y="936078"/>
                  </a:lnTo>
                  <a:lnTo>
                    <a:pt x="19050" y="6896"/>
                  </a:lnTo>
                  <a:lnTo>
                    <a:pt x="18122" y="4648"/>
                  </a:lnTo>
                  <a:lnTo>
                    <a:pt x="14401" y="927"/>
                  </a:lnTo>
                  <a:lnTo>
                    <a:pt x="12153" y="0"/>
                  </a:lnTo>
                  <a:close/>
                </a:path>
              </a:pathLst>
            </a:custGeom>
            <a:solidFill>
              <a:srgbClr val="652E41"/>
            </a:solidFill>
          </p:spPr>
          <p:txBody>
            <a:bodyPr wrap="square" lIns="0" tIns="0" rIns="0" bIns="0" rtlCol="0"/>
            <a:lstStyle/>
            <a:p>
              <a:pPr defTabSz="770931"/>
              <a:endParaRPr sz="1518" kern="0">
                <a:solidFill>
                  <a:sysClr val="windowText" lastClr="000000"/>
                </a:solidFill>
              </a:endParaRPr>
            </a:p>
          </p:txBody>
        </p:sp>
      </p:grpSp>
      <p:sp>
        <p:nvSpPr>
          <p:cNvPr id="19" name="object 19"/>
          <p:cNvSpPr txBox="1"/>
          <p:nvPr/>
        </p:nvSpPr>
        <p:spPr>
          <a:xfrm>
            <a:off x="7668799" y="5791288"/>
            <a:ext cx="1960596" cy="696834"/>
          </a:xfrm>
          <a:prstGeom prst="rect">
            <a:avLst/>
          </a:prstGeom>
        </p:spPr>
        <p:txBody>
          <a:bodyPr vert="horz" wrap="square" lIns="0" tIns="14455" rIns="0" bIns="0" rtlCol="0">
            <a:spAutoFit/>
          </a:bodyPr>
          <a:lstStyle/>
          <a:p>
            <a:pPr marL="10707" defTabSz="770931">
              <a:spcBef>
                <a:spcPts val="114"/>
              </a:spcBef>
            </a:pPr>
            <a:r>
              <a:rPr b="1" kern="0" spc="-25" dirty="0">
                <a:solidFill>
                  <a:srgbClr val="F4CAB7"/>
                </a:solidFill>
                <a:latin typeface="Calibri" panose="020F0502020204030204" pitchFamily="34" charset="0"/>
                <a:cs typeface="Calibri" panose="020F0502020204030204" pitchFamily="34" charset="0"/>
              </a:rPr>
              <a:t>Week</a:t>
            </a:r>
            <a:r>
              <a:rPr b="1" kern="0" spc="-172" dirty="0">
                <a:solidFill>
                  <a:srgbClr val="F4CAB7"/>
                </a:solidFill>
                <a:latin typeface="Calibri" panose="020F0502020204030204" pitchFamily="34" charset="0"/>
                <a:cs typeface="Calibri" panose="020F0502020204030204" pitchFamily="34" charset="0"/>
              </a:rPr>
              <a:t> </a:t>
            </a:r>
            <a:r>
              <a:rPr b="1" kern="0" spc="-42" dirty="0">
                <a:solidFill>
                  <a:srgbClr val="F4CAB7"/>
                </a:solidFill>
                <a:latin typeface="Calibri" panose="020F0502020204030204" pitchFamily="34" charset="0"/>
                <a:cs typeface="Calibri" panose="020F0502020204030204" pitchFamily="34" charset="0"/>
              </a:rPr>
              <a:t>3</a:t>
            </a:r>
            <a:endParaRPr kern="0" dirty="0">
              <a:solidFill>
                <a:sysClr val="windowText" lastClr="000000"/>
              </a:solidFill>
              <a:latin typeface="Calibri" panose="020F0502020204030204" pitchFamily="34" charset="0"/>
              <a:cs typeface="Calibri" panose="020F0502020204030204" pitchFamily="34" charset="0"/>
            </a:endParaRPr>
          </a:p>
          <a:p>
            <a:pPr marL="10707" defTabSz="770931">
              <a:spcBef>
                <a:spcPts val="1008"/>
              </a:spcBef>
            </a:pPr>
            <a:r>
              <a:rPr kern="0" dirty="0">
                <a:solidFill>
                  <a:srgbClr val="F4CAB7"/>
                </a:solidFill>
                <a:latin typeface="Calibri" panose="020F0502020204030204" pitchFamily="34" charset="0"/>
                <a:cs typeface="Calibri" panose="020F0502020204030204" pitchFamily="34" charset="0"/>
              </a:rPr>
              <a:t>5</a:t>
            </a:r>
            <a:r>
              <a:rPr kern="0" spc="13" dirty="0">
                <a:solidFill>
                  <a:srgbClr val="F4CAB7"/>
                </a:solidFill>
                <a:latin typeface="Calibri" panose="020F0502020204030204" pitchFamily="34" charset="0"/>
                <a:cs typeface="Calibri" panose="020F0502020204030204" pitchFamily="34" charset="0"/>
              </a:rPr>
              <a:t> </a:t>
            </a:r>
            <a:r>
              <a:rPr kern="0" spc="42" dirty="0">
                <a:solidFill>
                  <a:srgbClr val="F4CAB7"/>
                </a:solidFill>
                <a:latin typeface="Calibri" panose="020F0502020204030204" pitchFamily="34" charset="0"/>
                <a:cs typeface="Calibri" panose="020F0502020204030204" pitchFamily="34" charset="0"/>
              </a:rPr>
              <a:t>clients</a:t>
            </a:r>
            <a:r>
              <a:rPr kern="0" spc="17" dirty="0">
                <a:solidFill>
                  <a:srgbClr val="F4CAB7"/>
                </a:solidFill>
                <a:latin typeface="Calibri" panose="020F0502020204030204" pitchFamily="34" charset="0"/>
                <a:cs typeface="Calibri" panose="020F0502020204030204" pitchFamily="34" charset="0"/>
              </a:rPr>
              <a:t> </a:t>
            </a:r>
            <a:r>
              <a:rPr kern="0" spc="-8" dirty="0">
                <a:solidFill>
                  <a:srgbClr val="F4CAB7"/>
                </a:solidFill>
                <a:latin typeface="Calibri" panose="020F0502020204030204" pitchFamily="34" charset="0"/>
                <a:cs typeface="Calibri" panose="020F0502020204030204" pitchFamily="34" charset="0"/>
              </a:rPr>
              <a:t>admitted</a:t>
            </a:r>
            <a:endParaRPr kern="0"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3" y="0"/>
            <a:ext cx="12191999" cy="6848632"/>
          </a:xfrm>
          <a:custGeom>
            <a:avLst/>
            <a:gdLst/>
            <a:ahLst/>
            <a:cxnLst/>
            <a:rect l="l" t="t" r="r" b="b"/>
            <a:pathLst>
              <a:path w="11430000" h="6438900">
                <a:moveTo>
                  <a:pt x="11429999" y="6438899"/>
                </a:moveTo>
                <a:lnTo>
                  <a:pt x="0" y="6438899"/>
                </a:lnTo>
                <a:lnTo>
                  <a:pt x="0" y="0"/>
                </a:lnTo>
                <a:lnTo>
                  <a:pt x="11429999" y="0"/>
                </a:lnTo>
                <a:lnTo>
                  <a:pt x="11429999" y="6438899"/>
                </a:lnTo>
                <a:close/>
              </a:path>
            </a:pathLst>
          </a:custGeom>
          <a:solidFill>
            <a:srgbClr val="5C2437"/>
          </a:solidFill>
        </p:spPr>
        <p:txBody>
          <a:bodyPr wrap="square" lIns="0" tIns="0" rIns="0" bIns="0" rtlCol="0"/>
          <a:lstStyle/>
          <a:p>
            <a:pPr defTabSz="770931"/>
            <a:endParaRPr sz="1518" kern="0">
              <a:solidFill>
                <a:sysClr val="windowText" lastClr="000000"/>
              </a:solidFill>
            </a:endParaRPr>
          </a:p>
        </p:txBody>
      </p:sp>
      <p:sp>
        <p:nvSpPr>
          <p:cNvPr id="3" name="object 3" descr="$PPTXTitle"/>
          <p:cNvSpPr txBox="1">
            <a:spLocks noGrp="1"/>
          </p:cNvSpPr>
          <p:nvPr>
            <p:ph type="title"/>
          </p:nvPr>
        </p:nvSpPr>
        <p:spPr>
          <a:xfrm>
            <a:off x="479452" y="347716"/>
            <a:ext cx="10657940" cy="844511"/>
          </a:xfrm>
          <a:prstGeom prst="rect">
            <a:avLst/>
          </a:prstGeom>
        </p:spPr>
        <p:txBody>
          <a:bodyPr vert="horz" wrap="square" lIns="0" tIns="13384" rIns="0" bIns="0" rtlCol="0">
            <a:spAutoFit/>
          </a:bodyPr>
          <a:lstStyle/>
          <a:p>
            <a:pPr marL="10707">
              <a:spcBef>
                <a:spcPts val="105"/>
              </a:spcBef>
            </a:pPr>
            <a:r>
              <a:rPr sz="5400" spc="-101" dirty="0">
                <a:solidFill>
                  <a:srgbClr val="FFB393"/>
                </a:solidFill>
              </a:rPr>
              <a:t>Staffing,</a:t>
            </a:r>
            <a:r>
              <a:rPr sz="5400" spc="-350" dirty="0">
                <a:solidFill>
                  <a:srgbClr val="FFB393"/>
                </a:solidFill>
              </a:rPr>
              <a:t> </a:t>
            </a:r>
            <a:r>
              <a:rPr sz="5400" spc="-122" dirty="0">
                <a:solidFill>
                  <a:srgbClr val="FFB393"/>
                </a:solidFill>
              </a:rPr>
              <a:t>Security</a:t>
            </a:r>
            <a:r>
              <a:rPr sz="5400" spc="-350" dirty="0">
                <a:solidFill>
                  <a:srgbClr val="FFB393"/>
                </a:solidFill>
              </a:rPr>
              <a:t> </a:t>
            </a:r>
            <a:r>
              <a:rPr sz="5400" spc="-30" dirty="0">
                <a:solidFill>
                  <a:srgbClr val="FFB393"/>
                </a:solidFill>
              </a:rPr>
              <a:t>&amp;</a:t>
            </a:r>
            <a:r>
              <a:rPr sz="5400" spc="-345" dirty="0">
                <a:solidFill>
                  <a:srgbClr val="FFB393"/>
                </a:solidFill>
              </a:rPr>
              <a:t> </a:t>
            </a:r>
            <a:r>
              <a:rPr sz="5400" spc="-131" dirty="0">
                <a:solidFill>
                  <a:srgbClr val="FFB393"/>
                </a:solidFill>
              </a:rPr>
              <a:t>Community</a:t>
            </a:r>
            <a:r>
              <a:rPr sz="5400" spc="-350" dirty="0">
                <a:solidFill>
                  <a:srgbClr val="FFB393"/>
                </a:solidFill>
              </a:rPr>
              <a:t> </a:t>
            </a:r>
            <a:r>
              <a:rPr sz="5400" spc="-72" dirty="0">
                <a:solidFill>
                  <a:srgbClr val="FFB393"/>
                </a:solidFill>
              </a:rPr>
              <a:t>Safety</a:t>
            </a:r>
          </a:p>
        </p:txBody>
      </p:sp>
      <p:pic>
        <p:nvPicPr>
          <p:cNvPr id="4" name="object 4"/>
          <p:cNvPicPr/>
          <p:nvPr/>
        </p:nvPicPr>
        <p:blipFill>
          <a:blip r:embed="rId2" cstate="print"/>
          <a:stretch>
            <a:fillRect/>
          </a:stretch>
        </p:blipFill>
        <p:spPr>
          <a:xfrm>
            <a:off x="774769" y="1839468"/>
            <a:ext cx="353788" cy="236949"/>
          </a:xfrm>
          <a:prstGeom prst="rect">
            <a:avLst/>
          </a:prstGeom>
        </p:spPr>
      </p:pic>
      <p:sp>
        <p:nvSpPr>
          <p:cNvPr id="5" name="object 5"/>
          <p:cNvSpPr txBox="1"/>
          <p:nvPr/>
        </p:nvSpPr>
        <p:spPr>
          <a:xfrm>
            <a:off x="925979" y="2283400"/>
            <a:ext cx="2691270" cy="3674316"/>
          </a:xfrm>
          <a:prstGeom prst="rect">
            <a:avLst/>
          </a:prstGeom>
        </p:spPr>
        <p:txBody>
          <a:bodyPr vert="horz" wrap="square" lIns="0" tIns="14455" rIns="0" bIns="0" rtlCol="0">
            <a:spAutoFit/>
          </a:bodyPr>
          <a:lstStyle/>
          <a:p>
            <a:pPr marL="10707" defTabSz="770931">
              <a:spcBef>
                <a:spcPts val="114"/>
              </a:spcBef>
            </a:pPr>
            <a:r>
              <a:rPr sz="2000" b="1" kern="0" spc="-38" dirty="0">
                <a:solidFill>
                  <a:srgbClr val="F4CAB8"/>
                </a:solidFill>
                <a:latin typeface="Calibri" panose="020F0502020204030204" pitchFamily="34" charset="0"/>
                <a:cs typeface="Calibri" panose="020F0502020204030204" pitchFamily="34" charset="0"/>
              </a:rPr>
              <a:t>Multidisciplinary</a:t>
            </a:r>
            <a:r>
              <a:rPr sz="2000" b="1" kern="0" spc="-76" dirty="0">
                <a:solidFill>
                  <a:srgbClr val="F4CAB8"/>
                </a:solidFill>
                <a:latin typeface="Calibri" panose="020F0502020204030204" pitchFamily="34" charset="0"/>
                <a:cs typeface="Calibri" panose="020F0502020204030204" pitchFamily="34" charset="0"/>
              </a:rPr>
              <a:t> </a:t>
            </a:r>
            <a:r>
              <a:rPr sz="2000" b="1" kern="0" spc="-17" dirty="0">
                <a:solidFill>
                  <a:srgbClr val="F4CAB8"/>
                </a:solidFill>
                <a:latin typeface="Calibri" panose="020F0502020204030204" pitchFamily="34" charset="0"/>
                <a:cs typeface="Calibri" panose="020F0502020204030204" pitchFamily="34" charset="0"/>
              </a:rPr>
              <a:t>Team</a:t>
            </a:r>
            <a:endParaRPr sz="2000" kern="0" dirty="0">
              <a:solidFill>
                <a:sysClr val="windowText" lastClr="000000"/>
              </a:solidFill>
              <a:latin typeface="Calibri" panose="020F0502020204030204" pitchFamily="34" charset="0"/>
              <a:cs typeface="Calibri" panose="020F0502020204030204" pitchFamily="34" charset="0"/>
            </a:endParaRPr>
          </a:p>
          <a:p>
            <a:pPr marL="10707" marR="4283" defTabSz="770931">
              <a:lnSpc>
                <a:spcPct val="135000"/>
              </a:lnSpc>
              <a:spcBef>
                <a:spcPts val="502"/>
              </a:spcBef>
            </a:pPr>
            <a:r>
              <a:rPr sz="2000" kern="0" spc="80" dirty="0">
                <a:solidFill>
                  <a:srgbClr val="F4CAB8"/>
                </a:solidFill>
                <a:latin typeface="Calibri" panose="020F0502020204030204" pitchFamily="34" charset="0"/>
                <a:cs typeface="Calibri" panose="020F0502020204030204" pitchFamily="34" charset="0"/>
              </a:rPr>
              <a:t>RPNs,</a:t>
            </a:r>
            <a:r>
              <a:rPr sz="2000" kern="0" spc="72" dirty="0">
                <a:solidFill>
                  <a:srgbClr val="F4CAB8"/>
                </a:solidFill>
                <a:latin typeface="Calibri" panose="020F0502020204030204" pitchFamily="34" charset="0"/>
                <a:cs typeface="Calibri" panose="020F0502020204030204" pitchFamily="34" charset="0"/>
              </a:rPr>
              <a:t> </a:t>
            </a:r>
            <a:r>
              <a:rPr sz="2000" kern="0" spc="67" dirty="0">
                <a:solidFill>
                  <a:srgbClr val="F4CAB8"/>
                </a:solidFill>
                <a:latin typeface="Calibri" panose="020F0502020204030204" pitchFamily="34" charset="0"/>
                <a:cs typeface="Calibri" panose="020F0502020204030204" pitchFamily="34" charset="0"/>
              </a:rPr>
              <a:t>RNs,</a:t>
            </a:r>
            <a:r>
              <a:rPr sz="2000" kern="0" spc="72" dirty="0">
                <a:solidFill>
                  <a:srgbClr val="F4CAB8"/>
                </a:solidFill>
                <a:latin typeface="Calibri" panose="020F0502020204030204" pitchFamily="34" charset="0"/>
                <a:cs typeface="Calibri" panose="020F0502020204030204" pitchFamily="34" charset="0"/>
              </a:rPr>
              <a:t> </a:t>
            </a:r>
            <a:r>
              <a:rPr sz="2000" kern="0" dirty="0">
                <a:solidFill>
                  <a:srgbClr val="F4CAB8"/>
                </a:solidFill>
                <a:latin typeface="Calibri" panose="020F0502020204030204" pitchFamily="34" charset="0"/>
                <a:cs typeface="Calibri" panose="020F0502020204030204" pitchFamily="34" charset="0"/>
              </a:rPr>
              <a:t>Mental</a:t>
            </a:r>
            <a:r>
              <a:rPr sz="2000" kern="0" spc="72" dirty="0">
                <a:solidFill>
                  <a:srgbClr val="F4CAB8"/>
                </a:solidFill>
                <a:latin typeface="Calibri" panose="020F0502020204030204" pitchFamily="34" charset="0"/>
                <a:cs typeface="Calibri" panose="020F0502020204030204" pitchFamily="34" charset="0"/>
              </a:rPr>
              <a:t> </a:t>
            </a:r>
            <a:r>
              <a:rPr sz="2000" kern="0" dirty="0">
                <a:solidFill>
                  <a:srgbClr val="F4CAB8"/>
                </a:solidFill>
                <a:latin typeface="Calibri" panose="020F0502020204030204" pitchFamily="34" charset="0"/>
                <a:cs typeface="Calibri" panose="020F0502020204030204" pitchFamily="34" charset="0"/>
              </a:rPr>
              <a:t>Health</a:t>
            </a:r>
            <a:r>
              <a:rPr sz="2000" kern="0" spc="72" dirty="0">
                <a:solidFill>
                  <a:srgbClr val="F4CAB8"/>
                </a:solidFill>
                <a:latin typeface="Calibri" panose="020F0502020204030204" pitchFamily="34" charset="0"/>
                <a:cs typeface="Calibri" panose="020F0502020204030204" pitchFamily="34" charset="0"/>
              </a:rPr>
              <a:t> </a:t>
            </a:r>
            <a:r>
              <a:rPr sz="2000" kern="0" spc="-76" dirty="0">
                <a:solidFill>
                  <a:srgbClr val="F4CAB8"/>
                </a:solidFill>
                <a:latin typeface="Calibri" panose="020F0502020204030204" pitchFamily="34" charset="0"/>
                <a:cs typeface="Calibri" panose="020F0502020204030204" pitchFamily="34" charset="0"/>
              </a:rPr>
              <a:t>&amp;</a:t>
            </a:r>
            <a:r>
              <a:rPr sz="2000" kern="0" spc="72" dirty="0">
                <a:solidFill>
                  <a:srgbClr val="F4CAB8"/>
                </a:solidFill>
                <a:latin typeface="Calibri" panose="020F0502020204030204" pitchFamily="34" charset="0"/>
                <a:cs typeface="Calibri" panose="020F0502020204030204" pitchFamily="34" charset="0"/>
              </a:rPr>
              <a:t> </a:t>
            </a:r>
            <a:r>
              <a:rPr sz="2000" kern="0" spc="-8" dirty="0">
                <a:solidFill>
                  <a:srgbClr val="F4CAB8"/>
                </a:solidFill>
                <a:latin typeface="Calibri" panose="020F0502020204030204" pitchFamily="34" charset="0"/>
                <a:cs typeface="Calibri" panose="020F0502020204030204" pitchFamily="34" charset="0"/>
              </a:rPr>
              <a:t>Addiction </a:t>
            </a:r>
            <a:r>
              <a:rPr sz="2000" kern="0" spc="17" dirty="0">
                <a:solidFill>
                  <a:srgbClr val="F4CAB8"/>
                </a:solidFill>
                <a:latin typeface="Calibri" panose="020F0502020204030204" pitchFamily="34" charset="0"/>
                <a:cs typeface="Calibri" panose="020F0502020204030204" pitchFamily="34" charset="0"/>
              </a:rPr>
              <a:t>Counsellors,</a:t>
            </a:r>
            <a:r>
              <a:rPr sz="2000" kern="0" spc="72" dirty="0">
                <a:solidFill>
                  <a:srgbClr val="F4CAB8"/>
                </a:solidFill>
                <a:latin typeface="Calibri" panose="020F0502020204030204" pitchFamily="34" charset="0"/>
                <a:cs typeface="Calibri" panose="020F0502020204030204" pitchFamily="34" charset="0"/>
              </a:rPr>
              <a:t> </a:t>
            </a:r>
            <a:r>
              <a:rPr sz="2000" kern="0" spc="55" dirty="0">
                <a:solidFill>
                  <a:srgbClr val="F4CAB8"/>
                </a:solidFill>
                <a:latin typeface="Calibri" panose="020F0502020204030204" pitchFamily="34" charset="0"/>
                <a:cs typeface="Calibri" panose="020F0502020204030204" pitchFamily="34" charset="0"/>
              </a:rPr>
              <a:t>Life</a:t>
            </a:r>
            <a:r>
              <a:rPr sz="2000" kern="0" spc="72" dirty="0">
                <a:solidFill>
                  <a:srgbClr val="F4CAB8"/>
                </a:solidFill>
                <a:latin typeface="Calibri" panose="020F0502020204030204" pitchFamily="34" charset="0"/>
                <a:cs typeface="Calibri" panose="020F0502020204030204" pitchFamily="34" charset="0"/>
              </a:rPr>
              <a:t> </a:t>
            </a:r>
            <a:r>
              <a:rPr sz="2000" kern="0" spc="42" dirty="0">
                <a:solidFill>
                  <a:srgbClr val="F4CAB8"/>
                </a:solidFill>
                <a:latin typeface="Calibri" panose="020F0502020204030204" pitchFamily="34" charset="0"/>
                <a:cs typeface="Calibri" panose="020F0502020204030204" pitchFamily="34" charset="0"/>
              </a:rPr>
              <a:t>Redesign</a:t>
            </a:r>
            <a:r>
              <a:rPr sz="2000" kern="0" spc="72" dirty="0">
                <a:solidFill>
                  <a:srgbClr val="F4CAB8"/>
                </a:solidFill>
                <a:latin typeface="Calibri" panose="020F0502020204030204" pitchFamily="34" charset="0"/>
                <a:cs typeface="Calibri" panose="020F0502020204030204" pitchFamily="34" charset="0"/>
              </a:rPr>
              <a:t> </a:t>
            </a:r>
            <a:r>
              <a:rPr sz="2000" kern="0" spc="-8" dirty="0">
                <a:solidFill>
                  <a:srgbClr val="F4CAB8"/>
                </a:solidFill>
                <a:latin typeface="Calibri" panose="020F0502020204030204" pitchFamily="34" charset="0"/>
                <a:cs typeface="Calibri" panose="020F0502020204030204" pitchFamily="34" charset="0"/>
              </a:rPr>
              <a:t>Coaches, </a:t>
            </a:r>
            <a:r>
              <a:rPr sz="2000" kern="0" spc="42" dirty="0">
                <a:solidFill>
                  <a:srgbClr val="F4CAB8"/>
                </a:solidFill>
                <a:latin typeface="Calibri" panose="020F0502020204030204" pitchFamily="34" charset="0"/>
                <a:cs typeface="Calibri" panose="020F0502020204030204" pitchFamily="34" charset="0"/>
              </a:rPr>
              <a:t>Peer</a:t>
            </a:r>
            <a:r>
              <a:rPr sz="2000" kern="0" dirty="0">
                <a:solidFill>
                  <a:srgbClr val="F4CAB8"/>
                </a:solidFill>
                <a:latin typeface="Calibri" panose="020F0502020204030204" pitchFamily="34" charset="0"/>
                <a:cs typeface="Calibri" panose="020F0502020204030204" pitchFamily="34" charset="0"/>
              </a:rPr>
              <a:t> </a:t>
            </a:r>
            <a:r>
              <a:rPr sz="2000" kern="0" spc="55" dirty="0">
                <a:solidFill>
                  <a:srgbClr val="F4CAB8"/>
                </a:solidFill>
                <a:latin typeface="Calibri" panose="020F0502020204030204" pitchFamily="34" charset="0"/>
                <a:cs typeface="Calibri" panose="020F0502020204030204" pitchFamily="34" charset="0"/>
              </a:rPr>
              <a:t>Support</a:t>
            </a:r>
            <a:r>
              <a:rPr sz="2000" kern="0" dirty="0">
                <a:solidFill>
                  <a:srgbClr val="F4CAB8"/>
                </a:solidFill>
                <a:latin typeface="Calibri" panose="020F0502020204030204" pitchFamily="34" charset="0"/>
                <a:cs typeface="Calibri" panose="020F0502020204030204" pitchFamily="34" charset="0"/>
              </a:rPr>
              <a:t> </a:t>
            </a:r>
            <a:r>
              <a:rPr sz="2000" kern="0" spc="55" dirty="0">
                <a:solidFill>
                  <a:srgbClr val="F4CAB8"/>
                </a:solidFill>
                <a:latin typeface="Calibri" panose="020F0502020204030204" pitchFamily="34" charset="0"/>
                <a:cs typeface="Calibri" panose="020F0502020204030204" pitchFamily="34" charset="0"/>
              </a:rPr>
              <a:t>Workers,</a:t>
            </a:r>
            <a:r>
              <a:rPr sz="2000" kern="0" dirty="0">
                <a:solidFill>
                  <a:srgbClr val="F4CAB8"/>
                </a:solidFill>
                <a:latin typeface="Calibri" panose="020F0502020204030204" pitchFamily="34" charset="0"/>
                <a:cs typeface="Calibri" panose="020F0502020204030204" pitchFamily="34" charset="0"/>
              </a:rPr>
              <a:t> and </a:t>
            </a:r>
            <a:r>
              <a:rPr lang="en-CA" sz="2000" kern="0">
                <a:solidFill>
                  <a:srgbClr val="F4CAB8"/>
                </a:solidFill>
                <a:latin typeface="Calibri" panose="020F0502020204030204" pitchFamily="34" charset="0"/>
                <a:cs typeface="Calibri" panose="020F0502020204030204" pitchFamily="34" charset="0"/>
              </a:rPr>
              <a:t>Black, </a:t>
            </a:r>
            <a:r>
              <a:rPr sz="2000" kern="0" spc="38" dirty="0">
                <a:solidFill>
                  <a:srgbClr val="F4CAB8"/>
                </a:solidFill>
                <a:latin typeface="Calibri" panose="020F0502020204030204" pitchFamily="34" charset="0"/>
                <a:cs typeface="Calibri" panose="020F0502020204030204" pitchFamily="34" charset="0"/>
              </a:rPr>
              <a:t>Indigenous </a:t>
            </a:r>
            <a:r>
              <a:rPr sz="2000" kern="0" spc="-76" dirty="0">
                <a:solidFill>
                  <a:srgbClr val="F4CAB8"/>
                </a:solidFill>
                <a:latin typeface="Calibri" panose="020F0502020204030204" pitchFamily="34" charset="0"/>
                <a:cs typeface="Calibri" panose="020F0502020204030204" pitchFamily="34" charset="0"/>
              </a:rPr>
              <a:t>&amp;</a:t>
            </a:r>
            <a:r>
              <a:rPr sz="2000" kern="0" spc="122" dirty="0">
                <a:solidFill>
                  <a:srgbClr val="F4CAB8"/>
                </a:solidFill>
                <a:latin typeface="Calibri" panose="020F0502020204030204" pitchFamily="34" charset="0"/>
                <a:cs typeface="Calibri" panose="020F0502020204030204" pitchFamily="34" charset="0"/>
              </a:rPr>
              <a:t> </a:t>
            </a:r>
            <a:r>
              <a:rPr sz="2000" kern="0" dirty="0">
                <a:solidFill>
                  <a:srgbClr val="F4CAB8"/>
                </a:solidFill>
                <a:latin typeface="Calibri" panose="020F0502020204030204" pitchFamily="34" charset="0"/>
                <a:cs typeface="Calibri" panose="020F0502020204030204" pitchFamily="34" charset="0"/>
              </a:rPr>
              <a:t>Francophone</a:t>
            </a:r>
            <a:r>
              <a:rPr sz="2000" kern="0" spc="126" dirty="0">
                <a:solidFill>
                  <a:srgbClr val="F4CAB8"/>
                </a:solidFill>
                <a:latin typeface="Calibri" panose="020F0502020204030204" pitchFamily="34" charset="0"/>
                <a:cs typeface="Calibri" panose="020F0502020204030204" pitchFamily="34" charset="0"/>
              </a:rPr>
              <a:t> </a:t>
            </a:r>
            <a:r>
              <a:rPr sz="2000" kern="0" dirty="0">
                <a:solidFill>
                  <a:srgbClr val="F4CAB8"/>
                </a:solidFill>
                <a:latin typeface="Calibri" panose="020F0502020204030204" pitchFamily="34" charset="0"/>
                <a:cs typeface="Calibri" panose="020F0502020204030204" pitchFamily="34" charset="0"/>
              </a:rPr>
              <a:t>service</a:t>
            </a:r>
            <a:r>
              <a:rPr sz="2000" kern="0" spc="122" dirty="0">
                <a:solidFill>
                  <a:srgbClr val="F4CAB8"/>
                </a:solidFill>
                <a:latin typeface="Calibri" panose="020F0502020204030204" pitchFamily="34" charset="0"/>
                <a:cs typeface="Calibri" panose="020F0502020204030204" pitchFamily="34" charset="0"/>
              </a:rPr>
              <a:t> </a:t>
            </a:r>
            <a:r>
              <a:rPr sz="2000" kern="0" spc="30" dirty="0">
                <a:solidFill>
                  <a:srgbClr val="F4CAB8"/>
                </a:solidFill>
                <a:latin typeface="Calibri" panose="020F0502020204030204" pitchFamily="34" charset="0"/>
                <a:cs typeface="Calibri" panose="020F0502020204030204" pitchFamily="34" charset="0"/>
              </a:rPr>
              <a:t>partners.</a:t>
            </a:r>
            <a:endParaRPr sz="2000" kern="0" dirty="0">
              <a:solidFill>
                <a:sysClr val="windowText" lastClr="000000"/>
              </a:solidFill>
              <a:latin typeface="Calibri" panose="020F0502020204030204" pitchFamily="34" charset="0"/>
              <a:cs typeface="Calibri" panose="020F0502020204030204" pitchFamily="34" charset="0"/>
            </a:endParaRPr>
          </a:p>
        </p:txBody>
      </p:sp>
      <p:grpSp>
        <p:nvGrpSpPr>
          <p:cNvPr id="6" name="object 6"/>
          <p:cNvGrpSpPr/>
          <p:nvPr/>
        </p:nvGrpSpPr>
        <p:grpSpPr>
          <a:xfrm>
            <a:off x="3978355" y="1755663"/>
            <a:ext cx="351197" cy="354410"/>
            <a:chOff x="4060055" y="2638822"/>
            <a:chExt cx="416559" cy="420370"/>
          </a:xfrm>
        </p:grpSpPr>
        <p:pic>
          <p:nvPicPr>
            <p:cNvPr id="7" name="object 7"/>
            <p:cNvPicPr/>
            <p:nvPr/>
          </p:nvPicPr>
          <p:blipFill>
            <a:blip r:embed="rId3" cstate="print"/>
            <a:stretch>
              <a:fillRect/>
            </a:stretch>
          </p:blipFill>
          <p:spPr>
            <a:xfrm>
              <a:off x="4060055" y="2638822"/>
              <a:ext cx="140962" cy="139389"/>
            </a:xfrm>
            <a:prstGeom prst="rect">
              <a:avLst/>
            </a:prstGeom>
          </p:spPr>
        </p:pic>
        <p:pic>
          <p:nvPicPr>
            <p:cNvPr id="8" name="object 8"/>
            <p:cNvPicPr/>
            <p:nvPr/>
          </p:nvPicPr>
          <p:blipFill>
            <a:blip r:embed="rId4" cstate="print"/>
            <a:stretch>
              <a:fillRect/>
            </a:stretch>
          </p:blipFill>
          <p:spPr>
            <a:xfrm>
              <a:off x="4335141" y="2638857"/>
              <a:ext cx="141040" cy="139017"/>
            </a:xfrm>
            <a:prstGeom prst="rect">
              <a:avLst/>
            </a:prstGeom>
          </p:spPr>
        </p:pic>
        <p:sp>
          <p:nvSpPr>
            <p:cNvPr id="9" name="object 9"/>
            <p:cNvSpPr/>
            <p:nvPr/>
          </p:nvSpPr>
          <p:spPr>
            <a:xfrm>
              <a:off x="4103309" y="2685064"/>
              <a:ext cx="330200" cy="300355"/>
            </a:xfrm>
            <a:custGeom>
              <a:avLst/>
              <a:gdLst/>
              <a:ahLst/>
              <a:cxnLst/>
              <a:rect l="l" t="t" r="r" b="b"/>
              <a:pathLst>
                <a:path w="330200" h="300355">
                  <a:moveTo>
                    <a:pt x="262152" y="300206"/>
                  </a:moveTo>
                  <a:lnTo>
                    <a:pt x="291834" y="271452"/>
                  </a:lnTo>
                  <a:lnTo>
                    <a:pt x="316237" y="231157"/>
                  </a:lnTo>
                  <a:lnTo>
                    <a:pt x="327203" y="194342"/>
                  </a:lnTo>
                  <a:lnTo>
                    <a:pt x="330010" y="164550"/>
                  </a:lnTo>
                  <a:lnTo>
                    <a:pt x="329384" y="154954"/>
                  </a:lnTo>
                  <a:lnTo>
                    <a:pt x="322429" y="116690"/>
                  </a:lnTo>
                  <a:lnTo>
                    <a:pt x="306652" y="81142"/>
                  </a:lnTo>
                  <a:lnTo>
                    <a:pt x="282791" y="49936"/>
                  </a:lnTo>
                  <a:lnTo>
                    <a:pt x="245485" y="21079"/>
                  </a:lnTo>
                  <a:lnTo>
                    <a:pt x="209490" y="6177"/>
                  </a:lnTo>
                  <a:lnTo>
                    <a:pt x="171157" y="166"/>
                  </a:lnTo>
                  <a:lnTo>
                    <a:pt x="161837" y="0"/>
                  </a:lnTo>
                  <a:lnTo>
                    <a:pt x="152769" y="211"/>
                  </a:lnTo>
                  <a:lnTo>
                    <a:pt x="113010" y="8038"/>
                  </a:lnTo>
                  <a:lnTo>
                    <a:pt x="77687" y="24652"/>
                  </a:lnTo>
                  <a:lnTo>
                    <a:pt x="46885" y="49394"/>
                  </a:lnTo>
                  <a:lnTo>
                    <a:pt x="23175" y="80204"/>
                  </a:lnTo>
                  <a:lnTo>
                    <a:pt x="5251" y="123541"/>
                  </a:lnTo>
                  <a:lnTo>
                    <a:pt x="0" y="162205"/>
                  </a:lnTo>
                  <a:lnTo>
                    <a:pt x="162" y="171876"/>
                  </a:lnTo>
                  <a:lnTo>
                    <a:pt x="6018" y="210126"/>
                  </a:lnTo>
                  <a:lnTo>
                    <a:pt x="20715" y="246075"/>
                  </a:lnTo>
                  <a:lnTo>
                    <a:pt x="43215" y="277422"/>
                  </a:lnTo>
                  <a:lnTo>
                    <a:pt x="67917" y="300334"/>
                  </a:lnTo>
                </a:path>
              </a:pathLst>
            </a:custGeom>
            <a:ln w="17808">
              <a:solidFill>
                <a:srgbClr val="FFB393"/>
              </a:solidFill>
            </a:ln>
          </p:spPr>
          <p:txBody>
            <a:bodyPr wrap="square" lIns="0" tIns="0" rIns="0" bIns="0" rtlCol="0"/>
            <a:lstStyle/>
            <a:p>
              <a:pPr defTabSz="770931"/>
              <a:endParaRPr sz="1518" kern="0">
                <a:solidFill>
                  <a:sysClr val="windowText" lastClr="000000"/>
                </a:solidFill>
              </a:endParaRPr>
            </a:p>
          </p:txBody>
        </p:sp>
        <p:pic>
          <p:nvPicPr>
            <p:cNvPr id="10" name="object 10"/>
            <p:cNvPicPr/>
            <p:nvPr/>
          </p:nvPicPr>
          <p:blipFill>
            <a:blip r:embed="rId5" cstate="print"/>
            <a:stretch>
              <a:fillRect/>
            </a:stretch>
          </p:blipFill>
          <p:spPr>
            <a:xfrm>
              <a:off x="4125965" y="2976024"/>
              <a:ext cx="284491" cy="82665"/>
            </a:xfrm>
            <a:prstGeom prst="rect">
              <a:avLst/>
            </a:prstGeom>
          </p:spPr>
        </p:pic>
        <p:pic>
          <p:nvPicPr>
            <p:cNvPr id="11" name="object 11"/>
            <p:cNvPicPr/>
            <p:nvPr/>
          </p:nvPicPr>
          <p:blipFill>
            <a:blip r:embed="rId6" cstate="print"/>
            <a:stretch>
              <a:fillRect/>
            </a:stretch>
          </p:blipFill>
          <p:spPr>
            <a:xfrm>
              <a:off x="4190900" y="2759388"/>
              <a:ext cx="171592" cy="118575"/>
            </a:xfrm>
            <a:prstGeom prst="rect">
              <a:avLst/>
            </a:prstGeom>
          </p:spPr>
        </p:pic>
      </p:grpSp>
      <p:sp>
        <p:nvSpPr>
          <p:cNvPr id="12" name="object 12"/>
          <p:cNvSpPr txBox="1"/>
          <p:nvPr/>
        </p:nvSpPr>
        <p:spPr>
          <a:xfrm>
            <a:off x="4293211" y="2270244"/>
            <a:ext cx="2796200" cy="2535799"/>
          </a:xfrm>
          <a:prstGeom prst="rect">
            <a:avLst/>
          </a:prstGeom>
        </p:spPr>
        <p:txBody>
          <a:bodyPr vert="horz" wrap="square" lIns="0" tIns="14455" rIns="0" bIns="0" rtlCol="0">
            <a:spAutoFit/>
          </a:bodyPr>
          <a:lstStyle/>
          <a:p>
            <a:pPr marL="10707" defTabSz="770931">
              <a:spcBef>
                <a:spcPts val="114"/>
              </a:spcBef>
            </a:pPr>
            <a:r>
              <a:rPr sz="2000" b="1" kern="0" spc="-164" dirty="0">
                <a:solidFill>
                  <a:srgbClr val="F4CAB8"/>
                </a:solidFill>
                <a:latin typeface="Calibri" panose="020F0502020204030204" pitchFamily="34" charset="0"/>
                <a:cs typeface="Calibri" panose="020F0502020204030204" pitchFamily="34" charset="0"/>
              </a:rPr>
              <a:t>24/7</a:t>
            </a:r>
            <a:r>
              <a:rPr sz="2000" b="1" kern="0" spc="-160" dirty="0">
                <a:solidFill>
                  <a:srgbClr val="F4CAB8"/>
                </a:solidFill>
                <a:latin typeface="Calibri" panose="020F0502020204030204" pitchFamily="34" charset="0"/>
                <a:cs typeface="Calibri" panose="020F0502020204030204" pitchFamily="34" charset="0"/>
              </a:rPr>
              <a:t> </a:t>
            </a:r>
            <a:r>
              <a:rPr sz="2000" b="1" kern="0" spc="-8" dirty="0">
                <a:solidFill>
                  <a:srgbClr val="F4CAB8"/>
                </a:solidFill>
                <a:latin typeface="Calibri" panose="020F0502020204030204" pitchFamily="34" charset="0"/>
                <a:cs typeface="Calibri" panose="020F0502020204030204" pitchFamily="34" charset="0"/>
              </a:rPr>
              <a:t>On-</a:t>
            </a:r>
            <a:r>
              <a:rPr sz="2000" b="1" kern="0" spc="-55" dirty="0">
                <a:solidFill>
                  <a:srgbClr val="F4CAB8"/>
                </a:solidFill>
                <a:latin typeface="Calibri" panose="020F0502020204030204" pitchFamily="34" charset="0"/>
                <a:cs typeface="Calibri" panose="020F0502020204030204" pitchFamily="34" charset="0"/>
              </a:rPr>
              <a:t>Site</a:t>
            </a:r>
            <a:r>
              <a:rPr sz="2000" b="1" kern="0" spc="-156" dirty="0">
                <a:solidFill>
                  <a:srgbClr val="F4CAB8"/>
                </a:solidFill>
                <a:latin typeface="Calibri" panose="020F0502020204030204" pitchFamily="34" charset="0"/>
                <a:cs typeface="Calibri" panose="020F0502020204030204" pitchFamily="34" charset="0"/>
              </a:rPr>
              <a:t> </a:t>
            </a:r>
            <a:r>
              <a:rPr sz="2000" b="1" kern="0" spc="-8" dirty="0">
                <a:solidFill>
                  <a:srgbClr val="F4CAB8"/>
                </a:solidFill>
                <a:latin typeface="Calibri" panose="020F0502020204030204" pitchFamily="34" charset="0"/>
                <a:cs typeface="Calibri" panose="020F0502020204030204" pitchFamily="34" charset="0"/>
              </a:rPr>
              <a:t>Coverage</a:t>
            </a:r>
            <a:endParaRPr sz="2000" kern="0" dirty="0">
              <a:solidFill>
                <a:sysClr val="windowText" lastClr="000000"/>
              </a:solidFill>
              <a:latin typeface="Calibri" panose="020F0502020204030204" pitchFamily="34" charset="0"/>
              <a:cs typeface="Calibri" panose="020F0502020204030204" pitchFamily="34" charset="0"/>
            </a:endParaRPr>
          </a:p>
          <a:p>
            <a:pPr marL="10707" marR="4283" defTabSz="770931">
              <a:lnSpc>
                <a:spcPct val="135000"/>
              </a:lnSpc>
              <a:spcBef>
                <a:spcPts val="502"/>
              </a:spcBef>
            </a:pPr>
            <a:r>
              <a:rPr sz="2000" kern="0" spc="55" dirty="0">
                <a:solidFill>
                  <a:srgbClr val="F4CAB8"/>
                </a:solidFill>
                <a:latin typeface="Calibri" panose="020F0502020204030204" pitchFamily="34" charset="0"/>
                <a:cs typeface="Calibri" panose="020F0502020204030204" pitchFamily="34" charset="0"/>
              </a:rPr>
              <a:t>Three</a:t>
            </a:r>
            <a:r>
              <a:rPr sz="2000" kern="0" spc="-8" dirty="0">
                <a:solidFill>
                  <a:srgbClr val="F4CAB8"/>
                </a:solidFill>
                <a:latin typeface="Calibri" panose="020F0502020204030204" pitchFamily="34" charset="0"/>
                <a:cs typeface="Calibri" panose="020F0502020204030204" pitchFamily="34" charset="0"/>
              </a:rPr>
              <a:t> </a:t>
            </a:r>
            <a:r>
              <a:rPr sz="2000" kern="0" spc="38" dirty="0">
                <a:solidFill>
                  <a:srgbClr val="F4CAB8"/>
                </a:solidFill>
                <a:latin typeface="Calibri" panose="020F0502020204030204" pitchFamily="34" charset="0"/>
                <a:cs typeface="Calibri" panose="020F0502020204030204" pitchFamily="34" charset="0"/>
              </a:rPr>
              <a:t>rotating</a:t>
            </a:r>
            <a:r>
              <a:rPr sz="2000" kern="0" spc="-8" dirty="0">
                <a:solidFill>
                  <a:srgbClr val="F4CAB8"/>
                </a:solidFill>
                <a:latin typeface="Calibri" panose="020F0502020204030204" pitchFamily="34" charset="0"/>
                <a:cs typeface="Calibri" panose="020F0502020204030204" pitchFamily="34" charset="0"/>
              </a:rPr>
              <a:t> </a:t>
            </a:r>
            <a:r>
              <a:rPr sz="2000" kern="0" spc="63" dirty="0">
                <a:solidFill>
                  <a:srgbClr val="F4CAB8"/>
                </a:solidFill>
                <a:latin typeface="Calibri" panose="020F0502020204030204" pitchFamily="34" charset="0"/>
                <a:cs typeface="Calibri" panose="020F0502020204030204" pitchFamily="34" charset="0"/>
              </a:rPr>
              <a:t>shifts:</a:t>
            </a:r>
            <a:r>
              <a:rPr sz="2000" kern="0" spc="-8" dirty="0">
                <a:solidFill>
                  <a:srgbClr val="F4CAB8"/>
                </a:solidFill>
                <a:latin typeface="Calibri" panose="020F0502020204030204" pitchFamily="34" charset="0"/>
                <a:cs typeface="Calibri" panose="020F0502020204030204" pitchFamily="34" charset="0"/>
              </a:rPr>
              <a:t> </a:t>
            </a:r>
            <a:endParaRPr lang="en-US" sz="2000" kern="0" spc="-8" dirty="0">
              <a:solidFill>
                <a:srgbClr val="F4CAB8"/>
              </a:solidFill>
              <a:latin typeface="Calibri" panose="020F0502020204030204" pitchFamily="34" charset="0"/>
              <a:cs typeface="Calibri" panose="020F0502020204030204" pitchFamily="34" charset="0"/>
            </a:endParaRPr>
          </a:p>
          <a:p>
            <a:pPr marL="10707" marR="4283" defTabSz="770931">
              <a:lnSpc>
                <a:spcPct val="135000"/>
              </a:lnSpc>
              <a:spcBef>
                <a:spcPts val="502"/>
              </a:spcBef>
            </a:pPr>
            <a:r>
              <a:rPr sz="2000" b="1" kern="0" spc="139" dirty="0">
                <a:solidFill>
                  <a:srgbClr val="F4CAB8"/>
                </a:solidFill>
                <a:latin typeface="Calibri"/>
                <a:cs typeface="Calibri"/>
              </a:rPr>
              <a:t>6</a:t>
            </a:r>
            <a:r>
              <a:rPr sz="2000" b="1" kern="0" spc="59" dirty="0">
                <a:solidFill>
                  <a:srgbClr val="F4CAB8"/>
                </a:solidFill>
                <a:latin typeface="Calibri"/>
                <a:cs typeface="Calibri"/>
              </a:rPr>
              <a:t> </a:t>
            </a:r>
            <a:r>
              <a:rPr sz="2000" b="1" kern="0" spc="126" dirty="0">
                <a:solidFill>
                  <a:srgbClr val="F4CAB8"/>
                </a:solidFill>
                <a:latin typeface="Calibri"/>
                <a:cs typeface="Calibri"/>
              </a:rPr>
              <a:t>am–</a:t>
            </a:r>
            <a:r>
              <a:rPr sz="2000" b="1" kern="0" spc="89" dirty="0">
                <a:solidFill>
                  <a:srgbClr val="F4CAB8"/>
                </a:solidFill>
                <a:latin typeface="Calibri"/>
                <a:cs typeface="Calibri"/>
              </a:rPr>
              <a:t>2</a:t>
            </a:r>
            <a:r>
              <a:rPr sz="2000" b="1" kern="0" spc="59" dirty="0">
                <a:solidFill>
                  <a:srgbClr val="F4CAB8"/>
                </a:solidFill>
                <a:latin typeface="Calibri"/>
                <a:cs typeface="Calibri"/>
              </a:rPr>
              <a:t> </a:t>
            </a:r>
            <a:r>
              <a:rPr sz="2000" b="1" kern="0" spc="211" dirty="0">
                <a:solidFill>
                  <a:srgbClr val="F4CAB8"/>
                </a:solidFill>
                <a:latin typeface="Calibri"/>
                <a:cs typeface="Calibri"/>
              </a:rPr>
              <a:t>pm</a:t>
            </a:r>
            <a:r>
              <a:rPr sz="2000" b="1" kern="0" spc="59" dirty="0">
                <a:solidFill>
                  <a:srgbClr val="F4CAB8"/>
                </a:solidFill>
                <a:latin typeface="Calibri"/>
                <a:cs typeface="Calibri"/>
              </a:rPr>
              <a:t> </a:t>
            </a:r>
            <a:r>
              <a:rPr sz="2000" b="1" kern="0" dirty="0">
                <a:solidFill>
                  <a:srgbClr val="F4CAB8"/>
                </a:solidFill>
                <a:latin typeface="Calibri"/>
                <a:cs typeface="Calibri"/>
              </a:rPr>
              <a:t>/ </a:t>
            </a:r>
            <a:r>
              <a:rPr sz="2000" b="1" kern="0" spc="89" dirty="0">
                <a:solidFill>
                  <a:srgbClr val="F4CAB8"/>
                </a:solidFill>
                <a:latin typeface="Calibri"/>
                <a:cs typeface="Calibri"/>
              </a:rPr>
              <a:t>2</a:t>
            </a:r>
            <a:r>
              <a:rPr sz="2000" b="1" kern="0" spc="59" dirty="0">
                <a:solidFill>
                  <a:srgbClr val="F4CAB8"/>
                </a:solidFill>
                <a:latin typeface="Calibri"/>
                <a:cs typeface="Calibri"/>
              </a:rPr>
              <a:t> </a:t>
            </a:r>
            <a:r>
              <a:rPr sz="2000" b="1" kern="0" spc="118" dirty="0">
                <a:solidFill>
                  <a:srgbClr val="F4CAB8"/>
                </a:solidFill>
                <a:latin typeface="Calibri"/>
                <a:cs typeface="Calibri"/>
              </a:rPr>
              <a:t>pm–</a:t>
            </a:r>
            <a:r>
              <a:rPr sz="2000" b="1" kern="0" dirty="0">
                <a:solidFill>
                  <a:srgbClr val="F4CAB8"/>
                </a:solidFill>
                <a:latin typeface="Calibri"/>
                <a:cs typeface="Calibri"/>
              </a:rPr>
              <a:t>10</a:t>
            </a:r>
            <a:r>
              <a:rPr sz="2000" b="1" kern="0" spc="72" dirty="0">
                <a:solidFill>
                  <a:srgbClr val="F4CAB8"/>
                </a:solidFill>
                <a:latin typeface="Calibri"/>
                <a:cs typeface="Calibri"/>
              </a:rPr>
              <a:t> </a:t>
            </a:r>
            <a:r>
              <a:rPr sz="2000" b="1" kern="0" spc="211" dirty="0">
                <a:solidFill>
                  <a:srgbClr val="F4CAB8"/>
                </a:solidFill>
                <a:latin typeface="Calibri"/>
                <a:cs typeface="Calibri"/>
              </a:rPr>
              <a:t>pm</a:t>
            </a:r>
            <a:r>
              <a:rPr sz="2000" b="1" kern="0" spc="76" dirty="0">
                <a:solidFill>
                  <a:srgbClr val="F4CAB8"/>
                </a:solidFill>
                <a:latin typeface="Calibri"/>
                <a:cs typeface="Calibri"/>
              </a:rPr>
              <a:t> </a:t>
            </a:r>
            <a:r>
              <a:rPr sz="2000" b="1" kern="0" dirty="0">
                <a:solidFill>
                  <a:srgbClr val="F4CAB8"/>
                </a:solidFill>
                <a:latin typeface="Calibri"/>
                <a:cs typeface="Calibri"/>
              </a:rPr>
              <a:t>/</a:t>
            </a:r>
            <a:r>
              <a:rPr sz="2000" b="1" kern="0" spc="72" dirty="0">
                <a:solidFill>
                  <a:srgbClr val="F4CAB8"/>
                </a:solidFill>
                <a:latin typeface="Calibri"/>
                <a:cs typeface="Calibri"/>
              </a:rPr>
              <a:t> </a:t>
            </a:r>
            <a:r>
              <a:rPr sz="2000" b="1" kern="0" dirty="0">
                <a:solidFill>
                  <a:srgbClr val="F4CAB8"/>
                </a:solidFill>
                <a:latin typeface="Calibri"/>
                <a:cs typeface="Calibri"/>
              </a:rPr>
              <a:t>10</a:t>
            </a:r>
            <a:r>
              <a:rPr sz="2000" b="1" kern="0" spc="76" dirty="0">
                <a:solidFill>
                  <a:srgbClr val="F4CAB8"/>
                </a:solidFill>
                <a:latin typeface="Calibri"/>
                <a:cs typeface="Calibri"/>
              </a:rPr>
              <a:t> </a:t>
            </a:r>
            <a:r>
              <a:rPr sz="2000" b="1" kern="0" spc="139" dirty="0">
                <a:solidFill>
                  <a:srgbClr val="F4CAB8"/>
                </a:solidFill>
                <a:latin typeface="Calibri"/>
                <a:cs typeface="Calibri"/>
              </a:rPr>
              <a:t>pm–6</a:t>
            </a:r>
            <a:r>
              <a:rPr sz="2000" b="1" kern="0" spc="76" dirty="0">
                <a:solidFill>
                  <a:srgbClr val="F4CAB8"/>
                </a:solidFill>
                <a:latin typeface="Calibri"/>
                <a:cs typeface="Calibri"/>
              </a:rPr>
              <a:t> </a:t>
            </a:r>
            <a:r>
              <a:rPr sz="2000" b="1" kern="0" spc="198" dirty="0">
                <a:solidFill>
                  <a:srgbClr val="F4CAB8"/>
                </a:solidFill>
                <a:latin typeface="Calibri"/>
                <a:cs typeface="Calibri"/>
              </a:rPr>
              <a:t>am</a:t>
            </a:r>
            <a:r>
              <a:rPr sz="2000" b="1" kern="0" spc="59" dirty="0">
                <a:solidFill>
                  <a:srgbClr val="F4CAB8"/>
                </a:solidFill>
                <a:latin typeface="Calibri"/>
                <a:cs typeface="Calibri"/>
              </a:rPr>
              <a:t> </a:t>
            </a:r>
            <a:endParaRPr lang="en-US" sz="2000" b="1" kern="0" spc="59" dirty="0">
              <a:solidFill>
                <a:srgbClr val="F4CAB8"/>
              </a:solidFill>
              <a:latin typeface="Calibri"/>
              <a:cs typeface="Calibri"/>
            </a:endParaRPr>
          </a:p>
          <a:p>
            <a:pPr marL="10707" marR="4283" defTabSz="770931">
              <a:lnSpc>
                <a:spcPct val="135000"/>
              </a:lnSpc>
              <a:spcBef>
                <a:spcPts val="502"/>
              </a:spcBef>
            </a:pPr>
            <a:r>
              <a:rPr sz="2000" kern="0" spc="76" dirty="0">
                <a:solidFill>
                  <a:srgbClr val="F4CAB8"/>
                </a:solidFill>
                <a:latin typeface="Calibri" panose="020F0502020204030204" pitchFamily="34" charset="0"/>
                <a:cs typeface="Calibri" panose="020F0502020204030204" pitchFamily="34" charset="0"/>
              </a:rPr>
              <a:t>with</a:t>
            </a:r>
            <a:r>
              <a:rPr sz="2000" kern="0" spc="8" dirty="0">
                <a:solidFill>
                  <a:srgbClr val="F4CAB8"/>
                </a:solidFill>
                <a:latin typeface="Calibri" panose="020F0502020204030204" pitchFamily="34" charset="0"/>
                <a:cs typeface="Calibri" panose="020F0502020204030204" pitchFamily="34" charset="0"/>
              </a:rPr>
              <a:t> </a:t>
            </a:r>
            <a:r>
              <a:rPr sz="2000" kern="0" spc="34" dirty="0">
                <a:solidFill>
                  <a:srgbClr val="F4CAB8"/>
                </a:solidFill>
                <a:latin typeface="Calibri" panose="020F0502020204030204" pitchFamily="34" charset="0"/>
                <a:cs typeface="Calibri" panose="020F0502020204030204" pitchFamily="34" charset="0"/>
              </a:rPr>
              <a:t>continuous</a:t>
            </a:r>
            <a:endParaRPr sz="2000" kern="0" dirty="0">
              <a:solidFill>
                <a:sysClr val="windowText" lastClr="000000"/>
              </a:solidFill>
              <a:latin typeface="Calibri" panose="020F0502020204030204" pitchFamily="34" charset="0"/>
              <a:cs typeface="Calibri" panose="020F0502020204030204" pitchFamily="34" charset="0"/>
            </a:endParaRPr>
          </a:p>
          <a:p>
            <a:pPr marL="10707" defTabSz="770931">
              <a:spcBef>
                <a:spcPts val="443"/>
              </a:spcBef>
            </a:pPr>
            <a:r>
              <a:rPr sz="2000" kern="0" dirty="0">
                <a:solidFill>
                  <a:srgbClr val="F4CAB8"/>
                </a:solidFill>
                <a:latin typeface="Calibri" panose="020F0502020204030204" pitchFamily="34" charset="0"/>
                <a:cs typeface="Calibri" panose="020F0502020204030204" pitchFamily="34" charset="0"/>
              </a:rPr>
              <a:t>on-</a:t>
            </a:r>
            <a:r>
              <a:rPr sz="2000" kern="0" spc="55" dirty="0">
                <a:solidFill>
                  <a:srgbClr val="F4CAB8"/>
                </a:solidFill>
                <a:latin typeface="Calibri" panose="020F0502020204030204" pitchFamily="34" charset="0"/>
                <a:cs typeface="Calibri" panose="020F0502020204030204" pitchFamily="34" charset="0"/>
              </a:rPr>
              <a:t>site</a:t>
            </a:r>
            <a:r>
              <a:rPr sz="2000" kern="0" spc="63" dirty="0">
                <a:solidFill>
                  <a:srgbClr val="F4CAB8"/>
                </a:solidFill>
                <a:latin typeface="Calibri" panose="020F0502020204030204" pitchFamily="34" charset="0"/>
                <a:cs typeface="Calibri" panose="020F0502020204030204" pitchFamily="34" charset="0"/>
              </a:rPr>
              <a:t> </a:t>
            </a:r>
            <a:r>
              <a:rPr sz="2000" kern="0" spc="38" dirty="0">
                <a:solidFill>
                  <a:srgbClr val="F4CAB8"/>
                </a:solidFill>
                <a:latin typeface="Calibri" panose="020F0502020204030204" pitchFamily="34" charset="0"/>
                <a:cs typeface="Calibri" panose="020F0502020204030204" pitchFamily="34" charset="0"/>
              </a:rPr>
              <a:t>security</a:t>
            </a:r>
            <a:r>
              <a:rPr sz="2000" kern="0" spc="63" dirty="0">
                <a:solidFill>
                  <a:srgbClr val="F4CAB8"/>
                </a:solidFill>
                <a:latin typeface="Calibri" panose="020F0502020204030204" pitchFamily="34" charset="0"/>
                <a:cs typeface="Calibri" panose="020F0502020204030204" pitchFamily="34" charset="0"/>
              </a:rPr>
              <a:t> </a:t>
            </a:r>
            <a:r>
              <a:rPr sz="2000" kern="0" spc="-8" dirty="0">
                <a:solidFill>
                  <a:srgbClr val="F4CAB8"/>
                </a:solidFill>
                <a:latin typeface="Calibri" panose="020F0502020204030204" pitchFamily="34" charset="0"/>
                <a:cs typeface="Calibri" panose="020F0502020204030204" pitchFamily="34" charset="0"/>
              </a:rPr>
              <a:t>coverage.</a:t>
            </a:r>
            <a:endParaRPr sz="2000" kern="0" dirty="0">
              <a:solidFill>
                <a:sysClr val="windowText" lastClr="000000"/>
              </a:solidFill>
              <a:latin typeface="Calibri" panose="020F0502020204030204" pitchFamily="34" charset="0"/>
              <a:cs typeface="Calibri" panose="020F0502020204030204" pitchFamily="34" charset="0"/>
            </a:endParaRPr>
          </a:p>
        </p:txBody>
      </p:sp>
      <p:pic>
        <p:nvPicPr>
          <p:cNvPr id="13" name="object 13"/>
          <p:cNvPicPr/>
          <p:nvPr/>
        </p:nvPicPr>
        <p:blipFill>
          <a:blip r:embed="rId7" cstate="print"/>
          <a:stretch>
            <a:fillRect/>
          </a:stretch>
        </p:blipFill>
        <p:spPr>
          <a:xfrm>
            <a:off x="7646210" y="1872897"/>
            <a:ext cx="353806" cy="256767"/>
          </a:xfrm>
          <a:prstGeom prst="rect">
            <a:avLst/>
          </a:prstGeom>
        </p:spPr>
      </p:pic>
      <p:sp>
        <p:nvSpPr>
          <p:cNvPr id="14" name="object 14"/>
          <p:cNvSpPr txBox="1"/>
          <p:nvPr/>
        </p:nvSpPr>
        <p:spPr>
          <a:xfrm>
            <a:off x="7646210" y="2219799"/>
            <a:ext cx="2734634" cy="3566594"/>
          </a:xfrm>
          <a:prstGeom prst="rect">
            <a:avLst/>
          </a:prstGeom>
        </p:spPr>
        <p:txBody>
          <a:bodyPr vert="horz" wrap="square" lIns="0" tIns="14455" rIns="0" bIns="0" rtlCol="0">
            <a:spAutoFit/>
          </a:bodyPr>
          <a:lstStyle/>
          <a:p>
            <a:pPr marL="10707" defTabSz="770931">
              <a:spcBef>
                <a:spcPts val="114"/>
              </a:spcBef>
            </a:pPr>
            <a:r>
              <a:rPr sz="2000" b="1" kern="0" spc="-38" dirty="0">
                <a:solidFill>
                  <a:srgbClr val="F4CAB8"/>
                </a:solidFill>
                <a:latin typeface="Calibri" panose="020F0502020204030204" pitchFamily="34" charset="0"/>
                <a:cs typeface="Calibri" panose="020F0502020204030204" pitchFamily="34" charset="0"/>
              </a:rPr>
              <a:t>Good</a:t>
            </a:r>
            <a:r>
              <a:rPr sz="2000" b="1" kern="0" spc="-152" dirty="0">
                <a:solidFill>
                  <a:srgbClr val="F4CAB8"/>
                </a:solidFill>
                <a:latin typeface="Calibri" panose="020F0502020204030204" pitchFamily="34" charset="0"/>
                <a:cs typeface="Calibri" panose="020F0502020204030204" pitchFamily="34" charset="0"/>
              </a:rPr>
              <a:t> </a:t>
            </a:r>
            <a:r>
              <a:rPr sz="2000" b="1" kern="0" spc="-17" dirty="0">
                <a:solidFill>
                  <a:srgbClr val="F4CAB8"/>
                </a:solidFill>
                <a:latin typeface="Calibri" panose="020F0502020204030204" pitchFamily="34" charset="0"/>
                <a:cs typeface="Calibri" panose="020F0502020204030204" pitchFamily="34" charset="0"/>
              </a:rPr>
              <a:t>Neighbour</a:t>
            </a:r>
            <a:r>
              <a:rPr sz="2000" b="1" kern="0" spc="-152" dirty="0">
                <a:solidFill>
                  <a:srgbClr val="F4CAB8"/>
                </a:solidFill>
                <a:latin typeface="Calibri" panose="020F0502020204030204" pitchFamily="34" charset="0"/>
                <a:cs typeface="Calibri" panose="020F0502020204030204" pitchFamily="34" charset="0"/>
              </a:rPr>
              <a:t> </a:t>
            </a:r>
            <a:r>
              <a:rPr sz="2000" b="1" kern="0" spc="-38" dirty="0">
                <a:solidFill>
                  <a:srgbClr val="F4CAB8"/>
                </a:solidFill>
                <a:latin typeface="Calibri" panose="020F0502020204030204" pitchFamily="34" charset="0"/>
                <a:cs typeface="Calibri" panose="020F0502020204030204" pitchFamily="34" charset="0"/>
              </a:rPr>
              <a:t>Commitments</a:t>
            </a:r>
            <a:endParaRPr sz="2000" kern="0" dirty="0">
              <a:solidFill>
                <a:sysClr val="windowText" lastClr="000000"/>
              </a:solidFill>
              <a:latin typeface="Calibri" panose="020F0502020204030204" pitchFamily="34" charset="0"/>
              <a:cs typeface="Calibri" panose="020F0502020204030204" pitchFamily="34" charset="0"/>
            </a:endParaRPr>
          </a:p>
          <a:p>
            <a:pPr marL="10707" marR="176136" defTabSz="770931">
              <a:lnSpc>
                <a:spcPct val="135000"/>
              </a:lnSpc>
              <a:spcBef>
                <a:spcPts val="502"/>
              </a:spcBef>
            </a:pPr>
            <a:r>
              <a:rPr sz="2000" kern="0" spc="51" dirty="0">
                <a:solidFill>
                  <a:srgbClr val="F4CAB8"/>
                </a:solidFill>
                <a:latin typeface="Calibri" panose="020F0502020204030204" pitchFamily="34" charset="0"/>
                <a:cs typeface="Calibri" panose="020F0502020204030204" pitchFamily="34" charset="0"/>
              </a:rPr>
              <a:t>Structured</a:t>
            </a:r>
            <a:r>
              <a:rPr sz="2000" kern="0" spc="8" dirty="0">
                <a:solidFill>
                  <a:srgbClr val="F4CAB8"/>
                </a:solidFill>
                <a:latin typeface="Calibri" panose="020F0502020204030204" pitchFamily="34" charset="0"/>
                <a:cs typeface="Calibri" panose="020F0502020204030204" pitchFamily="34" charset="0"/>
              </a:rPr>
              <a:t> </a:t>
            </a:r>
            <a:r>
              <a:rPr sz="2000" kern="0" spc="46" dirty="0">
                <a:solidFill>
                  <a:srgbClr val="F4CAB8"/>
                </a:solidFill>
                <a:latin typeface="Calibri" panose="020F0502020204030204" pitchFamily="34" charset="0"/>
                <a:cs typeface="Calibri" panose="020F0502020204030204" pitchFamily="34" charset="0"/>
              </a:rPr>
              <a:t>resident</a:t>
            </a:r>
            <a:r>
              <a:rPr sz="2000" kern="0" spc="13" dirty="0">
                <a:solidFill>
                  <a:srgbClr val="F4CAB8"/>
                </a:solidFill>
                <a:latin typeface="Calibri" panose="020F0502020204030204" pitchFamily="34" charset="0"/>
                <a:cs typeface="Calibri" panose="020F0502020204030204" pitchFamily="34" charset="0"/>
              </a:rPr>
              <a:t> </a:t>
            </a:r>
            <a:r>
              <a:rPr sz="2000" kern="0" spc="-8" dirty="0">
                <a:solidFill>
                  <a:srgbClr val="F4CAB8"/>
                </a:solidFill>
                <a:latin typeface="Calibri" panose="020F0502020204030204" pitchFamily="34" charset="0"/>
                <a:cs typeface="Calibri" panose="020F0502020204030204" pitchFamily="34" charset="0"/>
              </a:rPr>
              <a:t>expectations, </a:t>
            </a:r>
            <a:r>
              <a:rPr sz="2000" kern="0" spc="46" dirty="0">
                <a:solidFill>
                  <a:srgbClr val="F4CAB8"/>
                </a:solidFill>
                <a:latin typeface="Calibri" panose="020F0502020204030204" pitchFamily="34" charset="0"/>
                <a:cs typeface="Calibri" panose="020F0502020204030204" pitchFamily="34" charset="0"/>
              </a:rPr>
              <a:t>community</a:t>
            </a:r>
            <a:r>
              <a:rPr sz="2000" kern="0" spc="96" dirty="0">
                <a:solidFill>
                  <a:srgbClr val="F4CAB8"/>
                </a:solidFill>
                <a:latin typeface="Calibri" panose="020F0502020204030204" pitchFamily="34" charset="0"/>
                <a:cs typeface="Calibri" panose="020F0502020204030204" pitchFamily="34" charset="0"/>
              </a:rPr>
              <a:t> </a:t>
            </a:r>
            <a:r>
              <a:rPr sz="2000" kern="0" dirty="0">
                <a:solidFill>
                  <a:srgbClr val="F4CAB8"/>
                </a:solidFill>
                <a:latin typeface="Calibri" panose="020F0502020204030204" pitchFamily="34" charset="0"/>
                <a:cs typeface="Calibri" panose="020F0502020204030204" pitchFamily="34" charset="0"/>
              </a:rPr>
              <a:t>escalation</a:t>
            </a:r>
            <a:r>
              <a:rPr sz="2000" kern="0" spc="96" dirty="0">
                <a:solidFill>
                  <a:srgbClr val="F4CAB8"/>
                </a:solidFill>
                <a:latin typeface="Calibri" panose="020F0502020204030204" pitchFamily="34" charset="0"/>
                <a:cs typeface="Calibri" panose="020F0502020204030204" pitchFamily="34" charset="0"/>
              </a:rPr>
              <a:t> </a:t>
            </a:r>
            <a:r>
              <a:rPr sz="2000" kern="0" dirty="0">
                <a:solidFill>
                  <a:srgbClr val="F4CAB8"/>
                </a:solidFill>
                <a:latin typeface="Calibri" panose="020F0502020204030204" pitchFamily="34" charset="0"/>
                <a:cs typeface="Calibri" panose="020F0502020204030204" pitchFamily="34" charset="0"/>
              </a:rPr>
              <a:t>protocols,</a:t>
            </a:r>
            <a:r>
              <a:rPr sz="2000" kern="0" spc="96" dirty="0">
                <a:solidFill>
                  <a:srgbClr val="F4CAB8"/>
                </a:solidFill>
                <a:latin typeface="Calibri" panose="020F0502020204030204" pitchFamily="34" charset="0"/>
                <a:cs typeface="Calibri" panose="020F0502020204030204" pitchFamily="34" charset="0"/>
              </a:rPr>
              <a:t> </a:t>
            </a:r>
            <a:r>
              <a:rPr sz="2000" kern="0" spc="-21" dirty="0">
                <a:solidFill>
                  <a:srgbClr val="F4CAB8"/>
                </a:solidFill>
                <a:latin typeface="Calibri" panose="020F0502020204030204" pitchFamily="34" charset="0"/>
                <a:cs typeface="Calibri" panose="020F0502020204030204" pitchFamily="34" charset="0"/>
              </a:rPr>
              <a:t>and </a:t>
            </a:r>
            <a:r>
              <a:rPr sz="2000" kern="0" dirty="0">
                <a:solidFill>
                  <a:srgbClr val="F4CAB8"/>
                </a:solidFill>
                <a:latin typeface="Calibri" panose="020F0502020204030204" pitchFamily="34" charset="0"/>
                <a:cs typeface="Calibri" panose="020F0502020204030204" pitchFamily="34" charset="0"/>
              </a:rPr>
              <a:t>ongoing</a:t>
            </a:r>
            <a:r>
              <a:rPr sz="2000" kern="0" spc="118" dirty="0">
                <a:solidFill>
                  <a:srgbClr val="F4CAB8"/>
                </a:solidFill>
                <a:latin typeface="Calibri" panose="020F0502020204030204" pitchFamily="34" charset="0"/>
                <a:cs typeface="Calibri" panose="020F0502020204030204" pitchFamily="34" charset="0"/>
              </a:rPr>
              <a:t> </a:t>
            </a:r>
            <a:r>
              <a:rPr sz="2000" kern="0" dirty="0">
                <a:solidFill>
                  <a:srgbClr val="F4CAB8"/>
                </a:solidFill>
                <a:latin typeface="Calibri" panose="020F0502020204030204" pitchFamily="34" charset="0"/>
                <a:cs typeface="Calibri" panose="020F0502020204030204" pitchFamily="34" charset="0"/>
              </a:rPr>
              <a:t>dialogue</a:t>
            </a:r>
            <a:r>
              <a:rPr sz="2000" kern="0" spc="122" dirty="0">
                <a:solidFill>
                  <a:srgbClr val="F4CAB8"/>
                </a:solidFill>
                <a:latin typeface="Calibri" panose="020F0502020204030204" pitchFamily="34" charset="0"/>
                <a:cs typeface="Calibri" panose="020F0502020204030204" pitchFamily="34" charset="0"/>
              </a:rPr>
              <a:t> </a:t>
            </a:r>
            <a:r>
              <a:rPr sz="2000" kern="0" spc="59" dirty="0">
                <a:solidFill>
                  <a:srgbClr val="F4CAB8"/>
                </a:solidFill>
                <a:latin typeface="Calibri" panose="020F0502020204030204" pitchFamily="34" charset="0"/>
                <a:cs typeface="Calibri" panose="020F0502020204030204" pitchFamily="34" charset="0"/>
              </a:rPr>
              <a:t>through</a:t>
            </a:r>
            <a:r>
              <a:rPr sz="2000" kern="0" spc="122" dirty="0">
                <a:solidFill>
                  <a:srgbClr val="F4CAB8"/>
                </a:solidFill>
                <a:latin typeface="Calibri" panose="020F0502020204030204" pitchFamily="34" charset="0"/>
                <a:cs typeface="Calibri" panose="020F0502020204030204" pitchFamily="34" charset="0"/>
              </a:rPr>
              <a:t> </a:t>
            </a:r>
            <a:r>
              <a:rPr sz="2000" kern="0" spc="-21" dirty="0">
                <a:solidFill>
                  <a:srgbClr val="F4CAB8"/>
                </a:solidFill>
                <a:latin typeface="Calibri" panose="020F0502020204030204" pitchFamily="34" charset="0"/>
                <a:cs typeface="Calibri" panose="020F0502020204030204" pitchFamily="34" charset="0"/>
              </a:rPr>
              <a:t>the </a:t>
            </a:r>
            <a:r>
              <a:rPr sz="2000" b="1" kern="0" spc="139" dirty="0">
                <a:solidFill>
                  <a:srgbClr val="F4CAB8"/>
                </a:solidFill>
                <a:latin typeface="Calibri"/>
                <a:cs typeface="Calibri"/>
              </a:rPr>
              <a:t>Neighbourhood</a:t>
            </a:r>
            <a:r>
              <a:rPr sz="2000" b="1" kern="0" spc="67" dirty="0">
                <a:solidFill>
                  <a:srgbClr val="F4CAB8"/>
                </a:solidFill>
                <a:latin typeface="Calibri"/>
                <a:cs typeface="Calibri"/>
              </a:rPr>
              <a:t> </a:t>
            </a:r>
            <a:r>
              <a:rPr sz="2000" b="1" kern="0" spc="122" dirty="0">
                <a:solidFill>
                  <a:srgbClr val="F4CAB8"/>
                </a:solidFill>
                <a:latin typeface="Calibri"/>
                <a:cs typeface="Calibri"/>
              </a:rPr>
              <a:t>Liaison</a:t>
            </a:r>
            <a:r>
              <a:rPr sz="2000" b="1" kern="0" spc="72" dirty="0">
                <a:solidFill>
                  <a:srgbClr val="F4CAB8"/>
                </a:solidFill>
                <a:latin typeface="Calibri"/>
                <a:cs typeface="Calibri"/>
              </a:rPr>
              <a:t> </a:t>
            </a:r>
            <a:r>
              <a:rPr sz="2000" b="1" kern="0" spc="80" dirty="0">
                <a:solidFill>
                  <a:srgbClr val="F4CAB8"/>
                </a:solidFill>
                <a:latin typeface="Calibri"/>
                <a:cs typeface="Calibri"/>
              </a:rPr>
              <a:t>Table</a:t>
            </a:r>
            <a:r>
              <a:rPr sz="2000" kern="0" spc="80" dirty="0">
                <a:solidFill>
                  <a:srgbClr val="F4CAB8"/>
                </a:solidFill>
                <a:latin typeface="Calibri" panose="020F0502020204030204" pitchFamily="34" charset="0"/>
                <a:cs typeface="Calibri" panose="020F0502020204030204" pitchFamily="34" charset="0"/>
              </a:rPr>
              <a:t>.</a:t>
            </a:r>
            <a:endParaRPr sz="2000" kern="0"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5E193722-32E7-A26E-D200-22A449DDB87D}"/>
              </a:ext>
            </a:extLst>
          </p:cNvPr>
          <p:cNvSpPr/>
          <p:nvPr/>
        </p:nvSpPr>
        <p:spPr>
          <a:xfrm>
            <a:off x="0" y="5894329"/>
            <a:ext cx="12192000" cy="963671"/>
          </a:xfrm>
          <a:custGeom>
            <a:avLst/>
            <a:gdLst/>
            <a:ahLst/>
            <a:cxnLst/>
            <a:rect l="l" t="t" r="r" b="b"/>
            <a:pathLst>
              <a:path w="11430000" h="6438900">
                <a:moveTo>
                  <a:pt x="11429999" y="6438899"/>
                </a:moveTo>
                <a:lnTo>
                  <a:pt x="0" y="6438899"/>
                </a:lnTo>
                <a:lnTo>
                  <a:pt x="0" y="0"/>
                </a:lnTo>
                <a:lnTo>
                  <a:pt x="11429999" y="0"/>
                </a:lnTo>
                <a:lnTo>
                  <a:pt x="11429999" y="6438899"/>
                </a:lnTo>
                <a:close/>
              </a:path>
            </a:pathLst>
          </a:custGeom>
          <a:solidFill>
            <a:srgbClr val="5C2437"/>
          </a:solidFill>
        </p:spPr>
        <p:txBody>
          <a:bodyPr wrap="square" lIns="0" tIns="0" rIns="0" bIns="0" rtlCol="0"/>
          <a:lstStyle/>
          <a:p>
            <a:pPr defTabSz="770931"/>
            <a:endParaRPr sz="1518" kern="0">
              <a:solidFill>
                <a:sysClr val="windowText" lastClr="000000"/>
              </a:solidFill>
            </a:endParaRPr>
          </a:p>
        </p:txBody>
      </p:sp>
      <p:sp>
        <p:nvSpPr>
          <p:cNvPr id="2" name="object 2" descr="$PPTXTitle"/>
          <p:cNvSpPr txBox="1">
            <a:spLocks noGrp="1"/>
          </p:cNvSpPr>
          <p:nvPr>
            <p:ph type="title"/>
          </p:nvPr>
        </p:nvSpPr>
        <p:spPr>
          <a:xfrm>
            <a:off x="169864" y="222407"/>
            <a:ext cx="7346504" cy="953358"/>
          </a:xfrm>
          <a:prstGeom prst="rect">
            <a:avLst/>
          </a:prstGeom>
        </p:spPr>
        <p:txBody>
          <a:bodyPr vert="horz" wrap="square" lIns="0" tIns="5354" rIns="0" bIns="0" rtlCol="0">
            <a:spAutoFit/>
          </a:bodyPr>
          <a:lstStyle/>
          <a:p>
            <a:pPr marL="10707" marR="4283" algn="l">
              <a:lnSpc>
                <a:spcPts val="3541"/>
              </a:lnSpc>
              <a:spcBef>
                <a:spcPts val="42"/>
              </a:spcBef>
            </a:pPr>
            <a:r>
              <a:rPr lang="en-US" sz="4800" dirty="0"/>
              <a:t>Site Readiness &amp; </a:t>
            </a:r>
            <a:br>
              <a:rPr lang="en-US" sz="4800" dirty="0"/>
            </a:br>
            <a:r>
              <a:rPr lang="en-US" sz="4800" dirty="0"/>
              <a:t>Path to Opening</a:t>
            </a:r>
          </a:p>
        </p:txBody>
      </p:sp>
      <p:sp>
        <p:nvSpPr>
          <p:cNvPr id="3" name="object 3"/>
          <p:cNvSpPr/>
          <p:nvPr/>
        </p:nvSpPr>
        <p:spPr>
          <a:xfrm>
            <a:off x="169864" y="1373206"/>
            <a:ext cx="3840202" cy="5128178"/>
          </a:xfrm>
          <a:custGeom>
            <a:avLst/>
            <a:gdLst/>
            <a:ahLst/>
            <a:cxnLst/>
            <a:rect l="l" t="t" r="r" b="b"/>
            <a:pathLst>
              <a:path w="3048000" h="4876800">
                <a:moveTo>
                  <a:pt x="3030575" y="0"/>
                </a:moveTo>
                <a:lnTo>
                  <a:pt x="17428" y="0"/>
                </a:lnTo>
                <a:lnTo>
                  <a:pt x="14862" y="508"/>
                </a:lnTo>
                <a:lnTo>
                  <a:pt x="0" y="17424"/>
                </a:lnTo>
                <a:lnTo>
                  <a:pt x="0" y="4856708"/>
                </a:lnTo>
                <a:lnTo>
                  <a:pt x="0" y="4859371"/>
                </a:lnTo>
                <a:lnTo>
                  <a:pt x="17428" y="4876800"/>
                </a:lnTo>
                <a:lnTo>
                  <a:pt x="3030575" y="4876800"/>
                </a:lnTo>
                <a:lnTo>
                  <a:pt x="3048000" y="4859371"/>
                </a:lnTo>
                <a:lnTo>
                  <a:pt x="3048000" y="17424"/>
                </a:lnTo>
                <a:lnTo>
                  <a:pt x="3033141" y="508"/>
                </a:lnTo>
                <a:lnTo>
                  <a:pt x="3030575" y="0"/>
                </a:lnTo>
                <a:close/>
              </a:path>
            </a:pathLst>
          </a:custGeom>
          <a:solidFill>
            <a:srgbClr val="FFB292"/>
          </a:solidFill>
        </p:spPr>
        <p:txBody>
          <a:bodyPr wrap="square" lIns="0" tIns="0" rIns="0" bIns="0" rtlCol="0"/>
          <a:lstStyle/>
          <a:p>
            <a:pPr defTabSz="770931"/>
            <a:endParaRPr sz="1518" kern="0">
              <a:solidFill>
                <a:sysClr val="windowText" lastClr="000000"/>
              </a:solidFill>
            </a:endParaRPr>
          </a:p>
        </p:txBody>
      </p:sp>
      <p:sp>
        <p:nvSpPr>
          <p:cNvPr id="4" name="object 4"/>
          <p:cNvSpPr txBox="1"/>
          <p:nvPr/>
        </p:nvSpPr>
        <p:spPr>
          <a:xfrm>
            <a:off x="316168" y="1485632"/>
            <a:ext cx="3533456" cy="4667921"/>
          </a:xfrm>
          <a:prstGeom prst="rect">
            <a:avLst/>
          </a:prstGeom>
        </p:spPr>
        <p:txBody>
          <a:bodyPr vert="horz" wrap="square" lIns="0" tIns="45506" rIns="0" bIns="0" rtlCol="0">
            <a:spAutoFit/>
          </a:bodyPr>
          <a:lstStyle/>
          <a:p>
            <a:pPr marL="10707" defTabSz="770931">
              <a:spcBef>
                <a:spcPts val="358"/>
              </a:spcBef>
            </a:pPr>
            <a:r>
              <a:rPr sz="3200" b="1" kern="0" spc="-38" dirty="0">
                <a:solidFill>
                  <a:sysClr val="windowText" lastClr="000000"/>
                </a:solidFill>
                <a:latin typeface="Calibri" panose="020F0502020204030204" pitchFamily="34" charset="0"/>
                <a:cs typeface="Calibri" panose="020F0502020204030204" pitchFamily="34" charset="0"/>
              </a:rPr>
              <a:t>Anticipated</a:t>
            </a:r>
            <a:r>
              <a:rPr sz="3200" b="1" kern="0" spc="-110" dirty="0">
                <a:solidFill>
                  <a:sysClr val="windowText" lastClr="000000"/>
                </a:solidFill>
                <a:latin typeface="Calibri" panose="020F0502020204030204" pitchFamily="34" charset="0"/>
                <a:cs typeface="Calibri" panose="020F0502020204030204" pitchFamily="34" charset="0"/>
              </a:rPr>
              <a:t> </a:t>
            </a:r>
            <a:r>
              <a:rPr sz="3200" b="1" kern="0" spc="-8" dirty="0">
                <a:solidFill>
                  <a:sysClr val="windowText" lastClr="000000"/>
                </a:solidFill>
                <a:latin typeface="Calibri" panose="020F0502020204030204" pitchFamily="34" charset="0"/>
                <a:cs typeface="Calibri" panose="020F0502020204030204" pitchFamily="34" charset="0"/>
              </a:rPr>
              <a:t>Opening</a:t>
            </a:r>
            <a:endParaRPr sz="3200" kern="0" dirty="0">
              <a:solidFill>
                <a:sysClr val="windowText" lastClr="000000"/>
              </a:solidFill>
              <a:latin typeface="Calibri" panose="020F0502020204030204" pitchFamily="34" charset="0"/>
              <a:cs typeface="Calibri" panose="020F0502020204030204" pitchFamily="34" charset="0"/>
            </a:endParaRPr>
          </a:p>
          <a:p>
            <a:pPr marL="10707" marR="821791" defTabSz="770931">
              <a:lnSpc>
                <a:spcPct val="103699"/>
              </a:lnSpc>
              <a:spcBef>
                <a:spcPts val="733"/>
              </a:spcBef>
            </a:pPr>
            <a:r>
              <a:rPr sz="6000" b="1" kern="0" spc="101" dirty="0">
                <a:solidFill>
                  <a:sysClr val="windowText" lastClr="000000"/>
                </a:solidFill>
                <a:latin typeface="Calibri" panose="020F0502020204030204" pitchFamily="34" charset="0"/>
                <a:cs typeface="Calibri" panose="020F0502020204030204" pitchFamily="34" charset="0"/>
              </a:rPr>
              <a:t>July 27,</a:t>
            </a:r>
            <a:endParaRPr sz="6000" kern="0" spc="101" dirty="0">
              <a:solidFill>
                <a:sysClr val="windowText" lastClr="000000"/>
              </a:solidFill>
              <a:latin typeface="Calibri" panose="020F0502020204030204" pitchFamily="34" charset="0"/>
              <a:cs typeface="Calibri" panose="020F0502020204030204" pitchFamily="34" charset="0"/>
            </a:endParaRPr>
          </a:p>
          <a:p>
            <a:pPr marL="10707" defTabSz="770931">
              <a:spcBef>
                <a:spcPts val="316"/>
              </a:spcBef>
            </a:pPr>
            <a:r>
              <a:rPr sz="6000" b="1" kern="0" spc="101" dirty="0">
                <a:solidFill>
                  <a:sysClr val="windowText" lastClr="000000"/>
                </a:solidFill>
                <a:latin typeface="Calibri" panose="020F0502020204030204" pitchFamily="34" charset="0"/>
                <a:cs typeface="Calibri" panose="020F0502020204030204" pitchFamily="34" charset="0"/>
              </a:rPr>
              <a:t>2026</a:t>
            </a:r>
            <a:endParaRPr sz="6000" kern="0" spc="101" dirty="0">
              <a:solidFill>
                <a:sysClr val="windowText" lastClr="000000"/>
              </a:solidFill>
              <a:latin typeface="Calibri" panose="020F0502020204030204" pitchFamily="34" charset="0"/>
              <a:cs typeface="Calibri" panose="020F0502020204030204" pitchFamily="34" charset="0"/>
            </a:endParaRPr>
          </a:p>
          <a:p>
            <a:pPr marL="10707" marR="4283" indent="-535" defTabSz="770931">
              <a:lnSpc>
                <a:spcPct val="135000"/>
              </a:lnSpc>
              <a:spcBef>
                <a:spcPts val="1286"/>
              </a:spcBef>
            </a:pPr>
            <a:r>
              <a:rPr sz="2400" kern="0" spc="8" dirty="0">
                <a:solidFill>
                  <a:sysClr val="windowText" lastClr="000000"/>
                </a:solidFill>
                <a:latin typeface="Calibri" panose="020F0502020204030204" pitchFamily="34" charset="0"/>
                <a:cs typeface="Calibri" panose="020F0502020204030204" pitchFamily="34" charset="0"/>
              </a:rPr>
              <a:t>Adjusted</a:t>
            </a:r>
            <a:r>
              <a:rPr sz="2400" kern="0" spc="76" dirty="0">
                <a:solidFill>
                  <a:sysClr val="windowText" lastClr="000000"/>
                </a:solidFill>
                <a:latin typeface="Calibri" panose="020F0502020204030204" pitchFamily="34" charset="0"/>
                <a:cs typeface="Calibri" panose="020F0502020204030204" pitchFamily="34" charset="0"/>
              </a:rPr>
              <a:t> </a:t>
            </a:r>
            <a:r>
              <a:rPr sz="2400" kern="0" spc="8" dirty="0">
                <a:solidFill>
                  <a:sysClr val="windowText" lastClr="000000"/>
                </a:solidFill>
                <a:latin typeface="Calibri" panose="020F0502020204030204" pitchFamily="34" charset="0"/>
                <a:cs typeface="Calibri" panose="020F0502020204030204" pitchFamily="34" charset="0"/>
              </a:rPr>
              <a:t>due</a:t>
            </a:r>
            <a:r>
              <a:rPr sz="2400" kern="0" spc="80" dirty="0">
                <a:solidFill>
                  <a:sysClr val="windowText" lastClr="000000"/>
                </a:solidFill>
                <a:latin typeface="Calibri" panose="020F0502020204030204" pitchFamily="34" charset="0"/>
                <a:cs typeface="Calibri" panose="020F0502020204030204" pitchFamily="34" charset="0"/>
              </a:rPr>
              <a:t> </a:t>
            </a:r>
            <a:r>
              <a:rPr sz="2400" kern="0" spc="8" dirty="0">
                <a:solidFill>
                  <a:sysClr val="windowText" lastClr="000000"/>
                </a:solidFill>
                <a:latin typeface="Calibri" panose="020F0502020204030204" pitchFamily="34" charset="0"/>
                <a:cs typeface="Calibri" panose="020F0502020204030204" pitchFamily="34" charset="0"/>
              </a:rPr>
              <a:t>to</a:t>
            </a:r>
            <a:r>
              <a:rPr sz="2400" kern="0" spc="80" dirty="0">
                <a:solidFill>
                  <a:sysClr val="windowText" lastClr="000000"/>
                </a:solidFill>
                <a:latin typeface="Calibri" panose="020F0502020204030204" pitchFamily="34" charset="0"/>
                <a:cs typeface="Calibri" panose="020F0502020204030204" pitchFamily="34" charset="0"/>
              </a:rPr>
              <a:t> </a:t>
            </a:r>
            <a:r>
              <a:rPr sz="2400" kern="0" spc="-8" dirty="0">
                <a:solidFill>
                  <a:sysClr val="windowText" lastClr="000000"/>
                </a:solidFill>
                <a:latin typeface="Calibri" panose="020F0502020204030204" pitchFamily="34" charset="0"/>
                <a:cs typeface="Calibri" panose="020F0502020204030204" pitchFamily="34" charset="0"/>
              </a:rPr>
              <a:t>unforeseen </a:t>
            </a:r>
            <a:r>
              <a:rPr sz="2400" kern="0" spc="38" dirty="0">
                <a:solidFill>
                  <a:sysClr val="windowText" lastClr="000000"/>
                </a:solidFill>
                <a:latin typeface="Calibri" panose="020F0502020204030204" pitchFamily="34" charset="0"/>
                <a:cs typeface="Calibri" panose="020F0502020204030204" pitchFamily="34" charset="0"/>
              </a:rPr>
              <a:t>construction</a:t>
            </a:r>
            <a:r>
              <a:rPr sz="2400" kern="0" spc="63" dirty="0">
                <a:solidFill>
                  <a:sysClr val="windowText" lastClr="000000"/>
                </a:solidFill>
                <a:latin typeface="Calibri" panose="020F0502020204030204" pitchFamily="34" charset="0"/>
                <a:cs typeface="Calibri" panose="020F0502020204030204" pitchFamily="34" charset="0"/>
              </a:rPr>
              <a:t> </a:t>
            </a:r>
            <a:r>
              <a:rPr sz="2400" kern="0" dirty="0">
                <a:solidFill>
                  <a:sysClr val="windowText" lastClr="000000"/>
                </a:solidFill>
                <a:latin typeface="Calibri" panose="020F0502020204030204" pitchFamily="34" charset="0"/>
                <a:cs typeface="Calibri" panose="020F0502020204030204" pitchFamily="34" charset="0"/>
              </a:rPr>
              <a:t>challenges;</a:t>
            </a:r>
            <a:r>
              <a:rPr sz="2400" kern="0" spc="63" dirty="0">
                <a:solidFill>
                  <a:sysClr val="windowText" lastClr="000000"/>
                </a:solidFill>
                <a:latin typeface="Calibri" panose="020F0502020204030204" pitchFamily="34" charset="0"/>
                <a:cs typeface="Calibri" panose="020F0502020204030204" pitchFamily="34" charset="0"/>
              </a:rPr>
              <a:t> </a:t>
            </a:r>
            <a:r>
              <a:rPr sz="2400" kern="0" spc="67" dirty="0">
                <a:solidFill>
                  <a:sysClr val="windowText" lastClr="000000"/>
                </a:solidFill>
                <a:latin typeface="Calibri" panose="020F0502020204030204" pitchFamily="34" charset="0"/>
                <a:cs typeface="Calibri" panose="020F0502020204030204" pitchFamily="34" charset="0"/>
              </a:rPr>
              <a:t>work </a:t>
            </a:r>
            <a:r>
              <a:rPr sz="2400" kern="0" spc="80" dirty="0">
                <a:solidFill>
                  <a:sysClr val="windowText" lastClr="000000"/>
                </a:solidFill>
                <a:latin typeface="Calibri" panose="020F0502020204030204" pitchFamily="34" charset="0"/>
                <a:cs typeface="Calibri" panose="020F0502020204030204" pitchFamily="34" charset="0"/>
              </a:rPr>
              <a:t>is </a:t>
            </a:r>
            <a:r>
              <a:rPr sz="2400" kern="0" dirty="0">
                <a:solidFill>
                  <a:sysClr val="windowText" lastClr="000000"/>
                </a:solidFill>
                <a:latin typeface="Calibri" panose="020F0502020204030204" pitchFamily="34" charset="0"/>
                <a:cs typeface="Calibri" panose="020F0502020204030204" pitchFamily="34" charset="0"/>
              </a:rPr>
              <a:t>actively</a:t>
            </a:r>
            <a:r>
              <a:rPr sz="2400" kern="0" spc="51" dirty="0">
                <a:solidFill>
                  <a:sysClr val="windowText" lastClr="000000"/>
                </a:solidFill>
                <a:latin typeface="Calibri" panose="020F0502020204030204" pitchFamily="34" charset="0"/>
                <a:cs typeface="Calibri" panose="020F0502020204030204" pitchFamily="34" charset="0"/>
              </a:rPr>
              <a:t> </a:t>
            </a:r>
            <a:r>
              <a:rPr sz="2400" kern="0" spc="34" dirty="0">
                <a:solidFill>
                  <a:sysClr val="windowText" lastClr="000000"/>
                </a:solidFill>
                <a:latin typeface="Calibri" panose="020F0502020204030204" pitchFamily="34" charset="0"/>
                <a:cs typeface="Calibri" panose="020F0502020204030204" pitchFamily="34" charset="0"/>
              </a:rPr>
              <a:t>progressing</a:t>
            </a:r>
            <a:r>
              <a:rPr sz="1518" kern="0" spc="34" dirty="0">
                <a:solidFill>
                  <a:sysClr val="windowText" lastClr="000000"/>
                </a:solidFill>
                <a:latin typeface="Calibri" panose="020F0502020204030204" pitchFamily="34" charset="0"/>
                <a:cs typeface="Calibri" panose="020F0502020204030204" pitchFamily="34" charset="0"/>
              </a:rPr>
              <a:t>.</a:t>
            </a:r>
            <a:endParaRPr sz="1518" kern="0" dirty="0">
              <a:solidFill>
                <a:sysClr val="windowText" lastClr="000000"/>
              </a:solidFill>
              <a:latin typeface="Calibri" panose="020F0502020204030204" pitchFamily="34" charset="0"/>
              <a:cs typeface="Calibri" panose="020F0502020204030204" pitchFamily="34" charset="0"/>
            </a:endParaRPr>
          </a:p>
        </p:txBody>
      </p:sp>
      <p:sp>
        <p:nvSpPr>
          <p:cNvPr id="10" name="object 10"/>
          <p:cNvSpPr txBox="1"/>
          <p:nvPr/>
        </p:nvSpPr>
        <p:spPr>
          <a:xfrm>
            <a:off x="4156370" y="1373206"/>
            <a:ext cx="3359998" cy="2861529"/>
          </a:xfrm>
          <a:prstGeom prst="rect">
            <a:avLst/>
          </a:prstGeom>
        </p:spPr>
        <p:txBody>
          <a:bodyPr vert="horz" wrap="square" lIns="0" tIns="14455" rIns="0" bIns="0" rtlCol="0">
            <a:spAutoFit/>
          </a:bodyPr>
          <a:lstStyle/>
          <a:p>
            <a:pPr marL="10707" defTabSz="770931">
              <a:spcBef>
                <a:spcPts val="114"/>
              </a:spcBef>
            </a:pPr>
            <a:r>
              <a:rPr sz="2000" b="1" kern="0" spc="-46" dirty="0">
                <a:solidFill>
                  <a:srgbClr val="FFB292"/>
                </a:solidFill>
                <a:latin typeface="Calibri" panose="020F0502020204030204" pitchFamily="34" charset="0"/>
                <a:cs typeface="Calibri" panose="020F0502020204030204" pitchFamily="34" charset="0"/>
              </a:rPr>
              <a:t>Remaining</a:t>
            </a:r>
            <a:r>
              <a:rPr sz="2000" b="1" kern="0" spc="-148" dirty="0">
                <a:solidFill>
                  <a:srgbClr val="FFB292"/>
                </a:solidFill>
                <a:latin typeface="Calibri" panose="020F0502020204030204" pitchFamily="34" charset="0"/>
                <a:cs typeface="Calibri" panose="020F0502020204030204" pitchFamily="34" charset="0"/>
              </a:rPr>
              <a:t> </a:t>
            </a:r>
            <a:r>
              <a:rPr sz="2000" b="1" kern="0" spc="-8" dirty="0">
                <a:solidFill>
                  <a:srgbClr val="FFB292"/>
                </a:solidFill>
                <a:latin typeface="Calibri" panose="020F0502020204030204" pitchFamily="34" charset="0"/>
                <a:cs typeface="Calibri" panose="020F0502020204030204" pitchFamily="34" charset="0"/>
              </a:rPr>
              <a:t>Activities</a:t>
            </a:r>
            <a:endParaRPr sz="2000" kern="0" dirty="0">
              <a:solidFill>
                <a:sysClr val="windowText" lastClr="000000"/>
              </a:solidFill>
              <a:latin typeface="Calibri" panose="020F0502020204030204" pitchFamily="34" charset="0"/>
              <a:cs typeface="Calibri" panose="020F0502020204030204" pitchFamily="34" charset="0"/>
            </a:endParaRPr>
          </a:p>
          <a:p>
            <a:pPr marL="468447" marR="167035" indent="-240916" defTabSz="770931">
              <a:spcBef>
                <a:spcPts val="599"/>
              </a:spcBef>
              <a:buFont typeface="Arial" panose="020B0604020202020204" pitchFamily="34" charset="0"/>
              <a:buChar char="•"/>
            </a:pPr>
            <a:r>
              <a:rPr sz="2000" kern="0" spc="59" dirty="0">
                <a:solidFill>
                  <a:srgbClr val="F4CAB7"/>
                </a:solidFill>
                <a:latin typeface="Calibri" panose="020F0502020204030204" pitchFamily="34" charset="0"/>
                <a:cs typeface="Calibri" panose="020F0502020204030204" pitchFamily="34" charset="0"/>
              </a:rPr>
              <a:t>Interior</a:t>
            </a:r>
            <a:r>
              <a:rPr sz="2000" kern="0" dirty="0">
                <a:solidFill>
                  <a:srgbClr val="F4CAB7"/>
                </a:solidFill>
                <a:latin typeface="Calibri" panose="020F0502020204030204" pitchFamily="34" charset="0"/>
                <a:cs typeface="Calibri" panose="020F0502020204030204" pitchFamily="34" charset="0"/>
              </a:rPr>
              <a:t> </a:t>
            </a:r>
            <a:r>
              <a:rPr sz="2000" kern="0" spc="-8" dirty="0">
                <a:solidFill>
                  <a:srgbClr val="F4CAB7"/>
                </a:solidFill>
                <a:latin typeface="Calibri" panose="020F0502020204030204" pitchFamily="34" charset="0"/>
                <a:cs typeface="Calibri" panose="020F0502020204030204" pitchFamily="34" charset="0"/>
              </a:rPr>
              <a:t>renovation</a:t>
            </a:r>
            <a:r>
              <a:rPr lang="en-US" sz="2000" kern="0" spc="-8" dirty="0">
                <a:solidFill>
                  <a:srgbClr val="F4CAB7"/>
                </a:solidFill>
                <a:latin typeface="Calibri" panose="020F0502020204030204" pitchFamily="34" charset="0"/>
                <a:cs typeface="Calibri" panose="020F0502020204030204" pitchFamily="34" charset="0"/>
              </a:rPr>
              <a:t>s</a:t>
            </a:r>
          </a:p>
          <a:p>
            <a:pPr marL="468447" marR="167035" indent="-240916" defTabSz="770931">
              <a:spcBef>
                <a:spcPts val="599"/>
              </a:spcBef>
              <a:buFont typeface="Arial" panose="020B0604020202020204" pitchFamily="34" charset="0"/>
              <a:buChar char="•"/>
            </a:pPr>
            <a:r>
              <a:rPr sz="2000" kern="0" spc="76" dirty="0">
                <a:solidFill>
                  <a:srgbClr val="F4CAB7"/>
                </a:solidFill>
                <a:latin typeface="Calibri" panose="020F0502020204030204" pitchFamily="34" charset="0"/>
                <a:cs typeface="Calibri" panose="020F0502020204030204" pitchFamily="34" charset="0"/>
              </a:rPr>
              <a:t>Building</a:t>
            </a:r>
            <a:r>
              <a:rPr sz="2000" kern="0" spc="8" dirty="0">
                <a:solidFill>
                  <a:srgbClr val="F4CAB7"/>
                </a:solidFill>
                <a:latin typeface="Calibri" panose="020F0502020204030204" pitchFamily="34" charset="0"/>
                <a:cs typeface="Calibri" panose="020F0502020204030204" pitchFamily="34" charset="0"/>
              </a:rPr>
              <a:t> </a:t>
            </a:r>
            <a:r>
              <a:rPr sz="2000" kern="0" spc="72" dirty="0">
                <a:solidFill>
                  <a:srgbClr val="F4CAB7"/>
                </a:solidFill>
                <a:latin typeface="Calibri" panose="020F0502020204030204" pitchFamily="34" charset="0"/>
                <a:cs typeface="Calibri" panose="020F0502020204030204" pitchFamily="34" charset="0"/>
              </a:rPr>
              <a:t>systems</a:t>
            </a:r>
            <a:r>
              <a:rPr sz="2000" kern="0" spc="8" dirty="0">
                <a:solidFill>
                  <a:srgbClr val="F4CAB7"/>
                </a:solidFill>
                <a:latin typeface="Calibri" panose="020F0502020204030204" pitchFamily="34" charset="0"/>
                <a:cs typeface="Calibri" panose="020F0502020204030204" pitchFamily="34" charset="0"/>
              </a:rPr>
              <a:t> </a:t>
            </a:r>
            <a:r>
              <a:rPr sz="2000" kern="0" spc="46" dirty="0">
                <a:solidFill>
                  <a:srgbClr val="F4CAB7"/>
                </a:solidFill>
                <a:latin typeface="Calibri" panose="020F0502020204030204" pitchFamily="34" charset="0"/>
                <a:cs typeface="Calibri" panose="020F0502020204030204" pitchFamily="34" charset="0"/>
              </a:rPr>
              <a:t>testing </a:t>
            </a:r>
            <a:endParaRPr lang="en-US" sz="2000" kern="0" spc="46" dirty="0">
              <a:solidFill>
                <a:srgbClr val="F4CAB7"/>
              </a:solidFill>
              <a:latin typeface="Calibri" panose="020F0502020204030204" pitchFamily="34" charset="0"/>
              <a:cs typeface="Calibri" panose="020F0502020204030204" pitchFamily="34" charset="0"/>
            </a:endParaRPr>
          </a:p>
          <a:p>
            <a:pPr marL="468447" marR="167035" indent="-240916" defTabSz="770931">
              <a:spcBef>
                <a:spcPts val="599"/>
              </a:spcBef>
              <a:buFont typeface="Arial" panose="020B0604020202020204" pitchFamily="34" charset="0"/>
              <a:buChar char="•"/>
            </a:pPr>
            <a:r>
              <a:rPr sz="2000" kern="0" spc="76" dirty="0">
                <a:solidFill>
                  <a:srgbClr val="F4CAB7"/>
                </a:solidFill>
                <a:latin typeface="Calibri" panose="020F0502020204030204" pitchFamily="34" charset="0"/>
                <a:cs typeface="Calibri" panose="020F0502020204030204" pitchFamily="34" charset="0"/>
              </a:rPr>
              <a:t>Furnishing</a:t>
            </a:r>
            <a:endParaRPr lang="en-US" sz="2000" kern="0" spc="76" dirty="0">
              <a:solidFill>
                <a:sysClr val="windowText" lastClr="000000"/>
              </a:solidFill>
              <a:latin typeface="Calibri" panose="020F0502020204030204" pitchFamily="34" charset="0"/>
              <a:cs typeface="Calibri" panose="020F0502020204030204" pitchFamily="34" charset="0"/>
            </a:endParaRPr>
          </a:p>
          <a:p>
            <a:pPr marL="468447" marR="167035" indent="-240916" defTabSz="770931">
              <a:spcBef>
                <a:spcPts val="599"/>
              </a:spcBef>
              <a:buFont typeface="Arial" panose="020B0604020202020204" pitchFamily="34" charset="0"/>
              <a:buChar char="•"/>
            </a:pPr>
            <a:r>
              <a:rPr sz="2000" kern="0" dirty="0">
                <a:solidFill>
                  <a:srgbClr val="F4CAB7"/>
                </a:solidFill>
                <a:latin typeface="Calibri" panose="020F0502020204030204" pitchFamily="34" charset="0"/>
                <a:cs typeface="Calibri" panose="020F0502020204030204" pitchFamily="34" charset="0"/>
              </a:rPr>
              <a:t>Staff</a:t>
            </a:r>
            <a:r>
              <a:rPr sz="2000" kern="0" spc="139" dirty="0">
                <a:solidFill>
                  <a:srgbClr val="F4CAB7"/>
                </a:solidFill>
                <a:latin typeface="Calibri" panose="020F0502020204030204" pitchFamily="34" charset="0"/>
                <a:cs typeface="Calibri" panose="020F0502020204030204" pitchFamily="34" charset="0"/>
              </a:rPr>
              <a:t> </a:t>
            </a:r>
            <a:r>
              <a:rPr sz="2000" kern="0" dirty="0">
                <a:solidFill>
                  <a:srgbClr val="F4CAB7"/>
                </a:solidFill>
                <a:latin typeface="Calibri" panose="020F0502020204030204" pitchFamily="34" charset="0"/>
                <a:cs typeface="Calibri" panose="020F0502020204030204" pitchFamily="34" charset="0"/>
              </a:rPr>
              <a:t>onboarding</a:t>
            </a:r>
            <a:r>
              <a:rPr sz="2000" kern="0" spc="143" dirty="0">
                <a:solidFill>
                  <a:srgbClr val="F4CAB7"/>
                </a:solidFill>
                <a:latin typeface="Calibri" panose="020F0502020204030204" pitchFamily="34" charset="0"/>
                <a:cs typeface="Calibri" panose="020F0502020204030204" pitchFamily="34" charset="0"/>
              </a:rPr>
              <a:t> </a:t>
            </a:r>
            <a:r>
              <a:rPr sz="2000" kern="0" spc="-76" dirty="0">
                <a:solidFill>
                  <a:srgbClr val="F4CAB7"/>
                </a:solidFill>
                <a:latin typeface="Calibri" panose="020F0502020204030204" pitchFamily="34" charset="0"/>
                <a:cs typeface="Calibri" panose="020F0502020204030204" pitchFamily="34" charset="0"/>
              </a:rPr>
              <a:t>&amp;</a:t>
            </a:r>
            <a:r>
              <a:rPr sz="2000" kern="0" spc="143" dirty="0">
                <a:solidFill>
                  <a:srgbClr val="F4CAB7"/>
                </a:solidFill>
                <a:latin typeface="Calibri" panose="020F0502020204030204" pitchFamily="34" charset="0"/>
                <a:cs typeface="Calibri" panose="020F0502020204030204" pitchFamily="34" charset="0"/>
              </a:rPr>
              <a:t> </a:t>
            </a:r>
            <a:r>
              <a:rPr sz="2000" kern="0" spc="42" dirty="0">
                <a:solidFill>
                  <a:srgbClr val="F4CAB7"/>
                </a:solidFill>
                <a:latin typeface="Calibri" panose="020F0502020204030204" pitchFamily="34" charset="0"/>
                <a:cs typeface="Calibri" panose="020F0502020204030204" pitchFamily="34" charset="0"/>
              </a:rPr>
              <a:t>training</a:t>
            </a:r>
            <a:endParaRPr lang="en-US" sz="2000" kern="0" dirty="0">
              <a:solidFill>
                <a:sysClr val="windowText" lastClr="000000"/>
              </a:solidFill>
              <a:latin typeface="Calibri" panose="020F0502020204030204" pitchFamily="34" charset="0"/>
              <a:cs typeface="Calibri" panose="020F0502020204030204" pitchFamily="34" charset="0"/>
            </a:endParaRPr>
          </a:p>
          <a:p>
            <a:pPr marL="468447" marR="167035" indent="-240916" defTabSz="770931">
              <a:spcBef>
                <a:spcPts val="599"/>
              </a:spcBef>
              <a:buFont typeface="Arial" panose="020B0604020202020204" pitchFamily="34" charset="0"/>
              <a:buChar char="•"/>
            </a:pPr>
            <a:r>
              <a:rPr sz="2000" kern="0" spc="51" dirty="0">
                <a:solidFill>
                  <a:srgbClr val="F4CAB7"/>
                </a:solidFill>
                <a:latin typeface="Calibri" panose="020F0502020204030204" pitchFamily="34" charset="0"/>
                <a:cs typeface="Calibri" panose="020F0502020204030204" pitchFamily="34" charset="0"/>
              </a:rPr>
              <a:t>Finalization</a:t>
            </a:r>
            <a:r>
              <a:rPr sz="2000" kern="0" spc="30" dirty="0">
                <a:solidFill>
                  <a:srgbClr val="F4CAB7"/>
                </a:solidFill>
                <a:latin typeface="Calibri" panose="020F0502020204030204" pitchFamily="34" charset="0"/>
                <a:cs typeface="Calibri" panose="020F0502020204030204" pitchFamily="34" charset="0"/>
              </a:rPr>
              <a:t> </a:t>
            </a:r>
            <a:r>
              <a:rPr sz="2000" kern="0" dirty="0">
                <a:solidFill>
                  <a:srgbClr val="F4CAB7"/>
                </a:solidFill>
                <a:latin typeface="Calibri" panose="020F0502020204030204" pitchFamily="34" charset="0"/>
                <a:cs typeface="Calibri" panose="020F0502020204030204" pitchFamily="34" charset="0"/>
              </a:rPr>
              <a:t>of</a:t>
            </a:r>
            <a:r>
              <a:rPr sz="2000" kern="0" spc="30" dirty="0">
                <a:solidFill>
                  <a:srgbClr val="F4CAB7"/>
                </a:solidFill>
                <a:latin typeface="Calibri" panose="020F0502020204030204" pitchFamily="34" charset="0"/>
                <a:cs typeface="Calibri" panose="020F0502020204030204" pitchFamily="34" charset="0"/>
              </a:rPr>
              <a:t> </a:t>
            </a:r>
            <a:r>
              <a:rPr sz="2000" kern="0" spc="-8" dirty="0">
                <a:solidFill>
                  <a:srgbClr val="F4CAB7"/>
                </a:solidFill>
                <a:latin typeface="Calibri" panose="020F0502020204030204" pitchFamily="34" charset="0"/>
                <a:cs typeface="Calibri" panose="020F0502020204030204" pitchFamily="34" charset="0"/>
              </a:rPr>
              <a:t>operational protocols</a:t>
            </a:r>
            <a:endParaRPr sz="2000" kern="0" dirty="0">
              <a:solidFill>
                <a:sysClr val="windowText" lastClr="000000"/>
              </a:solidFill>
              <a:latin typeface="Calibri" panose="020F0502020204030204" pitchFamily="34" charset="0"/>
              <a:cs typeface="Calibri" panose="020F0502020204030204" pitchFamily="34" charset="0"/>
            </a:endParaRPr>
          </a:p>
        </p:txBody>
      </p:sp>
      <p:sp>
        <p:nvSpPr>
          <p:cNvPr id="11" name="object 11"/>
          <p:cNvSpPr txBox="1"/>
          <p:nvPr/>
        </p:nvSpPr>
        <p:spPr>
          <a:xfrm>
            <a:off x="4292462" y="4380545"/>
            <a:ext cx="3223906" cy="2221389"/>
          </a:xfrm>
          <a:prstGeom prst="rect">
            <a:avLst/>
          </a:prstGeom>
        </p:spPr>
        <p:txBody>
          <a:bodyPr vert="horz" wrap="square" lIns="0" tIns="10172" rIns="0" bIns="0" rtlCol="0">
            <a:spAutoFit/>
          </a:bodyPr>
          <a:lstStyle/>
          <a:p>
            <a:pPr marL="10707" marR="4283" defTabSz="770931">
              <a:lnSpc>
                <a:spcPct val="135000"/>
              </a:lnSpc>
              <a:spcBef>
                <a:spcPts val="80"/>
              </a:spcBef>
            </a:pPr>
            <a:r>
              <a:rPr kern="0" spc="8" dirty="0">
                <a:solidFill>
                  <a:srgbClr val="F4CAB7"/>
                </a:solidFill>
                <a:latin typeface="Calibri" panose="020F0502020204030204" pitchFamily="34" charset="0"/>
                <a:cs typeface="Calibri" panose="020F0502020204030204" pitchFamily="34" charset="0"/>
              </a:rPr>
              <a:t>HUCCHC</a:t>
            </a:r>
            <a:r>
              <a:rPr kern="0" spc="89" dirty="0">
                <a:solidFill>
                  <a:srgbClr val="F4CAB7"/>
                </a:solidFill>
                <a:latin typeface="Calibri" panose="020F0502020204030204" pitchFamily="34" charset="0"/>
                <a:cs typeface="Calibri" panose="020F0502020204030204" pitchFamily="34" charset="0"/>
              </a:rPr>
              <a:t> </a:t>
            </a:r>
            <a:r>
              <a:rPr kern="0" spc="55" dirty="0">
                <a:solidFill>
                  <a:srgbClr val="F4CAB7"/>
                </a:solidFill>
                <a:latin typeface="Calibri" panose="020F0502020204030204" pitchFamily="34" charset="0"/>
                <a:cs typeface="Calibri" panose="020F0502020204030204" pitchFamily="34" charset="0"/>
              </a:rPr>
              <a:t>remains</a:t>
            </a:r>
            <a:r>
              <a:rPr kern="0" spc="89" dirty="0">
                <a:solidFill>
                  <a:srgbClr val="F4CAB7"/>
                </a:solidFill>
                <a:latin typeface="Calibri" panose="020F0502020204030204" pitchFamily="34" charset="0"/>
                <a:cs typeface="Calibri" panose="020F0502020204030204" pitchFamily="34" charset="0"/>
              </a:rPr>
              <a:t> </a:t>
            </a:r>
            <a:r>
              <a:rPr kern="0" spc="8" dirty="0">
                <a:solidFill>
                  <a:srgbClr val="F4CAB7"/>
                </a:solidFill>
                <a:latin typeface="Calibri" panose="020F0502020204030204" pitchFamily="34" charset="0"/>
                <a:cs typeface="Calibri" panose="020F0502020204030204" pitchFamily="34" charset="0"/>
              </a:rPr>
              <a:t>committed</a:t>
            </a:r>
            <a:r>
              <a:rPr kern="0" spc="93" dirty="0">
                <a:solidFill>
                  <a:srgbClr val="F4CAB7"/>
                </a:solidFill>
                <a:latin typeface="Calibri" panose="020F0502020204030204" pitchFamily="34" charset="0"/>
                <a:cs typeface="Calibri" panose="020F0502020204030204" pitchFamily="34" charset="0"/>
              </a:rPr>
              <a:t> </a:t>
            </a:r>
            <a:r>
              <a:rPr kern="0" spc="-21" dirty="0">
                <a:solidFill>
                  <a:srgbClr val="F4CAB7"/>
                </a:solidFill>
                <a:latin typeface="Calibri" panose="020F0502020204030204" pitchFamily="34" charset="0"/>
                <a:cs typeface="Calibri" panose="020F0502020204030204" pitchFamily="34" charset="0"/>
              </a:rPr>
              <a:t>to </a:t>
            </a:r>
            <a:r>
              <a:rPr b="1" kern="0" spc="126" dirty="0">
                <a:solidFill>
                  <a:srgbClr val="F4CAB7"/>
                </a:solidFill>
                <a:latin typeface="Calibri"/>
                <a:cs typeface="Calibri"/>
              </a:rPr>
              <a:t>transparency</a:t>
            </a:r>
            <a:r>
              <a:rPr b="1" kern="0" spc="76" dirty="0">
                <a:solidFill>
                  <a:srgbClr val="F4CAB7"/>
                </a:solidFill>
                <a:latin typeface="Calibri"/>
                <a:cs typeface="Calibri"/>
              </a:rPr>
              <a:t> </a:t>
            </a:r>
            <a:r>
              <a:rPr b="1" kern="0" spc="152" dirty="0">
                <a:solidFill>
                  <a:srgbClr val="F4CAB7"/>
                </a:solidFill>
                <a:latin typeface="Calibri"/>
                <a:cs typeface="Calibri"/>
              </a:rPr>
              <a:t>and</a:t>
            </a:r>
            <a:r>
              <a:rPr b="1" kern="0" spc="76" dirty="0">
                <a:solidFill>
                  <a:srgbClr val="F4CAB7"/>
                </a:solidFill>
                <a:latin typeface="Calibri"/>
                <a:cs typeface="Calibri"/>
              </a:rPr>
              <a:t> </a:t>
            </a:r>
            <a:r>
              <a:rPr b="1" kern="0" spc="148" dirty="0">
                <a:solidFill>
                  <a:srgbClr val="F4CAB7"/>
                </a:solidFill>
                <a:latin typeface="Calibri"/>
                <a:cs typeface="Calibri"/>
              </a:rPr>
              <a:t>ongoing </a:t>
            </a:r>
            <a:r>
              <a:rPr b="1" kern="0" spc="152" dirty="0">
                <a:solidFill>
                  <a:srgbClr val="F4CAB7"/>
                </a:solidFill>
                <a:latin typeface="Calibri"/>
                <a:cs typeface="Calibri"/>
              </a:rPr>
              <a:t>community</a:t>
            </a:r>
            <a:r>
              <a:rPr b="1" kern="0" spc="84" dirty="0">
                <a:solidFill>
                  <a:srgbClr val="F4CAB7"/>
                </a:solidFill>
                <a:latin typeface="Calibri"/>
                <a:cs typeface="Calibri"/>
              </a:rPr>
              <a:t> </a:t>
            </a:r>
            <a:r>
              <a:rPr b="1" kern="0" spc="160" dirty="0">
                <a:solidFill>
                  <a:srgbClr val="F4CAB7"/>
                </a:solidFill>
                <a:latin typeface="Calibri"/>
                <a:cs typeface="Calibri"/>
              </a:rPr>
              <a:t>engagement </a:t>
            </a:r>
            <a:r>
              <a:rPr kern="0" spc="59" dirty="0">
                <a:solidFill>
                  <a:srgbClr val="F4CAB7"/>
                </a:solidFill>
                <a:latin typeface="Calibri" panose="020F0502020204030204" pitchFamily="34" charset="0"/>
                <a:cs typeface="Calibri" panose="020F0502020204030204" pitchFamily="34" charset="0"/>
              </a:rPr>
              <a:t>through</a:t>
            </a:r>
            <a:r>
              <a:rPr kern="0" spc="55"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the</a:t>
            </a:r>
            <a:r>
              <a:rPr kern="0" spc="59" dirty="0">
                <a:solidFill>
                  <a:srgbClr val="F4CAB7"/>
                </a:solidFill>
                <a:latin typeface="Calibri" panose="020F0502020204030204" pitchFamily="34" charset="0"/>
                <a:cs typeface="Calibri" panose="020F0502020204030204" pitchFamily="34" charset="0"/>
              </a:rPr>
              <a:t> </a:t>
            </a:r>
            <a:r>
              <a:rPr kern="0" spc="-8" dirty="0">
                <a:solidFill>
                  <a:srgbClr val="F4CAB7"/>
                </a:solidFill>
                <a:latin typeface="Calibri" panose="020F0502020204030204" pitchFamily="34" charset="0"/>
                <a:cs typeface="Calibri" panose="020F0502020204030204" pitchFamily="34" charset="0"/>
              </a:rPr>
              <a:t>Neighbourhood </a:t>
            </a:r>
            <a:r>
              <a:rPr kern="0" spc="55" dirty="0">
                <a:solidFill>
                  <a:srgbClr val="F4CAB7"/>
                </a:solidFill>
                <a:latin typeface="Calibri" panose="020F0502020204030204" pitchFamily="34" charset="0"/>
                <a:cs typeface="Calibri" panose="020F0502020204030204" pitchFamily="34" charset="0"/>
              </a:rPr>
              <a:t>Liaison</a:t>
            </a:r>
            <a:r>
              <a:rPr kern="0" spc="46"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Table</a:t>
            </a:r>
            <a:r>
              <a:rPr kern="0" spc="46" dirty="0">
                <a:solidFill>
                  <a:srgbClr val="F4CAB7"/>
                </a:solidFill>
                <a:latin typeface="Calibri" panose="020F0502020204030204" pitchFamily="34" charset="0"/>
                <a:cs typeface="Calibri" panose="020F0502020204030204" pitchFamily="34" charset="0"/>
              </a:rPr>
              <a:t> </a:t>
            </a:r>
            <a:r>
              <a:rPr kern="0" dirty="0">
                <a:solidFill>
                  <a:srgbClr val="F4CAB7"/>
                </a:solidFill>
                <a:latin typeface="Calibri" panose="020F0502020204030204" pitchFamily="34" charset="0"/>
                <a:cs typeface="Calibri" panose="020F0502020204030204" pitchFamily="34" charset="0"/>
              </a:rPr>
              <a:t>as</a:t>
            </a:r>
            <a:r>
              <a:rPr kern="0" spc="51" dirty="0">
                <a:solidFill>
                  <a:srgbClr val="F4CAB7"/>
                </a:solidFill>
                <a:latin typeface="Calibri" panose="020F0502020204030204" pitchFamily="34" charset="0"/>
                <a:cs typeface="Calibri" panose="020F0502020204030204" pitchFamily="34" charset="0"/>
              </a:rPr>
              <a:t> </a:t>
            </a:r>
            <a:r>
              <a:rPr kern="0" spc="34" dirty="0">
                <a:solidFill>
                  <a:srgbClr val="F4CAB7"/>
                </a:solidFill>
                <a:latin typeface="Calibri" panose="020F0502020204030204" pitchFamily="34" charset="0"/>
                <a:cs typeface="Calibri" panose="020F0502020204030204" pitchFamily="34" charset="0"/>
              </a:rPr>
              <a:t>implementation </a:t>
            </a:r>
            <a:r>
              <a:rPr kern="0" spc="-8" dirty="0">
                <a:solidFill>
                  <a:srgbClr val="F4CAB7"/>
                </a:solidFill>
                <a:latin typeface="Calibri" panose="020F0502020204030204" pitchFamily="34" charset="0"/>
                <a:cs typeface="Calibri" panose="020F0502020204030204" pitchFamily="34" charset="0"/>
              </a:rPr>
              <a:t>progresses.</a:t>
            </a:r>
            <a:endParaRPr kern="0"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665B69-7153-4D8E-81F8-E05B8481246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6DDAE1-EFEF-0DD6-6D63-9BC19E87F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EE952C7A-ABCD-B83D-3FB8-6588DB5E4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9A60BD4-1931-BF2E-0CD4-015BBD5B2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3566075-FC2C-5023-2583-7C3271F40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2A5E05-EFC3-1DD9-1A59-A3CF48A3C47D}"/>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644340E-9BF5-E415-8226-7A52B3411AD1}"/>
              </a:ext>
            </a:extLst>
          </p:cNvPr>
          <p:cNvSpPr txBox="1"/>
          <p:nvPr/>
        </p:nvSpPr>
        <p:spPr>
          <a:xfrm>
            <a:off x="2675626" y="3243829"/>
            <a:ext cx="684074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Simone </a:t>
            </a:r>
            <a:r>
              <a:rPr kumimoji="0" lang="en-US" sz="48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Atungo</a:t>
            </a:r>
            <a:endPar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pitchFamily="34" charset="0"/>
                <a:ea typeface="Calibri" panose="020F0502020204030204" pitchFamily="34" charset="0"/>
                <a:cs typeface="Calibri" panose="020F0502020204030204" pitchFamily="34" charset="0"/>
              </a:rPr>
              <a:t>Special Projects Advisor</a:t>
            </a:r>
            <a:endPar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group of people with their arms around each other&#10;&#10;AI-generated content may be incorrect.">
            <a:extLst>
              <a:ext uri="{FF2B5EF4-FFF2-40B4-BE49-F238E27FC236}">
                <a16:creationId xmlns:a16="http://schemas.microsoft.com/office/drawing/2014/main" id="{F184A112-1DB9-F984-C311-DC46981A2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482" y="336430"/>
            <a:ext cx="1984320" cy="1329494"/>
          </a:xfrm>
          <a:prstGeom prst="rect">
            <a:avLst/>
          </a:prstGeom>
        </p:spPr>
      </p:pic>
      <p:pic>
        <p:nvPicPr>
          <p:cNvPr id="7" name="Picture 6" descr="A black background with a black square">
            <a:extLst>
              <a:ext uri="{FF2B5EF4-FFF2-40B4-BE49-F238E27FC236}">
                <a16:creationId xmlns:a16="http://schemas.microsoft.com/office/drawing/2014/main" id="{0FD5DD43-005D-074C-080D-8DD70728C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672" y="458585"/>
            <a:ext cx="3457705" cy="1206176"/>
          </a:xfrm>
          <a:prstGeom prst="rect">
            <a:avLst/>
          </a:prstGeom>
        </p:spPr>
      </p:pic>
      <p:sp>
        <p:nvSpPr>
          <p:cNvPr id="11" name="Title 1">
            <a:extLst>
              <a:ext uri="{FF2B5EF4-FFF2-40B4-BE49-F238E27FC236}">
                <a16:creationId xmlns:a16="http://schemas.microsoft.com/office/drawing/2014/main" id="{C2D84617-A395-A64C-D20F-B59F6E646B12}"/>
              </a:ext>
            </a:extLst>
          </p:cNvPr>
          <p:cNvSpPr>
            <a:spLocks noGrp="1"/>
          </p:cNvSpPr>
          <p:nvPr>
            <p:ph type="title"/>
          </p:nvPr>
        </p:nvSpPr>
        <p:spPr>
          <a:xfrm>
            <a:off x="686225" y="189686"/>
            <a:ext cx="10168128" cy="1741719"/>
          </a:xfrm>
        </p:spPr>
        <p:txBody>
          <a:bodyPr>
            <a:noAutofit/>
          </a:bodyPr>
          <a:lstStyle/>
          <a:p>
            <a:r>
              <a:rPr lang="en-US" b="1" dirty="0"/>
              <a:t>Residential Treatment </a:t>
            </a:r>
            <a:br>
              <a:rPr lang="en-US" b="1" dirty="0"/>
            </a:br>
            <a:r>
              <a:rPr lang="en-US" b="1" dirty="0"/>
              <a:t>and Recovery </a:t>
            </a:r>
            <a:r>
              <a:rPr lang="en-CA" b="1" dirty="0"/>
              <a:t>Site </a:t>
            </a:r>
            <a:br>
              <a:rPr lang="en-CA" b="1" dirty="0"/>
            </a:br>
            <a:r>
              <a:rPr lang="en-CA" b="1" dirty="0"/>
              <a:t>Readiness Update</a:t>
            </a:r>
            <a:endParaRPr lang="en-CA" dirty="0"/>
          </a:p>
        </p:txBody>
      </p:sp>
    </p:spTree>
    <p:extLst>
      <p:ext uri="{BB962C8B-B14F-4D97-AF65-F5344CB8AC3E}">
        <p14:creationId xmlns:p14="http://schemas.microsoft.com/office/powerpoint/2010/main" val="273092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CE147-B6C9-899F-A93B-622714DE7BA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B2335B-4E5A-8EA1-847F-66BEF7F0B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813E35AB-FEE7-0E05-FFA8-854FEF4A3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B9DB671-671E-C3EE-CA71-09F776806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4314E6-A514-A1A9-9B3B-012C4D3F9A9A}"/>
              </a:ext>
            </a:extLst>
          </p:cNvPr>
          <p:cNvSpPr>
            <a:spLocks noGrp="1"/>
          </p:cNvSpPr>
          <p:nvPr>
            <p:ph type="title"/>
          </p:nvPr>
        </p:nvSpPr>
        <p:spPr>
          <a:xfrm>
            <a:off x="686225" y="189686"/>
            <a:ext cx="10168128" cy="1741719"/>
          </a:xfrm>
        </p:spPr>
        <p:txBody>
          <a:bodyPr>
            <a:noAutofit/>
          </a:bodyPr>
          <a:lstStyle/>
          <a:p>
            <a:r>
              <a:rPr lang="en-US" b="1" dirty="0"/>
              <a:t>Residential Treatment </a:t>
            </a:r>
            <a:br>
              <a:rPr lang="en-US" b="1" dirty="0"/>
            </a:br>
            <a:r>
              <a:rPr lang="en-US" b="1" dirty="0"/>
              <a:t>and Recovery </a:t>
            </a:r>
            <a:r>
              <a:rPr lang="en-CA" b="1" dirty="0"/>
              <a:t>Site </a:t>
            </a:r>
            <a:br>
              <a:rPr lang="en-CA" b="1" dirty="0"/>
            </a:br>
            <a:r>
              <a:rPr lang="en-CA" b="1" dirty="0"/>
              <a:t>Readiness Update</a:t>
            </a:r>
            <a:endParaRPr lang="en-CA" dirty="0"/>
          </a:p>
        </p:txBody>
      </p:sp>
      <p:sp>
        <p:nvSpPr>
          <p:cNvPr id="14" name="Rectangle 13">
            <a:extLst>
              <a:ext uri="{FF2B5EF4-FFF2-40B4-BE49-F238E27FC236}">
                <a16:creationId xmlns:a16="http://schemas.microsoft.com/office/drawing/2014/main" id="{65E51640-621D-5B67-0184-C9AE01624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238E65-16BB-0E26-36CE-0285180A9052}"/>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9E708B7-2695-4236-A26B-0DE310AA404A}"/>
              </a:ext>
            </a:extLst>
          </p:cNvPr>
          <p:cNvSpPr txBox="1"/>
          <p:nvPr/>
        </p:nvSpPr>
        <p:spPr>
          <a:xfrm>
            <a:off x="626849" y="2105056"/>
            <a:ext cx="4134931"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pitchFamily="34" charset="0"/>
                <a:ea typeface="Calibri" panose="020F0502020204030204" pitchFamily="34" charset="0"/>
                <a:cs typeface="Calibri" panose="020F0502020204030204" pitchFamily="34" charset="0"/>
              </a:rPr>
              <a:t>Policy Updates</a:t>
            </a:r>
            <a:endParaRPr kumimoji="0" lang="en-US" sz="4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30D62A6-6A34-932F-30D6-96948CD8EA03}"/>
              </a:ext>
            </a:extLst>
          </p:cNvPr>
          <p:cNvSpPr txBox="1"/>
          <p:nvPr/>
        </p:nvSpPr>
        <p:spPr>
          <a:xfrm>
            <a:off x="626850" y="2936053"/>
            <a:ext cx="2670731" cy="584775"/>
          </a:xfrm>
          <a:prstGeom prst="rect">
            <a:avLst/>
          </a:prstGeom>
          <a:noFill/>
        </p:spPr>
        <p:txBody>
          <a:bodyPr wrap="none" rtlCol="0">
            <a:spAutoFit/>
          </a:bodyPr>
          <a:lstStyle/>
          <a:p>
            <a:r>
              <a:rPr lang="en-US" sz="3200">
                <a:latin typeface="Calibri" panose="020F0502020204030204" pitchFamily="34" charset="0"/>
                <a:ea typeface="Calibri" panose="020F0502020204030204" pitchFamily="34" charset="0"/>
                <a:cs typeface="Calibri" panose="020F0502020204030204" pitchFamily="34" charset="0"/>
              </a:rPr>
              <a:t>Smoking Policy</a:t>
            </a:r>
            <a:endParaRPr lang="en-CA" sz="320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F1DA53C-AD21-F75E-3D10-15B09F06DB3E}"/>
              </a:ext>
            </a:extLst>
          </p:cNvPr>
          <p:cNvSpPr txBox="1"/>
          <p:nvPr/>
        </p:nvSpPr>
        <p:spPr>
          <a:xfrm>
            <a:off x="626850" y="3599975"/>
            <a:ext cx="10876302" cy="2554545"/>
          </a:xfrm>
          <a:prstGeom prst="rect">
            <a:avLst/>
          </a:prstGeom>
          <a:noFill/>
        </p:spPr>
        <p:txBody>
          <a:bodyPr wrap="square" rtlCol="0">
            <a:spAutoFit/>
          </a:bodyPr>
          <a:lstStyle/>
          <a:p>
            <a:r>
              <a:rPr lang="en-US" sz="3200">
                <a:latin typeface="Calibri" panose="020F0502020204030204" pitchFamily="34" charset="0"/>
                <a:ea typeface="Calibri" panose="020F0502020204030204" pitchFamily="34" charset="0"/>
                <a:cs typeface="Calibri" panose="020F0502020204030204" pitchFamily="34" charset="0"/>
              </a:rPr>
              <a:t>Smoking and vaping are not permitted on the property or within the program. Participants who use nicotine may access approved nicotine replacement therapies, such as nicotine gum, patches or other prescribed cessation supports, to assist with managing nicotine dependence during their stay</a:t>
            </a:r>
            <a:endParaRPr lang="en-CA" sz="32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oup of people with their arms around each other&#10;&#10;AI-generated content may be incorrect.">
            <a:extLst>
              <a:ext uri="{FF2B5EF4-FFF2-40B4-BE49-F238E27FC236}">
                <a16:creationId xmlns:a16="http://schemas.microsoft.com/office/drawing/2014/main" id="{E9BD0F98-3B7D-5E4E-005E-C08367B54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482" y="336430"/>
            <a:ext cx="1984320" cy="1329494"/>
          </a:xfrm>
          <a:prstGeom prst="rect">
            <a:avLst/>
          </a:prstGeom>
        </p:spPr>
      </p:pic>
      <p:pic>
        <p:nvPicPr>
          <p:cNvPr id="6" name="Picture 5" descr="A black background with a black square">
            <a:extLst>
              <a:ext uri="{FF2B5EF4-FFF2-40B4-BE49-F238E27FC236}">
                <a16:creationId xmlns:a16="http://schemas.microsoft.com/office/drawing/2014/main" id="{6D8C5F7A-A0B9-8981-5BCE-89D44F4A9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672" y="458585"/>
            <a:ext cx="3457705" cy="1206176"/>
          </a:xfrm>
          <a:prstGeom prst="rect">
            <a:avLst/>
          </a:prstGeom>
        </p:spPr>
      </p:pic>
    </p:spTree>
    <p:extLst>
      <p:ext uri="{BB962C8B-B14F-4D97-AF65-F5344CB8AC3E}">
        <p14:creationId xmlns:p14="http://schemas.microsoft.com/office/powerpoint/2010/main" val="3305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557D2-137C-869F-0730-F729DA67C16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3D4DF-7658-57D9-32FE-3B892B555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6176192F-2081-368E-CF8A-2CF755D1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965A3A8A-B2D7-B8A2-0AF4-EF3FF2484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114084-633F-927D-C14F-C9B721A67949}"/>
              </a:ext>
            </a:extLst>
          </p:cNvPr>
          <p:cNvSpPr>
            <a:spLocks noGrp="1"/>
          </p:cNvSpPr>
          <p:nvPr>
            <p:ph type="title"/>
          </p:nvPr>
        </p:nvSpPr>
        <p:spPr>
          <a:xfrm>
            <a:off x="686225" y="635295"/>
            <a:ext cx="10168128" cy="1179576"/>
          </a:xfrm>
        </p:spPr>
        <p:txBody>
          <a:bodyPr>
            <a:noAutofit/>
          </a:bodyPr>
          <a:lstStyle/>
          <a:p>
            <a:r>
              <a:rPr lang="en-CA" b="1"/>
              <a:t>HART Hub Hamilton</a:t>
            </a:r>
            <a:endParaRPr lang="en-CA"/>
          </a:p>
        </p:txBody>
      </p:sp>
      <p:sp>
        <p:nvSpPr>
          <p:cNvPr id="14" name="Rectangle 13">
            <a:extLst>
              <a:ext uri="{FF2B5EF4-FFF2-40B4-BE49-F238E27FC236}">
                <a16:creationId xmlns:a16="http://schemas.microsoft.com/office/drawing/2014/main" id="{78369B32-969E-6F55-48DC-9DFCA7B78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52973A6-107C-AD90-046C-8D337D60AEE9}"/>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384E265-2384-618A-973F-A8E1AD2959EE}"/>
              </a:ext>
            </a:extLst>
          </p:cNvPr>
          <p:cNvSpPr txBox="1"/>
          <p:nvPr/>
        </p:nvSpPr>
        <p:spPr>
          <a:xfrm>
            <a:off x="2958860" y="3673524"/>
            <a:ext cx="5768124" cy="830997"/>
          </a:xfrm>
          <a:prstGeom prst="rect">
            <a:avLst/>
          </a:prstGeom>
          <a:noFill/>
        </p:spPr>
        <p:txBody>
          <a:bodyPr wrap="square" rtlCol="0">
            <a:spAutoFit/>
          </a:bodyPr>
          <a:lstStyle/>
          <a:p>
            <a:r>
              <a:rPr lang="en-US" sz="4800" b="1">
                <a:latin typeface="Calibri" panose="020F0502020204030204" pitchFamily="34" charset="0"/>
                <a:ea typeface="Calibri" panose="020F0502020204030204" pitchFamily="34" charset="0"/>
                <a:cs typeface="Calibri" panose="020F0502020204030204" pitchFamily="34" charset="0"/>
              </a:rPr>
              <a:t>Questions &amp; Answers</a:t>
            </a:r>
            <a:endParaRPr lang="en-CA" sz="4800" b="1">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group of people with their arms around each other&#10;&#10;AI-generated content may be incorrect.">
            <a:extLst>
              <a:ext uri="{FF2B5EF4-FFF2-40B4-BE49-F238E27FC236}">
                <a16:creationId xmlns:a16="http://schemas.microsoft.com/office/drawing/2014/main" id="{14284154-B43C-62A7-75EE-74C5F78D3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482" y="336430"/>
            <a:ext cx="1984320" cy="1329494"/>
          </a:xfrm>
          <a:prstGeom prst="rect">
            <a:avLst/>
          </a:prstGeom>
        </p:spPr>
      </p:pic>
      <p:pic>
        <p:nvPicPr>
          <p:cNvPr id="7" name="Picture 6" descr="A black background with a black square">
            <a:extLst>
              <a:ext uri="{FF2B5EF4-FFF2-40B4-BE49-F238E27FC236}">
                <a16:creationId xmlns:a16="http://schemas.microsoft.com/office/drawing/2014/main" id="{8FB51813-7F1F-7EBE-C5F9-481DF78AC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672" y="458585"/>
            <a:ext cx="3457705" cy="1206176"/>
          </a:xfrm>
          <a:prstGeom prst="rect">
            <a:avLst/>
          </a:prstGeom>
        </p:spPr>
      </p:pic>
    </p:spTree>
    <p:extLst>
      <p:ext uri="{BB962C8B-B14F-4D97-AF65-F5344CB8AC3E}">
        <p14:creationId xmlns:p14="http://schemas.microsoft.com/office/powerpoint/2010/main" val="37779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EB39A8-F39A-189F-6D05-ED17C9D12F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524932-73C6-B68D-90DC-A3CA4970C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ADD849E-C74F-2468-0FC7-B3DD741E6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7FD8B241-3EBF-2307-8F79-A04268A23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6B47C0-8986-6361-397A-999101ED068C}"/>
              </a:ext>
            </a:extLst>
          </p:cNvPr>
          <p:cNvSpPr>
            <a:spLocks noGrp="1"/>
          </p:cNvSpPr>
          <p:nvPr>
            <p:ph type="title"/>
          </p:nvPr>
        </p:nvSpPr>
        <p:spPr>
          <a:xfrm>
            <a:off x="1115568" y="548640"/>
            <a:ext cx="10168128" cy="1179576"/>
          </a:xfrm>
        </p:spPr>
        <p:txBody>
          <a:bodyPr>
            <a:noAutofit/>
          </a:bodyPr>
          <a:lstStyle/>
          <a:p>
            <a:r>
              <a:rPr lang="en-CA" sz="4000" b="1" spc="229">
                <a:latin typeface="Calibri" panose="020F0502020204030204" pitchFamily="34" charset="0"/>
                <a:ea typeface="Calibri" panose="020F0502020204030204" pitchFamily="34" charset="0"/>
                <a:cs typeface="Calibri" panose="020F0502020204030204" pitchFamily="34" charset="0"/>
              </a:rPr>
              <a:t>Opening Remarks</a:t>
            </a:r>
            <a:endParaRPr lang="en-CA" sz="4000" b="1">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45541C-F58B-9676-A8D6-AF50AE762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group of people with their arms around each other&#10;&#10;AI-generated content may be incorrect.">
            <a:extLst>
              <a:ext uri="{FF2B5EF4-FFF2-40B4-BE49-F238E27FC236}">
                <a16:creationId xmlns:a16="http://schemas.microsoft.com/office/drawing/2014/main" id="{77B7990B-ACFA-8910-EE17-22C16048B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425" y="321825"/>
            <a:ext cx="2081276" cy="1394455"/>
          </a:xfrm>
          <a:prstGeom prst="rect">
            <a:avLst/>
          </a:prstGeom>
        </p:spPr>
      </p:pic>
      <p:sp>
        <p:nvSpPr>
          <p:cNvPr id="3" name="TextBox 2">
            <a:extLst>
              <a:ext uri="{FF2B5EF4-FFF2-40B4-BE49-F238E27FC236}">
                <a16:creationId xmlns:a16="http://schemas.microsoft.com/office/drawing/2014/main" id="{55066315-FD53-6EB0-D7BE-A812F94730C9}"/>
              </a:ext>
            </a:extLst>
          </p:cNvPr>
          <p:cNvSpPr txBox="1"/>
          <p:nvPr/>
        </p:nvSpPr>
        <p:spPr>
          <a:xfrm>
            <a:off x="969105" y="2915728"/>
            <a:ext cx="10345654" cy="2554545"/>
          </a:xfrm>
          <a:prstGeom prst="rect">
            <a:avLst/>
          </a:prstGeom>
          <a:noFill/>
        </p:spPr>
        <p:txBody>
          <a:bodyPr wrap="none" rtlCol="0">
            <a:spAutoFit/>
          </a:bodyPr>
          <a:lstStyle/>
          <a:p>
            <a:pPr algn="ctr"/>
            <a:r>
              <a:rPr lang="en-US" sz="4000" b="1">
                <a:latin typeface="Calibri" panose="020F0502020204030204" pitchFamily="34" charset="0"/>
                <a:ea typeface="Calibri" panose="020F0502020204030204" pitchFamily="34" charset="0"/>
                <a:cs typeface="Calibri" panose="020F0502020204030204" pitchFamily="34" charset="0"/>
              </a:rPr>
              <a:t>Hamilton Urban Core Community Health Centre</a:t>
            </a:r>
          </a:p>
          <a:p>
            <a:pPr algn="ctr"/>
            <a:r>
              <a:rPr lang="en-US" sz="4000" b="1">
                <a:latin typeface="Calibri" panose="020F0502020204030204" pitchFamily="34" charset="0"/>
                <a:ea typeface="Calibri" panose="020F0502020204030204" pitchFamily="34" charset="0"/>
                <a:cs typeface="Calibri" panose="020F0502020204030204" pitchFamily="34" charset="0"/>
              </a:rPr>
              <a:t>Board Chair</a:t>
            </a:r>
          </a:p>
          <a:p>
            <a:pPr algn="ctr"/>
            <a:endParaRPr lang="en-US" sz="4000" b="1">
              <a:latin typeface="Calibri" panose="020F0502020204030204" pitchFamily="34" charset="0"/>
              <a:ea typeface="Calibri" panose="020F0502020204030204" pitchFamily="34" charset="0"/>
              <a:cs typeface="Calibri" panose="020F0502020204030204" pitchFamily="34" charset="0"/>
            </a:endParaRPr>
          </a:p>
          <a:p>
            <a:pPr algn="ctr"/>
            <a:r>
              <a:rPr lang="en-US" sz="4000" b="1">
                <a:latin typeface="Calibri" panose="020F0502020204030204" pitchFamily="34" charset="0"/>
                <a:ea typeface="Calibri" panose="020F0502020204030204" pitchFamily="34" charset="0"/>
                <a:cs typeface="Calibri" panose="020F0502020204030204" pitchFamily="34" charset="0"/>
              </a:rPr>
              <a:t>Ike </a:t>
            </a:r>
            <a:r>
              <a:rPr lang="en-US" sz="4000" b="1" err="1">
                <a:latin typeface="Calibri" panose="020F0502020204030204" pitchFamily="34" charset="0"/>
                <a:ea typeface="Calibri" panose="020F0502020204030204" pitchFamily="34" charset="0"/>
                <a:cs typeface="Calibri" panose="020F0502020204030204" pitchFamily="34" charset="0"/>
              </a:rPr>
              <a:t>Agbassi</a:t>
            </a:r>
            <a:endParaRPr lang="en-CA" sz="4000" b="1">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black background with a black square">
            <a:extLst>
              <a:ext uri="{FF2B5EF4-FFF2-40B4-BE49-F238E27FC236}">
                <a16:creationId xmlns:a16="http://schemas.microsoft.com/office/drawing/2014/main" id="{525FBDFD-7AF6-A07A-AC42-6863C9454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361" y="470765"/>
            <a:ext cx="3457705" cy="1206176"/>
          </a:xfrm>
          <a:prstGeom prst="rect">
            <a:avLst/>
          </a:prstGeom>
        </p:spPr>
      </p:pic>
    </p:spTree>
    <p:extLst>
      <p:ext uri="{BB962C8B-B14F-4D97-AF65-F5344CB8AC3E}">
        <p14:creationId xmlns:p14="http://schemas.microsoft.com/office/powerpoint/2010/main" val="419237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2D2EF3-AB32-7EEE-790C-32CF734129B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A7A772-8793-8C4D-A06A-E8D12FE46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380E720A-C9A7-B82E-6474-D9C300008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6BD9F8D7-217A-D226-02AA-16B8E4D1C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3B2C44-5DC7-FE39-B2BD-C817DB36325A}"/>
              </a:ext>
            </a:extLst>
          </p:cNvPr>
          <p:cNvSpPr>
            <a:spLocks noGrp="1"/>
          </p:cNvSpPr>
          <p:nvPr>
            <p:ph type="title"/>
          </p:nvPr>
        </p:nvSpPr>
        <p:spPr>
          <a:xfrm>
            <a:off x="686225" y="515007"/>
            <a:ext cx="10168128" cy="1179576"/>
          </a:xfrm>
        </p:spPr>
        <p:txBody>
          <a:bodyPr>
            <a:noAutofit/>
          </a:bodyPr>
          <a:lstStyle/>
          <a:p>
            <a:r>
              <a:rPr lang="en-CA" b="1" dirty="0"/>
              <a:t>Closing Remarks</a:t>
            </a:r>
            <a:r>
              <a:rPr lang="en-US" b="1" dirty="0"/>
              <a:t> </a:t>
            </a:r>
            <a:br>
              <a:rPr lang="en-US" b="1" dirty="0"/>
            </a:br>
            <a:r>
              <a:rPr lang="en-US" b="1" dirty="0"/>
              <a:t>and Next Steps</a:t>
            </a:r>
            <a:endParaRPr lang="en-CA" dirty="0"/>
          </a:p>
        </p:txBody>
      </p:sp>
      <p:sp>
        <p:nvSpPr>
          <p:cNvPr id="14" name="Rectangle 13">
            <a:extLst>
              <a:ext uri="{FF2B5EF4-FFF2-40B4-BE49-F238E27FC236}">
                <a16:creationId xmlns:a16="http://schemas.microsoft.com/office/drawing/2014/main" id="{8F8A424C-E693-5C4A-1A2E-8F71D7877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66FBE0-4F43-184B-AB31-428AC42F718B}"/>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01680B9-2951-6F68-E836-D6D6EAB1F20B}"/>
              </a:ext>
            </a:extLst>
          </p:cNvPr>
          <p:cNvSpPr txBox="1"/>
          <p:nvPr/>
        </p:nvSpPr>
        <p:spPr>
          <a:xfrm>
            <a:off x="3614468" y="3258026"/>
            <a:ext cx="4951562" cy="1569660"/>
          </a:xfrm>
          <a:prstGeom prst="rect">
            <a:avLst/>
          </a:prstGeom>
          <a:noFill/>
        </p:spPr>
        <p:txBody>
          <a:bodyPr wrap="square" rtlCol="0">
            <a:spAutoFit/>
          </a:bodyPr>
          <a:lstStyle/>
          <a:p>
            <a:pPr algn="ctr"/>
            <a:r>
              <a:rPr lang="en-US" sz="4800" b="1">
                <a:latin typeface="Calibri" panose="020F0502020204030204" pitchFamily="34" charset="0"/>
                <a:ea typeface="Calibri" panose="020F0502020204030204" pitchFamily="34" charset="0"/>
                <a:cs typeface="Calibri" panose="020F0502020204030204" pitchFamily="34" charset="0"/>
              </a:rPr>
              <a:t>Dr. Sandy </a:t>
            </a:r>
            <a:r>
              <a:rPr lang="en-US" sz="4800" b="1" err="1">
                <a:latin typeface="Calibri" panose="020F0502020204030204" pitchFamily="34" charset="0"/>
                <a:ea typeface="Calibri" panose="020F0502020204030204" pitchFamily="34" charset="0"/>
                <a:cs typeface="Calibri" panose="020F0502020204030204" pitchFamily="34" charset="0"/>
              </a:rPr>
              <a:t>Ezepue</a:t>
            </a:r>
            <a:endParaRPr lang="en-US" sz="4800" b="1">
              <a:latin typeface="Calibri" panose="020F0502020204030204" pitchFamily="34" charset="0"/>
              <a:ea typeface="Calibri" panose="020F0502020204030204" pitchFamily="34" charset="0"/>
              <a:cs typeface="Calibri" panose="020F0502020204030204" pitchFamily="34" charset="0"/>
            </a:endParaRPr>
          </a:p>
          <a:p>
            <a:pPr algn="ctr"/>
            <a:r>
              <a:rPr lang="en-US" sz="4800" b="1">
                <a:latin typeface="Calibri" panose="020F0502020204030204" pitchFamily="34" charset="0"/>
                <a:ea typeface="Calibri" panose="020F0502020204030204" pitchFamily="34" charset="0"/>
                <a:cs typeface="Calibri" panose="020F0502020204030204" pitchFamily="34" charset="0"/>
              </a:rPr>
              <a:t>Executive Director</a:t>
            </a:r>
            <a:endParaRPr lang="en-CA" sz="4800" b="1">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group of people with their arms around each other&#10;&#10;AI-generated content may be incorrect.">
            <a:extLst>
              <a:ext uri="{FF2B5EF4-FFF2-40B4-BE49-F238E27FC236}">
                <a16:creationId xmlns:a16="http://schemas.microsoft.com/office/drawing/2014/main" id="{B565E061-177E-1FE6-DDF5-19A44F804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482" y="336430"/>
            <a:ext cx="1984320" cy="1329494"/>
          </a:xfrm>
          <a:prstGeom prst="rect">
            <a:avLst/>
          </a:prstGeom>
        </p:spPr>
      </p:pic>
      <p:pic>
        <p:nvPicPr>
          <p:cNvPr id="7" name="Picture 6" descr="A black background with a black square">
            <a:extLst>
              <a:ext uri="{FF2B5EF4-FFF2-40B4-BE49-F238E27FC236}">
                <a16:creationId xmlns:a16="http://schemas.microsoft.com/office/drawing/2014/main" id="{7403C8B0-4EA6-BE12-2E15-C15B72C2D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672" y="458585"/>
            <a:ext cx="3457705" cy="1206176"/>
          </a:xfrm>
          <a:prstGeom prst="rect">
            <a:avLst/>
          </a:prstGeom>
        </p:spPr>
      </p:pic>
    </p:spTree>
    <p:extLst>
      <p:ext uri="{BB962C8B-B14F-4D97-AF65-F5344CB8AC3E}">
        <p14:creationId xmlns:p14="http://schemas.microsoft.com/office/powerpoint/2010/main" val="246525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0AD66B-091A-4967-6E38-D36258A4D6A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2652B3-6D1E-A8D7-9725-E4FA00259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0D1B097-3D52-94A8-0922-1041879EF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D3EB4A00-C71E-D229-1373-AD08E16BF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347ECB-8D20-E8EC-E720-D84930157E0C}"/>
              </a:ext>
            </a:extLst>
          </p:cNvPr>
          <p:cNvSpPr>
            <a:spLocks noGrp="1"/>
          </p:cNvSpPr>
          <p:nvPr>
            <p:ph type="title"/>
          </p:nvPr>
        </p:nvSpPr>
        <p:spPr>
          <a:xfrm>
            <a:off x="1115568" y="548640"/>
            <a:ext cx="10168128" cy="1179576"/>
          </a:xfrm>
        </p:spPr>
        <p:txBody>
          <a:bodyPr>
            <a:noAutofit/>
          </a:bodyPr>
          <a:lstStyle/>
          <a:p>
            <a:r>
              <a:rPr lang="en-CA" sz="4000" b="1" spc="229">
                <a:latin typeface="Calibri" panose="020F0502020204030204" pitchFamily="34" charset="0"/>
                <a:ea typeface="Calibri" panose="020F0502020204030204" pitchFamily="34" charset="0"/>
                <a:cs typeface="Calibri" panose="020F0502020204030204" pitchFamily="34" charset="0"/>
              </a:rPr>
              <a:t>Neighbourhood </a:t>
            </a:r>
            <a:br>
              <a:rPr lang="en-CA" sz="4000" b="1" spc="229">
                <a:latin typeface="Calibri" panose="020F0502020204030204" pitchFamily="34" charset="0"/>
                <a:ea typeface="Calibri" panose="020F0502020204030204" pitchFamily="34" charset="0"/>
                <a:cs typeface="Calibri" panose="020F0502020204030204" pitchFamily="34" charset="0"/>
              </a:rPr>
            </a:br>
            <a:r>
              <a:rPr lang="en-CA" sz="4000" b="1" spc="229">
                <a:latin typeface="Calibri" panose="020F0502020204030204" pitchFamily="34" charset="0"/>
                <a:ea typeface="Calibri" panose="020F0502020204030204" pitchFamily="34" charset="0"/>
                <a:cs typeface="Calibri" panose="020F0502020204030204" pitchFamily="34" charset="0"/>
              </a:rPr>
              <a:t>Liaison Table</a:t>
            </a:r>
            <a:endParaRPr lang="en-CA" sz="4000" b="1">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01E46D34-9C96-CA76-2253-8FB34B655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group of people with their arms around each other&#10;&#10;AI-generated content may be incorrect.">
            <a:extLst>
              <a:ext uri="{FF2B5EF4-FFF2-40B4-BE49-F238E27FC236}">
                <a16:creationId xmlns:a16="http://schemas.microsoft.com/office/drawing/2014/main" id="{D9B8CD45-E0F5-2ABB-F6FD-E85FAF20A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810" y="267804"/>
            <a:ext cx="2079596" cy="1393329"/>
          </a:xfrm>
          <a:prstGeom prst="rect">
            <a:avLst/>
          </a:prstGeom>
        </p:spPr>
      </p:pic>
      <p:sp>
        <p:nvSpPr>
          <p:cNvPr id="3" name="TextBox 2">
            <a:extLst>
              <a:ext uri="{FF2B5EF4-FFF2-40B4-BE49-F238E27FC236}">
                <a16:creationId xmlns:a16="http://schemas.microsoft.com/office/drawing/2014/main" id="{37E4AF5A-547D-8EFC-C9BB-95A38D371273}"/>
              </a:ext>
            </a:extLst>
          </p:cNvPr>
          <p:cNvSpPr txBox="1"/>
          <p:nvPr/>
        </p:nvSpPr>
        <p:spPr>
          <a:xfrm>
            <a:off x="969105" y="2915728"/>
            <a:ext cx="10345653" cy="3170099"/>
          </a:xfrm>
          <a:prstGeom prst="rect">
            <a:avLst/>
          </a:prstGeom>
          <a:noFill/>
        </p:spPr>
        <p:txBody>
          <a:bodyPr wrap="none" rtlCol="0">
            <a:spAutoFit/>
          </a:bodyPr>
          <a:lstStyle/>
          <a:p>
            <a:pPr algn="ctr"/>
            <a:r>
              <a:rPr lang="en-US" sz="4000" b="1">
                <a:latin typeface="Calibri" panose="020F0502020204030204" pitchFamily="34" charset="0"/>
                <a:ea typeface="Calibri" panose="020F0502020204030204" pitchFamily="34" charset="0"/>
                <a:cs typeface="Calibri" panose="020F0502020204030204" pitchFamily="34" charset="0"/>
              </a:rPr>
              <a:t>Joel MacLeod (Co-Chair)</a:t>
            </a:r>
          </a:p>
          <a:p>
            <a:pPr algn="ctr"/>
            <a:r>
              <a:rPr lang="en-US" sz="4000" b="1">
                <a:latin typeface="Calibri" panose="020F0502020204030204" pitchFamily="34" charset="0"/>
                <a:ea typeface="Calibri" panose="020F0502020204030204" pitchFamily="34" charset="0"/>
                <a:cs typeface="Calibri" panose="020F0502020204030204" pitchFamily="34" charset="0"/>
              </a:rPr>
              <a:t>Hamilton Urban Core Community Health Centre</a:t>
            </a:r>
          </a:p>
          <a:p>
            <a:pPr algn="ctr"/>
            <a:endParaRPr lang="en-US" sz="4000" b="1">
              <a:latin typeface="Calibri" panose="020F0502020204030204" pitchFamily="34" charset="0"/>
              <a:ea typeface="Calibri" panose="020F0502020204030204" pitchFamily="34" charset="0"/>
              <a:cs typeface="Calibri" panose="020F0502020204030204" pitchFamily="34" charset="0"/>
            </a:endParaRPr>
          </a:p>
          <a:p>
            <a:pPr algn="ctr"/>
            <a:r>
              <a:rPr lang="en-US" sz="4000" b="1">
                <a:latin typeface="Calibri" panose="020F0502020204030204" pitchFamily="34" charset="0"/>
                <a:ea typeface="Calibri" panose="020F0502020204030204" pitchFamily="34" charset="0"/>
                <a:cs typeface="Calibri" panose="020F0502020204030204" pitchFamily="34" charset="0"/>
              </a:rPr>
              <a:t>Leah Fuller (Co-Chair)</a:t>
            </a:r>
          </a:p>
          <a:p>
            <a:pPr algn="ctr"/>
            <a:r>
              <a:rPr lang="en-US" sz="4000" b="1" err="1">
                <a:latin typeface="Calibri" panose="020F0502020204030204" pitchFamily="34" charset="0"/>
                <a:ea typeface="Calibri" panose="020F0502020204030204" pitchFamily="34" charset="0"/>
                <a:cs typeface="Calibri" panose="020F0502020204030204" pitchFamily="34" charset="0"/>
              </a:rPr>
              <a:t>Neighbourhood</a:t>
            </a:r>
            <a:r>
              <a:rPr lang="en-US" sz="4000" b="1">
                <a:latin typeface="Calibri" panose="020F0502020204030204" pitchFamily="34" charset="0"/>
                <a:ea typeface="Calibri" panose="020F0502020204030204" pitchFamily="34" charset="0"/>
                <a:cs typeface="Calibri" panose="020F0502020204030204" pitchFamily="34" charset="0"/>
              </a:rPr>
              <a:t> Resident</a:t>
            </a:r>
          </a:p>
        </p:txBody>
      </p:sp>
      <p:pic>
        <p:nvPicPr>
          <p:cNvPr id="4" name="Picture 3" descr="A black background with a black square">
            <a:extLst>
              <a:ext uri="{FF2B5EF4-FFF2-40B4-BE49-F238E27FC236}">
                <a16:creationId xmlns:a16="http://schemas.microsoft.com/office/drawing/2014/main" id="{32D01C29-0799-7DE2-EC31-B4440D4BF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469" y="454957"/>
            <a:ext cx="3457705" cy="1206176"/>
          </a:xfrm>
          <a:prstGeom prst="rect">
            <a:avLst/>
          </a:prstGeom>
        </p:spPr>
      </p:pic>
    </p:spTree>
    <p:extLst>
      <p:ext uri="{BB962C8B-B14F-4D97-AF65-F5344CB8AC3E}">
        <p14:creationId xmlns:p14="http://schemas.microsoft.com/office/powerpoint/2010/main" val="175038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96DA37-A4D9-5E72-F685-86668BA4508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3D5E6F-BA0E-0DF5-85F9-AAB35A968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5113DE8-037B-01BC-72E6-F3B63E67F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92B05860-B5A4-37CA-37C5-3DCE9694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A9BBBA-56FF-4B41-E136-1383E961DB5D}"/>
              </a:ext>
            </a:extLst>
          </p:cNvPr>
          <p:cNvSpPr>
            <a:spLocks noGrp="1"/>
          </p:cNvSpPr>
          <p:nvPr>
            <p:ph type="title"/>
          </p:nvPr>
        </p:nvSpPr>
        <p:spPr>
          <a:xfrm>
            <a:off x="1115568" y="548640"/>
            <a:ext cx="10168128" cy="1179576"/>
          </a:xfrm>
        </p:spPr>
        <p:txBody>
          <a:bodyPr>
            <a:noAutofit/>
          </a:bodyPr>
          <a:lstStyle/>
          <a:p>
            <a:r>
              <a:rPr lang="en-CA" sz="4000" b="1" spc="229">
                <a:latin typeface="Calibri" panose="020F0502020204030204" pitchFamily="34" charset="0"/>
                <a:ea typeface="Calibri" panose="020F0502020204030204" pitchFamily="34" charset="0"/>
                <a:cs typeface="Calibri" panose="020F0502020204030204" pitchFamily="34" charset="0"/>
              </a:rPr>
              <a:t>Client Journey</a:t>
            </a:r>
            <a:endParaRPr lang="en-CA" sz="4000" b="1">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A6601CC-02CC-7D8F-825B-BD0E25EBC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group of people with their arms around each other&#10;&#10;AI-generated content may be incorrect.">
            <a:extLst>
              <a:ext uri="{FF2B5EF4-FFF2-40B4-BE49-F238E27FC236}">
                <a16:creationId xmlns:a16="http://schemas.microsoft.com/office/drawing/2014/main" id="{7AE89B2F-9808-7200-D5C2-98B54735A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095" y="283464"/>
            <a:ext cx="1984320" cy="1329494"/>
          </a:xfrm>
          <a:prstGeom prst="rect">
            <a:avLst/>
          </a:prstGeom>
        </p:spPr>
      </p:pic>
      <p:sp>
        <p:nvSpPr>
          <p:cNvPr id="3" name="TextBox 2">
            <a:extLst>
              <a:ext uri="{FF2B5EF4-FFF2-40B4-BE49-F238E27FC236}">
                <a16:creationId xmlns:a16="http://schemas.microsoft.com/office/drawing/2014/main" id="{1B1D8FE1-7CB5-F022-DC60-B2D23B867DB0}"/>
              </a:ext>
            </a:extLst>
          </p:cNvPr>
          <p:cNvSpPr txBox="1"/>
          <p:nvPr/>
        </p:nvSpPr>
        <p:spPr>
          <a:xfrm>
            <a:off x="923173" y="3189340"/>
            <a:ext cx="10345653" cy="1938992"/>
          </a:xfrm>
          <a:prstGeom prst="rect">
            <a:avLst/>
          </a:prstGeom>
          <a:noFill/>
        </p:spPr>
        <p:txBody>
          <a:bodyPr wrap="none" rtlCol="0">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Dr. Angela Carol</a:t>
            </a:r>
          </a:p>
          <a:p>
            <a:pPr algn="ctr"/>
            <a:r>
              <a:rPr lang="en-US" sz="4000" b="1" dirty="0">
                <a:latin typeface="Calibri" panose="020F0502020204030204" pitchFamily="34" charset="0"/>
                <a:ea typeface="Calibri" panose="020F0502020204030204" pitchFamily="34" charset="0"/>
                <a:cs typeface="Calibri" panose="020F0502020204030204" pitchFamily="34" charset="0"/>
              </a:rPr>
              <a:t>Physician</a:t>
            </a:r>
          </a:p>
          <a:p>
            <a:pPr algn="ctr"/>
            <a:r>
              <a:rPr lang="en-US" sz="4000" b="1" dirty="0">
                <a:latin typeface="Calibri" panose="020F0502020204030204" pitchFamily="34" charset="0"/>
                <a:ea typeface="Calibri" panose="020F0502020204030204" pitchFamily="34" charset="0"/>
                <a:cs typeface="Calibri" panose="020F0502020204030204" pitchFamily="34" charset="0"/>
              </a:rPr>
              <a:t>Hamilton Urban Core Community Health Centre</a:t>
            </a:r>
          </a:p>
        </p:txBody>
      </p:sp>
      <p:pic>
        <p:nvPicPr>
          <p:cNvPr id="4" name="Picture 3" descr="A black background with a black square">
            <a:extLst>
              <a:ext uri="{FF2B5EF4-FFF2-40B4-BE49-F238E27FC236}">
                <a16:creationId xmlns:a16="http://schemas.microsoft.com/office/drawing/2014/main" id="{8E506996-1030-FE6D-EF99-584FDCF56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031" y="402752"/>
            <a:ext cx="3457705" cy="1206176"/>
          </a:xfrm>
          <a:prstGeom prst="rect">
            <a:avLst/>
          </a:prstGeom>
        </p:spPr>
      </p:pic>
    </p:spTree>
    <p:extLst>
      <p:ext uri="{BB962C8B-B14F-4D97-AF65-F5344CB8AC3E}">
        <p14:creationId xmlns:p14="http://schemas.microsoft.com/office/powerpoint/2010/main" val="347455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91C4CE-670B-7E9D-2FF9-B97A1D9F21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C9888F3-6652-529F-912F-A61C3CE63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FDAC0019-6C6A-68D3-16CD-8E62F5CA1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16A67BE3-AD36-3933-07DB-58F350A73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830B7C-8BE1-AAC7-0ED6-9D28DFB5493B}"/>
              </a:ext>
            </a:extLst>
          </p:cNvPr>
          <p:cNvSpPr>
            <a:spLocks noGrp="1"/>
          </p:cNvSpPr>
          <p:nvPr>
            <p:ph type="title"/>
          </p:nvPr>
        </p:nvSpPr>
        <p:spPr>
          <a:xfrm>
            <a:off x="1115568" y="548640"/>
            <a:ext cx="10168128" cy="1179576"/>
          </a:xfrm>
        </p:spPr>
        <p:txBody>
          <a:bodyPr>
            <a:noAutofit/>
          </a:bodyPr>
          <a:lstStyle/>
          <a:p>
            <a:r>
              <a:rPr lang="en-CA" sz="4000" b="1" spc="229">
                <a:latin typeface="Calibri" panose="020F0502020204030204" pitchFamily="34" charset="0"/>
                <a:ea typeface="Calibri" panose="020F0502020204030204" pitchFamily="34" charset="0"/>
                <a:cs typeface="Calibri" panose="020F0502020204030204" pitchFamily="34" charset="0"/>
              </a:rPr>
              <a:t>Client Journey</a:t>
            </a:r>
            <a:endParaRPr lang="en-CA" sz="4000" b="1">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81024CC6-D0E4-D6A7-1C61-544008778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group of people with their arms around each other&#10;&#10;AI-generated content may be incorrect.">
            <a:extLst>
              <a:ext uri="{FF2B5EF4-FFF2-40B4-BE49-F238E27FC236}">
                <a16:creationId xmlns:a16="http://schemas.microsoft.com/office/drawing/2014/main" id="{D020DCB8-386B-BDF5-1B79-F16189452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810" y="336430"/>
            <a:ext cx="1984320" cy="1329494"/>
          </a:xfrm>
          <a:prstGeom prst="rect">
            <a:avLst/>
          </a:prstGeom>
        </p:spPr>
      </p:pic>
      <p:sp>
        <p:nvSpPr>
          <p:cNvPr id="4" name="Flowchart: Alternate Process 3">
            <a:extLst>
              <a:ext uri="{FF2B5EF4-FFF2-40B4-BE49-F238E27FC236}">
                <a16:creationId xmlns:a16="http://schemas.microsoft.com/office/drawing/2014/main" id="{BFE37F31-F379-C033-A147-9EB71EDC82E0}"/>
              </a:ext>
            </a:extLst>
          </p:cNvPr>
          <p:cNvSpPr/>
          <p:nvPr/>
        </p:nvSpPr>
        <p:spPr>
          <a:xfrm>
            <a:off x="414068" y="2795012"/>
            <a:ext cx="1958196" cy="3743812"/>
          </a:xfrm>
          <a:prstGeom prst="flowChartAlternateProcess">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r>
              <a:rPr lang="en-US" b="1">
                <a:latin typeface="Calibri" panose="020F0502020204030204" pitchFamily="34" charset="0"/>
                <a:ea typeface="Calibri" panose="020F0502020204030204" pitchFamily="34" charset="0"/>
                <a:cs typeface="Calibri" panose="020F0502020204030204" pitchFamily="34" charset="0"/>
              </a:rPr>
              <a:t>Stage 1: Engagement </a:t>
            </a:r>
          </a:p>
          <a:p>
            <a:r>
              <a:rPr lang="en-US">
                <a:latin typeface="Calibri" panose="020F0502020204030204" pitchFamily="34" charset="0"/>
                <a:ea typeface="Calibri" panose="020F0502020204030204" pitchFamily="34" charset="0"/>
                <a:cs typeface="Calibri" panose="020F0502020204030204" pitchFamily="34" charset="0"/>
              </a:rPr>
              <a:t>"Someone meets me where I am.“</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b="1">
                <a:latin typeface="Calibri" panose="020F0502020204030204" pitchFamily="34" charset="0"/>
                <a:ea typeface="Calibri" panose="020F0502020204030204" pitchFamily="34" charset="0"/>
                <a:cs typeface="Calibri" panose="020F0502020204030204" pitchFamily="34" charset="0"/>
              </a:rPr>
              <a:t>Outcome</a:t>
            </a:r>
          </a:p>
          <a:p>
            <a:r>
              <a:rPr lang="en-US">
                <a:latin typeface="Calibri" panose="020F0502020204030204" pitchFamily="34" charset="0"/>
                <a:ea typeface="Calibri" panose="020F0502020204030204" pitchFamily="34" charset="0"/>
                <a:cs typeface="Calibri" panose="020F0502020204030204" pitchFamily="34" charset="0"/>
              </a:rPr>
              <a:t>The individual feels safe, supported, and connected to services.</a:t>
            </a:r>
          </a:p>
          <a:p>
            <a:pPr algn="ctr"/>
            <a:endParaRPr lang="en-US"/>
          </a:p>
          <a:p>
            <a:pPr algn="ctr"/>
            <a:endParaRPr lang="en-CA"/>
          </a:p>
        </p:txBody>
      </p:sp>
      <p:sp>
        <p:nvSpPr>
          <p:cNvPr id="6" name="Flowchart: Alternate Process 5">
            <a:extLst>
              <a:ext uri="{FF2B5EF4-FFF2-40B4-BE49-F238E27FC236}">
                <a16:creationId xmlns:a16="http://schemas.microsoft.com/office/drawing/2014/main" id="{D34E2F19-A1D3-0148-9093-8CFC9D379966}"/>
              </a:ext>
            </a:extLst>
          </p:cNvPr>
          <p:cNvSpPr/>
          <p:nvPr/>
        </p:nvSpPr>
        <p:spPr>
          <a:xfrm>
            <a:off x="2597511" y="2786385"/>
            <a:ext cx="2052127" cy="3743812"/>
          </a:xfrm>
          <a:prstGeom prst="flowChartAlternateProcess">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Stage 2: Contemplation </a:t>
            </a:r>
          </a:p>
          <a:p>
            <a:r>
              <a:rPr lang="en-US" dirty="0">
                <a:latin typeface="Calibri" panose="020F0502020204030204" pitchFamily="34" charset="0"/>
                <a:ea typeface="Calibri" panose="020F0502020204030204" pitchFamily="34" charset="0"/>
                <a:cs typeface="Calibri" panose="020F0502020204030204" pitchFamily="34" charset="0"/>
              </a:rPr>
              <a:t>"I am thinking about making changes.“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Outcome</a:t>
            </a:r>
          </a:p>
          <a:p>
            <a:r>
              <a:rPr lang="en-US" sz="1600" dirty="0">
                <a:latin typeface="Calibri" panose="020F0502020204030204" pitchFamily="34" charset="0"/>
                <a:ea typeface="Calibri" panose="020F0502020204030204" pitchFamily="34" charset="0"/>
                <a:cs typeface="Calibri" panose="020F0502020204030204" pitchFamily="34" charset="0"/>
              </a:rPr>
              <a:t>The client develops insight into their goals and begins identifying a preferred recovery pathway.</a:t>
            </a:r>
          </a:p>
          <a:p>
            <a:pPr algn="ctr"/>
            <a:endParaRPr lang="en-CA" dirty="0"/>
          </a:p>
        </p:txBody>
      </p:sp>
      <p:sp>
        <p:nvSpPr>
          <p:cNvPr id="7" name="Flowchart: Alternate Process 6">
            <a:extLst>
              <a:ext uri="{FF2B5EF4-FFF2-40B4-BE49-F238E27FC236}">
                <a16:creationId xmlns:a16="http://schemas.microsoft.com/office/drawing/2014/main" id="{592F6AC6-9F48-2357-7DCC-F8EAA0BBB27A}"/>
              </a:ext>
            </a:extLst>
          </p:cNvPr>
          <p:cNvSpPr/>
          <p:nvPr/>
        </p:nvSpPr>
        <p:spPr>
          <a:xfrm>
            <a:off x="4780954" y="2786385"/>
            <a:ext cx="2028639" cy="3743812"/>
          </a:xfrm>
          <a:prstGeom prst="flowChartAlternateProcess">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r>
              <a:rPr lang="en-CA" b="1" dirty="0">
                <a:latin typeface="Calibri" panose="020F0502020204030204" pitchFamily="34" charset="0"/>
                <a:ea typeface="Calibri" panose="020F0502020204030204" pitchFamily="34" charset="0"/>
                <a:cs typeface="Calibri" panose="020F0502020204030204" pitchFamily="34" charset="0"/>
              </a:rPr>
              <a:t>Stage 3: Preparation </a:t>
            </a:r>
            <a:endParaRPr lang="en-CA" dirty="0">
              <a:latin typeface="Calibri" panose="020F0502020204030204" pitchFamily="34" charset="0"/>
              <a:ea typeface="Calibri" panose="020F0502020204030204" pitchFamily="34" charset="0"/>
              <a:cs typeface="Calibri" panose="020F0502020204030204" pitchFamily="34" charset="0"/>
            </a:endParaRPr>
          </a:p>
          <a:p>
            <a:r>
              <a:rPr lang="en-CA" dirty="0">
                <a:latin typeface="Calibri" panose="020F0502020204030204" pitchFamily="34" charset="0"/>
                <a:ea typeface="Calibri" panose="020F0502020204030204" pitchFamily="34" charset="0"/>
                <a:cs typeface="Calibri" panose="020F0502020204030204" pitchFamily="34" charset="0"/>
              </a:rPr>
              <a:t>"I am ready to pursue treatment and recovery.“</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Outcome</a:t>
            </a:r>
          </a:p>
          <a:p>
            <a:r>
              <a:rPr lang="en-CA" dirty="0">
                <a:latin typeface="Calibri" panose="020F0502020204030204" pitchFamily="34" charset="0"/>
                <a:ea typeface="Calibri" panose="020F0502020204030204" pitchFamily="34" charset="0"/>
                <a:cs typeface="Calibri" panose="020F0502020204030204" pitchFamily="34" charset="0"/>
              </a:rPr>
              <a:t>Client is medically stable and ready for residential treatment.</a:t>
            </a:r>
          </a:p>
          <a:p>
            <a:pPr algn="ctr"/>
            <a:endParaRPr lang="en-US" dirty="0"/>
          </a:p>
          <a:p>
            <a:pPr algn="ctr"/>
            <a:endParaRPr lang="en-CA" dirty="0"/>
          </a:p>
        </p:txBody>
      </p:sp>
      <p:sp>
        <p:nvSpPr>
          <p:cNvPr id="9" name="Flowchart: Alternate Process 8">
            <a:extLst>
              <a:ext uri="{FF2B5EF4-FFF2-40B4-BE49-F238E27FC236}">
                <a16:creationId xmlns:a16="http://schemas.microsoft.com/office/drawing/2014/main" id="{126F2502-450D-BB50-2041-B09C18B2CF74}"/>
              </a:ext>
            </a:extLst>
          </p:cNvPr>
          <p:cNvSpPr/>
          <p:nvPr/>
        </p:nvSpPr>
        <p:spPr>
          <a:xfrm>
            <a:off x="7050901" y="2777758"/>
            <a:ext cx="2028639" cy="3743812"/>
          </a:xfrm>
          <a:prstGeom prst="flowChartAlternateProcess">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endParaRPr lang="en-CA" b="1" dirty="0">
              <a:latin typeface="Calibri" panose="020F0502020204030204" pitchFamily="34" charset="0"/>
              <a:ea typeface="Calibri" panose="020F0502020204030204" pitchFamily="34" charset="0"/>
              <a:cs typeface="Calibri" panose="020F0502020204030204" pitchFamily="34" charset="0"/>
            </a:endParaRPr>
          </a:p>
          <a:p>
            <a:r>
              <a:rPr lang="en-CA" b="1" dirty="0">
                <a:latin typeface="Calibri" panose="020F0502020204030204" pitchFamily="34" charset="0"/>
                <a:ea typeface="Calibri" panose="020F0502020204030204" pitchFamily="34" charset="0"/>
                <a:cs typeface="Calibri" panose="020F0502020204030204" pitchFamily="34" charset="0"/>
              </a:rPr>
              <a:t>Stage 4: Residential Treatment &amp; Recovery</a:t>
            </a:r>
          </a:p>
          <a:p>
            <a:r>
              <a:rPr lang="en-CA" dirty="0">
                <a:latin typeface="Calibri" panose="020F0502020204030204" pitchFamily="34" charset="0"/>
                <a:ea typeface="Calibri" panose="020F0502020204030204" pitchFamily="34" charset="0"/>
                <a:cs typeface="Calibri" panose="020F0502020204030204" pitchFamily="34" charset="0"/>
              </a:rPr>
              <a:t>"I am focusing on healing and recovery.“</a:t>
            </a:r>
          </a:p>
          <a:p>
            <a:r>
              <a:rPr lang="en-US" b="1" dirty="0">
                <a:latin typeface="Calibri" panose="020F0502020204030204" pitchFamily="34" charset="0"/>
                <a:ea typeface="Calibri" panose="020F0502020204030204" pitchFamily="34" charset="0"/>
                <a:cs typeface="Calibri" panose="020F0502020204030204" pitchFamily="34" charset="0"/>
              </a:rPr>
              <a:t>Outcome</a:t>
            </a:r>
          </a:p>
          <a:p>
            <a:r>
              <a:rPr lang="en-CA" sz="1600" dirty="0">
                <a:latin typeface="Calibri" panose="020F0502020204030204" pitchFamily="34" charset="0"/>
                <a:ea typeface="Calibri" panose="020F0502020204030204" pitchFamily="34" charset="0"/>
                <a:cs typeface="Calibri" panose="020F0502020204030204" pitchFamily="34" charset="0"/>
              </a:rPr>
              <a:t>Clients build recovery skills, confidence, and stability for community reintegration.</a:t>
            </a:r>
          </a:p>
          <a:p>
            <a:pPr algn="ctr"/>
            <a:endParaRPr lang="en-US" dirty="0"/>
          </a:p>
          <a:p>
            <a:pPr algn="ctr"/>
            <a:endParaRPr lang="en-CA" dirty="0"/>
          </a:p>
        </p:txBody>
      </p:sp>
      <p:sp>
        <p:nvSpPr>
          <p:cNvPr id="11" name="Flowchart: Alternate Process 10">
            <a:extLst>
              <a:ext uri="{FF2B5EF4-FFF2-40B4-BE49-F238E27FC236}">
                <a16:creationId xmlns:a16="http://schemas.microsoft.com/office/drawing/2014/main" id="{98202CFE-881F-F59C-F5A9-0F71ECA799C4}"/>
              </a:ext>
            </a:extLst>
          </p:cNvPr>
          <p:cNvSpPr/>
          <p:nvPr/>
        </p:nvSpPr>
        <p:spPr>
          <a:xfrm>
            <a:off x="9320848" y="2777758"/>
            <a:ext cx="2028639" cy="3743812"/>
          </a:xfrm>
          <a:prstGeom prst="flowChartAlternateProcess">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r>
              <a:rPr lang="en-CA" b="1" dirty="0">
                <a:latin typeface="Calibri" panose="020F0502020204030204" pitchFamily="34" charset="0"/>
                <a:ea typeface="Calibri" panose="020F0502020204030204" pitchFamily="34" charset="0"/>
                <a:cs typeface="Calibri" panose="020F0502020204030204" pitchFamily="34" charset="0"/>
              </a:rPr>
              <a:t>Stage 5: Therapeutic Recovery Maintenance</a:t>
            </a:r>
          </a:p>
          <a:p>
            <a:r>
              <a:rPr lang="en-CA" dirty="0">
                <a:latin typeface="Calibri" panose="020F0502020204030204" pitchFamily="34" charset="0"/>
                <a:ea typeface="Calibri" panose="020F0502020204030204" pitchFamily="34" charset="0"/>
                <a:cs typeface="Calibri" panose="020F0502020204030204" pitchFamily="34" charset="0"/>
              </a:rPr>
              <a:t>"I am building a life beyond treatment." </a:t>
            </a:r>
          </a:p>
          <a:p>
            <a:r>
              <a:rPr lang="en-US" b="1" dirty="0">
                <a:latin typeface="Calibri" panose="020F0502020204030204" pitchFamily="34" charset="0"/>
                <a:ea typeface="Calibri" panose="020F0502020204030204" pitchFamily="34" charset="0"/>
                <a:cs typeface="Calibri" panose="020F0502020204030204" pitchFamily="34" charset="0"/>
              </a:rPr>
              <a:t>Outcome</a:t>
            </a:r>
          </a:p>
          <a:p>
            <a:r>
              <a:rPr lang="en-CA" sz="1600" dirty="0">
                <a:latin typeface="Calibri" panose="020F0502020204030204" pitchFamily="34" charset="0"/>
                <a:ea typeface="Calibri" panose="020F0502020204030204" pitchFamily="34" charset="0"/>
                <a:cs typeface="Calibri" panose="020F0502020204030204" pitchFamily="34" charset="0"/>
              </a:rPr>
              <a:t>Clients establish meaningful roles, relationships, and routines that support long-term recovery</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ctr"/>
            <a:endParaRPr lang="en-CA" dirty="0"/>
          </a:p>
        </p:txBody>
      </p:sp>
      <p:sp>
        <p:nvSpPr>
          <p:cNvPr id="13" name="Arrow: Right 12">
            <a:extLst>
              <a:ext uri="{FF2B5EF4-FFF2-40B4-BE49-F238E27FC236}">
                <a16:creationId xmlns:a16="http://schemas.microsoft.com/office/drawing/2014/main" id="{DC489558-80CB-7763-7557-61FCCE50D606}"/>
              </a:ext>
            </a:extLst>
          </p:cNvPr>
          <p:cNvSpPr/>
          <p:nvPr/>
        </p:nvSpPr>
        <p:spPr>
          <a:xfrm>
            <a:off x="2182483" y="4235570"/>
            <a:ext cx="577970" cy="465826"/>
          </a:xfrm>
          <a:prstGeom prst="rightArrow">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Right 14">
            <a:extLst>
              <a:ext uri="{FF2B5EF4-FFF2-40B4-BE49-F238E27FC236}">
                <a16:creationId xmlns:a16="http://schemas.microsoft.com/office/drawing/2014/main" id="{19AF31B5-810F-C1BB-FDF5-4E13091951DB}"/>
              </a:ext>
            </a:extLst>
          </p:cNvPr>
          <p:cNvSpPr/>
          <p:nvPr/>
        </p:nvSpPr>
        <p:spPr>
          <a:xfrm>
            <a:off x="4338608" y="4224068"/>
            <a:ext cx="577970" cy="465826"/>
          </a:xfrm>
          <a:prstGeom prst="rightArrow">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Right 15">
            <a:extLst>
              <a:ext uri="{FF2B5EF4-FFF2-40B4-BE49-F238E27FC236}">
                <a16:creationId xmlns:a16="http://schemas.microsoft.com/office/drawing/2014/main" id="{8024F343-FEC4-1371-BF17-6118DFA44611}"/>
              </a:ext>
            </a:extLst>
          </p:cNvPr>
          <p:cNvSpPr/>
          <p:nvPr/>
        </p:nvSpPr>
        <p:spPr>
          <a:xfrm>
            <a:off x="6608555" y="4235570"/>
            <a:ext cx="577970" cy="465826"/>
          </a:xfrm>
          <a:prstGeom prst="rightArrow">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6D8D092B-6955-03FD-CE76-62506238BEAA}"/>
              </a:ext>
            </a:extLst>
          </p:cNvPr>
          <p:cNvSpPr/>
          <p:nvPr/>
        </p:nvSpPr>
        <p:spPr>
          <a:xfrm>
            <a:off x="9016519" y="4235570"/>
            <a:ext cx="577970" cy="465826"/>
          </a:xfrm>
          <a:prstGeom prst="rightArrow">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CA5C3F91-EBD7-628B-D4FF-434A3A2A455F}"/>
              </a:ext>
            </a:extLst>
          </p:cNvPr>
          <p:cNvSpPr txBox="1"/>
          <p:nvPr/>
        </p:nvSpPr>
        <p:spPr>
          <a:xfrm>
            <a:off x="3102659" y="2001191"/>
            <a:ext cx="5180393" cy="769441"/>
          </a:xfrm>
          <a:prstGeom prst="rect">
            <a:avLst/>
          </a:prstGeom>
          <a:noFill/>
        </p:spPr>
        <p:txBody>
          <a:bodyPr wrap="none" rtlCol="0">
            <a:sp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The Five Stage Model</a:t>
            </a:r>
            <a:endParaRPr lang="en-CA" sz="4400" b="1" dirty="0">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descr="A black background with a black square">
            <a:extLst>
              <a:ext uri="{FF2B5EF4-FFF2-40B4-BE49-F238E27FC236}">
                <a16:creationId xmlns:a16="http://schemas.microsoft.com/office/drawing/2014/main" id="{55BFB619-55DF-6069-38C1-BB0697CE4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027" y="458585"/>
            <a:ext cx="3457705" cy="1206176"/>
          </a:xfrm>
          <a:prstGeom prst="rect">
            <a:avLst/>
          </a:prstGeom>
        </p:spPr>
      </p:pic>
      <p:sp>
        <p:nvSpPr>
          <p:cNvPr id="20" name="TextBox 19">
            <a:extLst>
              <a:ext uri="{FF2B5EF4-FFF2-40B4-BE49-F238E27FC236}">
                <a16:creationId xmlns:a16="http://schemas.microsoft.com/office/drawing/2014/main" id="{AE8CC01D-7439-EE60-1DF6-35683D2B9835}"/>
              </a:ext>
            </a:extLst>
          </p:cNvPr>
          <p:cNvSpPr txBox="1"/>
          <p:nvPr/>
        </p:nvSpPr>
        <p:spPr>
          <a:xfrm>
            <a:off x="444585" y="6548828"/>
            <a:ext cx="12192000" cy="369332"/>
          </a:xfrm>
          <a:prstGeom prst="rect">
            <a:avLst/>
          </a:prstGeom>
          <a:noFill/>
        </p:spPr>
        <p:txBody>
          <a:bodyPr wrap="square">
            <a:spAutoFit/>
          </a:bodyPr>
          <a:lstStyle/>
          <a:p>
            <a:r>
              <a:rPr lang="en-US" b="1" dirty="0"/>
              <a:t>Long-Term Goal: </a:t>
            </a:r>
            <a:r>
              <a:rPr lang="en-US" dirty="0"/>
              <a:t>Stable housing, improved health, sustained recovery, and meaningful community participation.</a:t>
            </a:r>
          </a:p>
        </p:txBody>
      </p:sp>
    </p:spTree>
    <p:extLst>
      <p:ext uri="{BB962C8B-B14F-4D97-AF65-F5344CB8AC3E}">
        <p14:creationId xmlns:p14="http://schemas.microsoft.com/office/powerpoint/2010/main" val="297094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3A7D24-2776-4535-664D-C4A2EE0411A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77FF959-026F-EB16-FCD6-B535E5E22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D625A97C-9F46-63CB-BA3B-619FE16AE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29AB2316-12E6-94FA-86D9-C81C0AA5B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6BE82C-A345-98C7-CC97-8FA664CBE9A6}"/>
              </a:ext>
            </a:extLst>
          </p:cNvPr>
          <p:cNvSpPr>
            <a:spLocks noGrp="1"/>
          </p:cNvSpPr>
          <p:nvPr>
            <p:ph type="title"/>
          </p:nvPr>
        </p:nvSpPr>
        <p:spPr>
          <a:xfrm>
            <a:off x="752198" y="635295"/>
            <a:ext cx="6094137" cy="1179576"/>
          </a:xfrm>
        </p:spPr>
        <p:txBody>
          <a:bodyPr>
            <a:noAutofit/>
          </a:bodyPr>
          <a:lstStyle/>
          <a:p>
            <a:r>
              <a:rPr lang="en-CA" sz="3600" b="1">
                <a:latin typeface="Calibri" panose="020F0502020204030204" pitchFamily="34" charset="0"/>
                <a:ea typeface="Calibri" panose="020F0502020204030204" pitchFamily="34" charset="0"/>
                <a:cs typeface="Calibri" panose="020F0502020204030204" pitchFamily="34" charset="0"/>
              </a:rPr>
              <a:t>Day in the Life: Residential </a:t>
            </a:r>
            <a:br>
              <a:rPr lang="en-CA" sz="3600" b="1">
                <a:latin typeface="Calibri" panose="020F0502020204030204" pitchFamily="34" charset="0"/>
                <a:ea typeface="Calibri" panose="020F0502020204030204" pitchFamily="34" charset="0"/>
                <a:cs typeface="Calibri" panose="020F0502020204030204" pitchFamily="34" charset="0"/>
              </a:rPr>
            </a:br>
            <a:r>
              <a:rPr lang="en-CA" sz="3600" b="1">
                <a:latin typeface="Calibri" panose="020F0502020204030204" pitchFamily="34" charset="0"/>
                <a:ea typeface="Calibri" panose="020F0502020204030204" pitchFamily="34" charset="0"/>
                <a:cs typeface="Calibri" panose="020F0502020204030204" pitchFamily="34" charset="0"/>
              </a:rPr>
              <a:t>Treatment and Recovery Program</a:t>
            </a:r>
            <a:endParaRPr lang="en-CA" sz="3600">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C91A242-7D54-7845-E4C4-49BEC1804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3DED28-B7A8-78ED-660C-9FFE69383CAA}"/>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5E06957-4EA2-0DAD-D277-B45F59CD103D}"/>
              </a:ext>
            </a:extLst>
          </p:cNvPr>
          <p:cNvSpPr txBox="1"/>
          <p:nvPr/>
        </p:nvSpPr>
        <p:spPr>
          <a:xfrm>
            <a:off x="1763941" y="2245757"/>
            <a:ext cx="866411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Sample Weekday Morning Schedule (Monday to Friday)</a:t>
            </a:r>
            <a:endPar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DE5915D4-D912-7C55-0429-C141BDC37434}"/>
              </a:ext>
            </a:extLst>
          </p:cNvPr>
          <p:cNvGraphicFramePr>
            <a:graphicFrameLocks noGrp="1"/>
          </p:cNvGraphicFramePr>
          <p:nvPr>
            <p:extLst>
              <p:ext uri="{D42A27DB-BD31-4B8C-83A1-F6EECF244321}">
                <p14:modId xmlns:p14="http://schemas.microsoft.com/office/powerpoint/2010/main" val="2911752870"/>
              </p:ext>
            </p:extLst>
          </p:nvPr>
        </p:nvGraphicFramePr>
        <p:xfrm>
          <a:off x="2593139" y="2768977"/>
          <a:ext cx="7005720" cy="3898808"/>
        </p:xfrm>
        <a:graphic>
          <a:graphicData uri="http://schemas.openxmlformats.org/drawingml/2006/table">
            <a:tbl>
              <a:tblPr firstRow="1" bandRow="1">
                <a:tableStyleId>{5C22544A-7EE6-4342-B048-85BDC9FD1C3A}</a:tableStyleId>
              </a:tblPr>
              <a:tblGrid>
                <a:gridCol w="2349435">
                  <a:extLst>
                    <a:ext uri="{9D8B030D-6E8A-4147-A177-3AD203B41FA5}">
                      <a16:colId xmlns:a16="http://schemas.microsoft.com/office/drawing/2014/main" val="1625084925"/>
                    </a:ext>
                  </a:extLst>
                </a:gridCol>
                <a:gridCol w="4656285">
                  <a:extLst>
                    <a:ext uri="{9D8B030D-6E8A-4147-A177-3AD203B41FA5}">
                      <a16:colId xmlns:a16="http://schemas.microsoft.com/office/drawing/2014/main" val="2938192632"/>
                    </a:ext>
                  </a:extLst>
                </a:gridCol>
              </a:tblGrid>
              <a:tr h="201765">
                <a:tc>
                  <a:txBody>
                    <a:bodyPr/>
                    <a:lstStyle/>
                    <a:p>
                      <a:r>
                        <a:rPr lang="en-US" sz="2000">
                          <a:latin typeface="Calibri" panose="020F0502020204030204" pitchFamily="34" charset="0"/>
                          <a:ea typeface="Calibri" panose="020F0502020204030204" pitchFamily="34" charset="0"/>
                          <a:cs typeface="Calibri" panose="020F0502020204030204" pitchFamily="34" charset="0"/>
                        </a:rPr>
                        <a:t>Time</a:t>
                      </a:r>
                      <a:endParaRPr lang="en-C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000">
                          <a:latin typeface="Calibri" panose="020F0502020204030204" pitchFamily="34" charset="0"/>
                          <a:ea typeface="Calibri" panose="020F0502020204030204" pitchFamily="34" charset="0"/>
                          <a:cs typeface="Calibri" panose="020F0502020204030204" pitchFamily="34" charset="0"/>
                        </a:rPr>
                        <a:t>Activity</a:t>
                      </a:r>
                      <a:endParaRPr lang="en-CA" sz="20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93913863"/>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6:45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House Call</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993181484"/>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7:00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Morning Exercises</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22580988"/>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7:30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Breakfast</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33035362"/>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7:50 AM – 8:20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Clean-Up / Engage &amp; Connect Time</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2941339"/>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8:00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Health Needs</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821048788"/>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8:40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Dorm Chores / Dorm Checks</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645074626"/>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9:20 AM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Morning Meeting</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112723614"/>
                  </a:ext>
                </a:extLst>
              </a:tr>
              <a:tr h="437821">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10:00 AM – 11:45 AM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Treatment Program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95851403"/>
                  </a:ext>
                </a:extLst>
              </a:tr>
            </a:tbl>
          </a:graphicData>
        </a:graphic>
      </p:graphicFrame>
      <p:pic>
        <p:nvPicPr>
          <p:cNvPr id="7" name="Picture 6" descr="A group of people with their arms around each other&#10;&#10;AI-generated content may be incorrect.">
            <a:extLst>
              <a:ext uri="{FF2B5EF4-FFF2-40B4-BE49-F238E27FC236}">
                <a16:creationId xmlns:a16="http://schemas.microsoft.com/office/drawing/2014/main" id="{27E739BB-E4E5-860D-CF4C-8A2FEE587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810" y="336430"/>
            <a:ext cx="1984320" cy="1329494"/>
          </a:xfrm>
          <a:prstGeom prst="rect">
            <a:avLst/>
          </a:prstGeom>
        </p:spPr>
      </p:pic>
      <p:pic>
        <p:nvPicPr>
          <p:cNvPr id="9" name="Picture 8" descr="A black background with a black square">
            <a:extLst>
              <a:ext uri="{FF2B5EF4-FFF2-40B4-BE49-F238E27FC236}">
                <a16:creationId xmlns:a16="http://schemas.microsoft.com/office/drawing/2014/main" id="{554E544B-5996-C0FB-C73F-E091F051F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8585"/>
            <a:ext cx="3457705" cy="1206176"/>
          </a:xfrm>
          <a:prstGeom prst="rect">
            <a:avLst/>
          </a:prstGeom>
        </p:spPr>
      </p:pic>
    </p:spTree>
    <p:extLst>
      <p:ext uri="{BB962C8B-B14F-4D97-AF65-F5344CB8AC3E}">
        <p14:creationId xmlns:p14="http://schemas.microsoft.com/office/powerpoint/2010/main" val="99983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A9C71E-E4C4-2B2B-D1EA-14DCA9819D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C9EEBD-4EF9-3A4E-A0FB-08F028658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19E5D897-1CAB-73B0-4209-A7F81ED84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99598A5-D088-7A8B-D4D6-E8FDC898E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EED1D5C-7395-30F6-CE7A-84D650394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DBD807E-EB84-C0BE-E439-AE192D35529A}"/>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212ECF5-C2E4-9EAA-4A12-7B3C877FCE32}"/>
              </a:ext>
            </a:extLst>
          </p:cNvPr>
          <p:cNvSpPr txBox="1"/>
          <p:nvPr/>
        </p:nvSpPr>
        <p:spPr>
          <a:xfrm>
            <a:off x="1641691" y="2133835"/>
            <a:ext cx="900048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Sample Weekday Afternoon Schedule (Monday to Friday)</a:t>
            </a:r>
            <a:endPar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F803C467-48A5-6BEA-CC6B-CC55E489FD27}"/>
              </a:ext>
            </a:extLst>
          </p:cNvPr>
          <p:cNvGraphicFramePr>
            <a:graphicFrameLocks noGrp="1"/>
          </p:cNvGraphicFramePr>
          <p:nvPr>
            <p:extLst>
              <p:ext uri="{D42A27DB-BD31-4B8C-83A1-F6EECF244321}">
                <p14:modId xmlns:p14="http://schemas.microsoft.com/office/powerpoint/2010/main" val="1756259069"/>
              </p:ext>
            </p:extLst>
          </p:nvPr>
        </p:nvGraphicFramePr>
        <p:xfrm>
          <a:off x="2108773" y="2663550"/>
          <a:ext cx="8066315" cy="4049253"/>
        </p:xfrm>
        <a:graphic>
          <a:graphicData uri="http://schemas.openxmlformats.org/drawingml/2006/table">
            <a:tbl>
              <a:tblPr firstRow="1" bandRow="1">
                <a:tableStyleId>{5C22544A-7EE6-4342-B048-85BDC9FD1C3A}</a:tableStyleId>
              </a:tblPr>
              <a:tblGrid>
                <a:gridCol w="1376695">
                  <a:extLst>
                    <a:ext uri="{9D8B030D-6E8A-4147-A177-3AD203B41FA5}">
                      <a16:colId xmlns:a16="http://schemas.microsoft.com/office/drawing/2014/main" val="1625084925"/>
                    </a:ext>
                  </a:extLst>
                </a:gridCol>
                <a:gridCol w="6689620">
                  <a:extLst>
                    <a:ext uri="{9D8B030D-6E8A-4147-A177-3AD203B41FA5}">
                      <a16:colId xmlns:a16="http://schemas.microsoft.com/office/drawing/2014/main" val="2938192632"/>
                    </a:ext>
                  </a:extLst>
                </a:gridCol>
              </a:tblGrid>
              <a:tr h="449917">
                <a:tc>
                  <a:txBody>
                    <a:bodyPr/>
                    <a:lstStyle/>
                    <a:p>
                      <a:r>
                        <a:rPr lang="en-US"/>
                        <a:t>Time</a:t>
                      </a:r>
                      <a:endParaRPr lang="en-CA"/>
                    </a:p>
                  </a:txBody>
                  <a:tcPr/>
                </a:tc>
                <a:tc>
                  <a:txBody>
                    <a:bodyPr/>
                    <a:lstStyle/>
                    <a:p>
                      <a:r>
                        <a:rPr lang="en-US"/>
                        <a:t>Activity</a:t>
                      </a:r>
                      <a:endParaRPr lang="en-CA"/>
                    </a:p>
                  </a:txBody>
                  <a:tcPr/>
                </a:tc>
                <a:extLst>
                  <a:ext uri="{0D108BD9-81ED-4DB2-BD59-A6C34878D82A}">
                    <a16:rowId xmlns:a16="http://schemas.microsoft.com/office/drawing/2014/main" val="2993913863"/>
                  </a:ext>
                </a:extLst>
              </a:tr>
              <a:tr h="449917">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12:00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Free Time / Personal Reflection / Health Needs</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993181484"/>
                  </a:ext>
                </a:extLst>
              </a:tr>
              <a:tr h="449917">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12:30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Lunch</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22580988"/>
                  </a:ext>
                </a:extLst>
              </a:tr>
              <a:tr h="449917">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1:00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Clean-Up / Engage &amp; Connect Time</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33035362"/>
                  </a:ext>
                </a:extLst>
              </a:tr>
              <a:tr h="449917">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1:30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Workforce Chores &amp; Job Responsibilities</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2941339"/>
                  </a:ext>
                </a:extLst>
              </a:tr>
              <a:tr h="449917">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2:00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SMART Recovery / Activity Therapy / Homework / Encounters</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821048788"/>
                  </a:ext>
                </a:extLst>
              </a:tr>
              <a:tr h="449917">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3:15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Community Development / Workforce Chores</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645074626"/>
                  </a:ext>
                </a:extLst>
              </a:tr>
              <a:tr h="449917">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3:45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Treatment Group</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112723614"/>
                  </a:ext>
                </a:extLst>
              </a:tr>
              <a:tr h="449917">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5:00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Free Time / Personal Reflection / Health Needs</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6915827"/>
                  </a:ext>
                </a:extLst>
              </a:tr>
            </a:tbl>
          </a:graphicData>
        </a:graphic>
      </p:graphicFrame>
      <p:sp>
        <p:nvSpPr>
          <p:cNvPr id="11" name="Title 1">
            <a:extLst>
              <a:ext uri="{FF2B5EF4-FFF2-40B4-BE49-F238E27FC236}">
                <a16:creationId xmlns:a16="http://schemas.microsoft.com/office/drawing/2014/main" id="{A516D6ED-8B68-AB45-9F3F-C2C53CF28288}"/>
              </a:ext>
            </a:extLst>
          </p:cNvPr>
          <p:cNvSpPr txBox="1">
            <a:spLocks/>
          </p:cNvSpPr>
          <p:nvPr/>
        </p:nvSpPr>
        <p:spPr>
          <a:xfrm>
            <a:off x="752198" y="635295"/>
            <a:ext cx="6094137" cy="1179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Calibri" panose="020F0502020204030204" pitchFamily="34" charset="0"/>
                <a:ea typeface="Calibri" panose="020F0502020204030204" pitchFamily="34" charset="0"/>
                <a:cs typeface="Calibri" panose="020F0502020204030204" pitchFamily="34" charset="0"/>
              </a:rPr>
              <a:t>Day in the Life: Residential </a:t>
            </a:r>
            <a:br>
              <a:rPr lang="en-CA" sz="3600" b="1">
                <a:latin typeface="Calibri" panose="020F0502020204030204" pitchFamily="34" charset="0"/>
                <a:ea typeface="Calibri" panose="020F0502020204030204" pitchFamily="34" charset="0"/>
                <a:cs typeface="Calibri" panose="020F0502020204030204" pitchFamily="34" charset="0"/>
              </a:rPr>
            </a:br>
            <a:r>
              <a:rPr lang="en-CA" sz="3600" b="1">
                <a:latin typeface="Calibri" panose="020F0502020204030204" pitchFamily="34" charset="0"/>
                <a:ea typeface="Calibri" panose="020F0502020204030204" pitchFamily="34" charset="0"/>
                <a:cs typeface="Calibri" panose="020F0502020204030204" pitchFamily="34" charset="0"/>
              </a:rPr>
              <a:t>Treatment and Recovery Program</a:t>
            </a:r>
            <a:endParaRPr lang="en-CA" sz="360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group of people with their arms around each other&#10;&#10;AI-generated content may be incorrect.">
            <a:extLst>
              <a:ext uri="{FF2B5EF4-FFF2-40B4-BE49-F238E27FC236}">
                <a16:creationId xmlns:a16="http://schemas.microsoft.com/office/drawing/2014/main" id="{74180B70-8AC2-C8C9-2C55-04CB22817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810" y="336430"/>
            <a:ext cx="1984320" cy="1329494"/>
          </a:xfrm>
          <a:prstGeom prst="rect">
            <a:avLst/>
          </a:prstGeom>
        </p:spPr>
      </p:pic>
      <p:pic>
        <p:nvPicPr>
          <p:cNvPr id="15" name="Picture 14" descr="A black background with a black square">
            <a:extLst>
              <a:ext uri="{FF2B5EF4-FFF2-40B4-BE49-F238E27FC236}">
                <a16:creationId xmlns:a16="http://schemas.microsoft.com/office/drawing/2014/main" id="{E3F96FB9-D15A-D7DC-E73A-1A737B5EB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8585"/>
            <a:ext cx="3457705" cy="1206176"/>
          </a:xfrm>
          <a:prstGeom prst="rect">
            <a:avLst/>
          </a:prstGeom>
        </p:spPr>
      </p:pic>
    </p:spTree>
    <p:extLst>
      <p:ext uri="{BB962C8B-B14F-4D97-AF65-F5344CB8AC3E}">
        <p14:creationId xmlns:p14="http://schemas.microsoft.com/office/powerpoint/2010/main" val="289982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B00DFB-BC39-7D84-3A89-50511C8112D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FA33F-CA19-4B9E-8444-33283E49D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8B90B20E-3F7C-9540-DC42-C35D6C641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2BEBE20B-DF71-C858-D018-485CF90B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740ED7A-7D61-094F-2D1A-35AC5D1D4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E6F42BC-59EB-B1EF-56F7-14FCD76A6529}"/>
              </a:ext>
            </a:extLst>
          </p:cNvPr>
          <p:cNvSpPr txBox="1"/>
          <p:nvPr/>
        </p:nvSpPr>
        <p:spPr>
          <a:xfrm>
            <a:off x="3887483" y="2276856"/>
            <a:ext cx="7615669"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1"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FAFCE17-D2E8-E242-F4AA-E2573CA202A0}"/>
              </a:ext>
            </a:extLst>
          </p:cNvPr>
          <p:cNvSpPr txBox="1"/>
          <p:nvPr/>
        </p:nvSpPr>
        <p:spPr>
          <a:xfrm>
            <a:off x="1595760" y="2140961"/>
            <a:ext cx="900048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Sample Weekday Evening Schedule (Monday to Friday)</a:t>
            </a:r>
            <a:endPar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98A379D2-4CED-5C26-DB6A-225EE3006256}"/>
              </a:ext>
            </a:extLst>
          </p:cNvPr>
          <p:cNvGraphicFramePr>
            <a:graphicFrameLocks noGrp="1"/>
          </p:cNvGraphicFramePr>
          <p:nvPr>
            <p:extLst>
              <p:ext uri="{D42A27DB-BD31-4B8C-83A1-F6EECF244321}">
                <p14:modId xmlns:p14="http://schemas.microsoft.com/office/powerpoint/2010/main" val="3101846652"/>
              </p:ext>
            </p:extLst>
          </p:nvPr>
        </p:nvGraphicFramePr>
        <p:xfrm>
          <a:off x="2764660" y="2664181"/>
          <a:ext cx="6662680" cy="3855720"/>
        </p:xfrm>
        <a:graphic>
          <a:graphicData uri="http://schemas.openxmlformats.org/drawingml/2006/table">
            <a:tbl>
              <a:tblPr firstRow="1" bandRow="1">
                <a:tableStyleId>{5C22544A-7EE6-4342-B048-85BDC9FD1C3A}</a:tableStyleId>
              </a:tblPr>
              <a:tblGrid>
                <a:gridCol w="2830513">
                  <a:extLst>
                    <a:ext uri="{9D8B030D-6E8A-4147-A177-3AD203B41FA5}">
                      <a16:colId xmlns:a16="http://schemas.microsoft.com/office/drawing/2014/main" val="1625084925"/>
                    </a:ext>
                  </a:extLst>
                </a:gridCol>
                <a:gridCol w="3832167">
                  <a:extLst>
                    <a:ext uri="{9D8B030D-6E8A-4147-A177-3AD203B41FA5}">
                      <a16:colId xmlns:a16="http://schemas.microsoft.com/office/drawing/2014/main" val="2938192632"/>
                    </a:ext>
                  </a:extLst>
                </a:gridCol>
              </a:tblGrid>
              <a:tr h="341323">
                <a:tc>
                  <a:txBody>
                    <a:bodyPr/>
                    <a:lstStyle/>
                    <a:p>
                      <a:r>
                        <a:rPr lang="en-US"/>
                        <a:t>Time</a:t>
                      </a:r>
                      <a:endParaRPr lang="en-CA"/>
                    </a:p>
                  </a:txBody>
                  <a:tcPr/>
                </a:tc>
                <a:tc>
                  <a:txBody>
                    <a:bodyPr/>
                    <a:lstStyle/>
                    <a:p>
                      <a:r>
                        <a:rPr lang="en-US"/>
                        <a:t>Activity</a:t>
                      </a:r>
                      <a:endParaRPr lang="en-CA"/>
                    </a:p>
                  </a:txBody>
                  <a:tcPr/>
                </a:tc>
                <a:extLst>
                  <a:ext uri="{0D108BD9-81ED-4DB2-BD59-A6C34878D82A}">
                    <a16:rowId xmlns:a16="http://schemas.microsoft.com/office/drawing/2014/main" val="2993913863"/>
                  </a:ext>
                </a:extLst>
              </a:tr>
              <a:tr h="341323">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5:30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Supper</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95404575"/>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6:00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Clean-Up / Engage &amp; Connect Time</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772227471"/>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6:30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Free Time / Personal Reflection</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3525296663"/>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7:00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Life Skills</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088835389"/>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8:15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Free Time / Personal Reflection</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240739402"/>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8:30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Evening Meeting</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204598002"/>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9:05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Health Needs</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493390982"/>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9:30 PM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Earliest Bed Time / Senior Brief</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943729867"/>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11:00 PM/1:00AM (Friday)</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Latest Bed Time</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994842692"/>
                  </a:ext>
                </a:extLst>
              </a:tr>
              <a:tr h="341323">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11:30 PM/1:30AM (Friday)</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Lights Out</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3393391531"/>
                  </a:ext>
                </a:extLst>
              </a:tr>
            </a:tbl>
          </a:graphicData>
        </a:graphic>
      </p:graphicFrame>
      <p:sp>
        <p:nvSpPr>
          <p:cNvPr id="11" name="Title 1">
            <a:extLst>
              <a:ext uri="{FF2B5EF4-FFF2-40B4-BE49-F238E27FC236}">
                <a16:creationId xmlns:a16="http://schemas.microsoft.com/office/drawing/2014/main" id="{050608C7-E434-09AC-9BC1-3234200CC5FC}"/>
              </a:ext>
            </a:extLst>
          </p:cNvPr>
          <p:cNvSpPr>
            <a:spLocks noGrp="1"/>
          </p:cNvSpPr>
          <p:nvPr>
            <p:ph type="title"/>
          </p:nvPr>
        </p:nvSpPr>
        <p:spPr>
          <a:xfrm>
            <a:off x="752198" y="635295"/>
            <a:ext cx="6094137" cy="1179576"/>
          </a:xfrm>
        </p:spPr>
        <p:txBody>
          <a:bodyPr>
            <a:noAutofit/>
          </a:bodyPr>
          <a:lstStyle/>
          <a:p>
            <a:r>
              <a:rPr lang="en-CA" sz="3600" b="1">
                <a:latin typeface="Calibri" panose="020F0502020204030204" pitchFamily="34" charset="0"/>
                <a:ea typeface="Calibri" panose="020F0502020204030204" pitchFamily="34" charset="0"/>
                <a:cs typeface="Calibri" panose="020F0502020204030204" pitchFamily="34" charset="0"/>
              </a:rPr>
              <a:t>Day in the Life: Residential </a:t>
            </a:r>
            <a:br>
              <a:rPr lang="en-CA" sz="3600" b="1">
                <a:latin typeface="Calibri" panose="020F0502020204030204" pitchFamily="34" charset="0"/>
                <a:ea typeface="Calibri" panose="020F0502020204030204" pitchFamily="34" charset="0"/>
                <a:cs typeface="Calibri" panose="020F0502020204030204" pitchFamily="34" charset="0"/>
              </a:rPr>
            </a:br>
            <a:r>
              <a:rPr lang="en-CA" sz="3600" b="1">
                <a:latin typeface="Calibri" panose="020F0502020204030204" pitchFamily="34" charset="0"/>
                <a:ea typeface="Calibri" panose="020F0502020204030204" pitchFamily="34" charset="0"/>
                <a:cs typeface="Calibri" panose="020F0502020204030204" pitchFamily="34" charset="0"/>
              </a:rPr>
              <a:t>Treatment and Recovery Program</a:t>
            </a:r>
            <a:endParaRPr lang="en-CA" sz="360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group of people with their arms around each other&#10;&#10;AI-generated content may be incorrect.">
            <a:extLst>
              <a:ext uri="{FF2B5EF4-FFF2-40B4-BE49-F238E27FC236}">
                <a16:creationId xmlns:a16="http://schemas.microsoft.com/office/drawing/2014/main" id="{436864F0-9A19-E199-A9A6-391BD67F2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810" y="336430"/>
            <a:ext cx="1984320" cy="1329494"/>
          </a:xfrm>
          <a:prstGeom prst="rect">
            <a:avLst/>
          </a:prstGeom>
        </p:spPr>
      </p:pic>
      <p:pic>
        <p:nvPicPr>
          <p:cNvPr id="15" name="Picture 14" descr="A black background with a black square">
            <a:extLst>
              <a:ext uri="{FF2B5EF4-FFF2-40B4-BE49-F238E27FC236}">
                <a16:creationId xmlns:a16="http://schemas.microsoft.com/office/drawing/2014/main" id="{D4346178-9B3C-AB2F-0DFD-4D515DA0F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8585"/>
            <a:ext cx="3457705" cy="1206176"/>
          </a:xfrm>
          <a:prstGeom prst="rect">
            <a:avLst/>
          </a:prstGeom>
        </p:spPr>
      </p:pic>
    </p:spTree>
    <p:extLst>
      <p:ext uri="{BB962C8B-B14F-4D97-AF65-F5344CB8AC3E}">
        <p14:creationId xmlns:p14="http://schemas.microsoft.com/office/powerpoint/2010/main" val="83912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AD971F-345D-9140-FF5E-D252809BC2D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99B7B-B05A-251F-2D22-E211D4C2D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48921CFE-F183-BE1E-32D6-E2F5FC42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F7AE640E-124F-7F77-E243-A4CF51ED0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EE468E8-4CF6-2D7E-2CA3-A815F6E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DFDB2F9-35A4-D3AA-2FC1-8B30C4C37E6B}"/>
              </a:ext>
            </a:extLst>
          </p:cNvPr>
          <p:cNvSpPr txBox="1"/>
          <p:nvPr/>
        </p:nvSpPr>
        <p:spPr>
          <a:xfrm>
            <a:off x="1411656" y="2097125"/>
            <a:ext cx="89315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Sample Weekend Morning Schedule</a:t>
            </a:r>
            <a:endPar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27C9A5-30B9-8045-3DBF-5B51DBDC15A4}"/>
              </a:ext>
            </a:extLst>
          </p:cNvPr>
          <p:cNvGraphicFramePr>
            <a:graphicFrameLocks noGrp="1"/>
          </p:cNvGraphicFramePr>
          <p:nvPr>
            <p:extLst>
              <p:ext uri="{D42A27DB-BD31-4B8C-83A1-F6EECF244321}">
                <p14:modId xmlns:p14="http://schemas.microsoft.com/office/powerpoint/2010/main" val="4062204084"/>
              </p:ext>
            </p:extLst>
          </p:nvPr>
        </p:nvGraphicFramePr>
        <p:xfrm>
          <a:off x="2953601" y="2768978"/>
          <a:ext cx="6284797" cy="3940389"/>
        </p:xfrm>
        <a:graphic>
          <a:graphicData uri="http://schemas.openxmlformats.org/drawingml/2006/table">
            <a:tbl>
              <a:tblPr firstRow="1" bandRow="1">
                <a:tableStyleId>{5C22544A-7EE6-4342-B048-85BDC9FD1C3A}</a:tableStyleId>
              </a:tblPr>
              <a:tblGrid>
                <a:gridCol w="1706345">
                  <a:extLst>
                    <a:ext uri="{9D8B030D-6E8A-4147-A177-3AD203B41FA5}">
                      <a16:colId xmlns:a16="http://schemas.microsoft.com/office/drawing/2014/main" val="1625084925"/>
                    </a:ext>
                  </a:extLst>
                </a:gridCol>
                <a:gridCol w="4578452">
                  <a:extLst>
                    <a:ext uri="{9D8B030D-6E8A-4147-A177-3AD203B41FA5}">
                      <a16:colId xmlns:a16="http://schemas.microsoft.com/office/drawing/2014/main" val="2938192632"/>
                    </a:ext>
                  </a:extLst>
                </a:gridCol>
              </a:tblGrid>
              <a:tr h="437821">
                <a:tc>
                  <a:txBody>
                    <a:bodyPr/>
                    <a:lstStyle/>
                    <a:p>
                      <a:r>
                        <a:rPr lang="en-US"/>
                        <a:t>Time</a:t>
                      </a:r>
                      <a:endParaRPr lang="en-CA"/>
                    </a:p>
                  </a:txBody>
                  <a:tcPr/>
                </a:tc>
                <a:tc>
                  <a:txBody>
                    <a:bodyPr/>
                    <a:lstStyle/>
                    <a:p>
                      <a:r>
                        <a:rPr lang="en-US"/>
                        <a:t>Activity</a:t>
                      </a:r>
                      <a:endParaRPr lang="en-CA"/>
                    </a:p>
                  </a:txBody>
                  <a:tcPr/>
                </a:tc>
                <a:extLst>
                  <a:ext uri="{0D108BD9-81ED-4DB2-BD59-A6C34878D82A}">
                    <a16:rowId xmlns:a16="http://schemas.microsoft.com/office/drawing/2014/main" val="2993913863"/>
                  </a:ext>
                </a:extLst>
              </a:tr>
              <a:tr h="437821">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7:00 AM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Free Time / Personal Reflection</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32290085"/>
                  </a:ext>
                </a:extLst>
              </a:tr>
              <a:tr h="437821">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8:00 AM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Health Needs</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255830663"/>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8:30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Senior Brief</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075247980"/>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9:00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Morning Meeting</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63890195"/>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10:00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Dorm Chores/ Dorm Checks</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72237996"/>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11:00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Brunch</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651795491"/>
                  </a:ext>
                </a:extLst>
              </a:tr>
              <a:tr h="437821">
                <a:tc>
                  <a:txBody>
                    <a:bodyPr/>
                    <a:lstStyle/>
                    <a:p>
                      <a:pPr>
                        <a:lnSpc>
                          <a:spcPct val="115000"/>
                        </a:lnSpc>
                        <a:spcAft>
                          <a:spcPts val="800"/>
                        </a:spcAft>
                        <a:buNone/>
                      </a:pPr>
                      <a:r>
                        <a:rPr lang="en-CA" sz="2000" kern="0">
                          <a:effectLst/>
                          <a:latin typeface="Calibri" panose="020F0502020204030204" pitchFamily="34" charset="0"/>
                          <a:ea typeface="Calibri" panose="020F0502020204030204" pitchFamily="34" charset="0"/>
                          <a:cs typeface="Calibri" panose="020F0502020204030204" pitchFamily="34" charset="0"/>
                        </a:rPr>
                        <a:t>11:30 AM</a:t>
                      </a:r>
                      <a:endParaRPr lang="en-CA" sz="2000" kern="1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Clean-Up / Engage &amp; Connect Time</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924185869"/>
                  </a:ext>
                </a:extLst>
              </a:tr>
              <a:tr h="437821">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12:00 PM</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15000"/>
                        </a:lnSpc>
                        <a:spcAft>
                          <a:spcPts val="800"/>
                        </a:spcAft>
                        <a:buNone/>
                      </a:pPr>
                      <a:r>
                        <a:rPr lang="en-CA" sz="2000" kern="0" dirty="0">
                          <a:effectLst/>
                          <a:latin typeface="Calibri" panose="020F0502020204030204" pitchFamily="34" charset="0"/>
                          <a:ea typeface="Calibri" panose="020F0502020204030204" pitchFamily="34" charset="0"/>
                          <a:cs typeface="Calibri" panose="020F0502020204030204" pitchFamily="34" charset="0"/>
                        </a:rPr>
                        <a:t>Health Needs</a:t>
                      </a:r>
                      <a:endParaRPr lang="en-CA"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249098871"/>
                  </a:ext>
                </a:extLst>
              </a:tr>
            </a:tbl>
          </a:graphicData>
        </a:graphic>
      </p:graphicFrame>
      <p:sp>
        <p:nvSpPr>
          <p:cNvPr id="11" name="Title 1">
            <a:extLst>
              <a:ext uri="{FF2B5EF4-FFF2-40B4-BE49-F238E27FC236}">
                <a16:creationId xmlns:a16="http://schemas.microsoft.com/office/drawing/2014/main" id="{FEC8E071-BBE1-7BE0-202A-171FC70B6F82}"/>
              </a:ext>
            </a:extLst>
          </p:cNvPr>
          <p:cNvSpPr>
            <a:spLocks noGrp="1"/>
          </p:cNvSpPr>
          <p:nvPr>
            <p:ph type="title"/>
          </p:nvPr>
        </p:nvSpPr>
        <p:spPr>
          <a:xfrm>
            <a:off x="752198" y="635295"/>
            <a:ext cx="6094137" cy="1179576"/>
          </a:xfrm>
        </p:spPr>
        <p:txBody>
          <a:bodyPr>
            <a:noAutofit/>
          </a:bodyPr>
          <a:lstStyle/>
          <a:p>
            <a:r>
              <a:rPr lang="en-CA" sz="3600" b="1">
                <a:latin typeface="Calibri" panose="020F0502020204030204" pitchFamily="34" charset="0"/>
                <a:ea typeface="Calibri" panose="020F0502020204030204" pitchFamily="34" charset="0"/>
                <a:cs typeface="Calibri" panose="020F0502020204030204" pitchFamily="34" charset="0"/>
              </a:rPr>
              <a:t>Day in the Life: Residential </a:t>
            </a:r>
            <a:br>
              <a:rPr lang="en-CA" sz="3600" b="1">
                <a:latin typeface="Calibri" panose="020F0502020204030204" pitchFamily="34" charset="0"/>
                <a:ea typeface="Calibri" panose="020F0502020204030204" pitchFamily="34" charset="0"/>
                <a:cs typeface="Calibri" panose="020F0502020204030204" pitchFamily="34" charset="0"/>
              </a:rPr>
            </a:br>
            <a:r>
              <a:rPr lang="en-CA" sz="3600" b="1">
                <a:latin typeface="Calibri" panose="020F0502020204030204" pitchFamily="34" charset="0"/>
                <a:ea typeface="Calibri" panose="020F0502020204030204" pitchFamily="34" charset="0"/>
                <a:cs typeface="Calibri" panose="020F0502020204030204" pitchFamily="34" charset="0"/>
              </a:rPr>
              <a:t>Treatment and Recovery Program</a:t>
            </a:r>
            <a:endParaRPr lang="en-CA" sz="360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group of people with their arms around each other&#10;&#10;AI-generated content may be incorrect.">
            <a:extLst>
              <a:ext uri="{FF2B5EF4-FFF2-40B4-BE49-F238E27FC236}">
                <a16:creationId xmlns:a16="http://schemas.microsoft.com/office/drawing/2014/main" id="{B722255E-8129-4B9B-81DE-7D8E18A11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810" y="336430"/>
            <a:ext cx="1984320" cy="1329494"/>
          </a:xfrm>
          <a:prstGeom prst="rect">
            <a:avLst/>
          </a:prstGeom>
        </p:spPr>
      </p:pic>
      <p:pic>
        <p:nvPicPr>
          <p:cNvPr id="15" name="Picture 14" descr="A black background with a black square">
            <a:extLst>
              <a:ext uri="{FF2B5EF4-FFF2-40B4-BE49-F238E27FC236}">
                <a16:creationId xmlns:a16="http://schemas.microsoft.com/office/drawing/2014/main" id="{4CB5AA99-CB4D-4156-E070-0E897AF19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8585"/>
            <a:ext cx="3457705" cy="1206176"/>
          </a:xfrm>
          <a:prstGeom prst="rect">
            <a:avLst/>
          </a:prstGeom>
        </p:spPr>
      </p:pic>
    </p:spTree>
    <p:extLst>
      <p:ext uri="{BB962C8B-B14F-4D97-AF65-F5344CB8AC3E}">
        <p14:creationId xmlns:p14="http://schemas.microsoft.com/office/powerpoint/2010/main" val="358978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905</TotalTime>
  <Words>1075</Words>
  <Application>Microsoft Office PowerPoint</Application>
  <PresentationFormat>Widescreen</PresentationFormat>
  <Paragraphs>231</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Aptos</vt:lpstr>
      <vt:lpstr>Aptos Display</vt:lpstr>
      <vt:lpstr>Arial</vt:lpstr>
      <vt:lpstr>Bookman Old Style</vt:lpstr>
      <vt:lpstr>Calibri</vt:lpstr>
      <vt:lpstr>Office Theme</vt:lpstr>
      <vt:lpstr>1_Office Theme</vt:lpstr>
      <vt:lpstr>HART Hub Community Engagement Meeting</vt:lpstr>
      <vt:lpstr>Opening Remarks</vt:lpstr>
      <vt:lpstr>Neighbourhood  Liaison Table</vt:lpstr>
      <vt:lpstr>Client Journey</vt:lpstr>
      <vt:lpstr>Client Journey</vt:lpstr>
      <vt:lpstr>Day in the Life: Residential  Treatment and Recovery Program</vt:lpstr>
      <vt:lpstr>PowerPoint Presentation</vt:lpstr>
      <vt:lpstr>Day in the Life: Residential  Treatment and Recovery Program</vt:lpstr>
      <vt:lpstr>Day in the Life: Residential  Treatment and Recovery Program</vt:lpstr>
      <vt:lpstr>Day in the Life: Residential  Treatment and Recovery Program</vt:lpstr>
      <vt:lpstr>Day in the Life: Residential  Treatment and Recovery Program</vt:lpstr>
      <vt:lpstr>Residential Treatment  and Recovery  Operational Update</vt:lpstr>
      <vt:lpstr>A Comprehensive Service Delivery Model</vt:lpstr>
      <vt:lpstr>Intake, Screening &amp; Residential Capacity</vt:lpstr>
      <vt:lpstr>Staffing, Security &amp; Community Safety</vt:lpstr>
      <vt:lpstr>Site Readiness &amp;  Path to Opening</vt:lpstr>
      <vt:lpstr>Residential Treatment  and Recovery Site  Readiness Update</vt:lpstr>
      <vt:lpstr>Residential Treatment  and Recovery Site  Readiness Update</vt:lpstr>
      <vt:lpstr>HART Hub Hamilton</vt:lpstr>
      <vt:lpstr>Closing Remarks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HART Hub Community Engagement Meeting</dc:title>
  <dc:creator>Joel MacLeod</dc:creator>
  <cp:lastModifiedBy>Joel MacLeod</cp:lastModifiedBy>
  <cp:revision>3</cp:revision>
  <dcterms:created xsi:type="dcterms:W3CDTF">2025-12-01T18:05:39Z</dcterms:created>
  <dcterms:modified xsi:type="dcterms:W3CDTF">2026-06-23T17:23:46Z</dcterms:modified>
</cp:coreProperties>
</file>