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7" r:id="rId1"/>
  </p:sldMasterIdLst>
  <p:notesMasterIdLst>
    <p:notesMasterId r:id="rId41"/>
  </p:notesMasterIdLst>
  <p:sldIdLst>
    <p:sldId id="1136" r:id="rId2"/>
    <p:sldId id="1130" r:id="rId3"/>
    <p:sldId id="1162" r:id="rId4"/>
    <p:sldId id="1124" r:id="rId5"/>
    <p:sldId id="1137" r:id="rId6"/>
    <p:sldId id="2733" r:id="rId7"/>
    <p:sldId id="2734" r:id="rId8"/>
    <p:sldId id="2732" r:id="rId9"/>
    <p:sldId id="2978" r:id="rId10"/>
    <p:sldId id="801" r:id="rId11"/>
    <p:sldId id="802" r:id="rId12"/>
    <p:sldId id="813" r:id="rId13"/>
    <p:sldId id="1125" r:id="rId14"/>
    <p:sldId id="807" r:id="rId15"/>
    <p:sldId id="809" r:id="rId16"/>
    <p:sldId id="810" r:id="rId17"/>
    <p:sldId id="814" r:id="rId18"/>
    <p:sldId id="816" r:id="rId19"/>
    <p:sldId id="815" r:id="rId20"/>
    <p:sldId id="817" r:id="rId21"/>
    <p:sldId id="818" r:id="rId22"/>
    <p:sldId id="1132" r:id="rId23"/>
    <p:sldId id="2972" r:id="rId24"/>
    <p:sldId id="2973" r:id="rId25"/>
    <p:sldId id="2974" r:id="rId26"/>
    <p:sldId id="2975" r:id="rId27"/>
    <p:sldId id="2976" r:id="rId28"/>
    <p:sldId id="2977" r:id="rId29"/>
    <p:sldId id="808" r:id="rId30"/>
    <p:sldId id="1202" r:id="rId31"/>
    <p:sldId id="1203" r:id="rId32"/>
    <p:sldId id="1204" r:id="rId33"/>
    <p:sldId id="1205" r:id="rId34"/>
    <p:sldId id="1194" r:id="rId35"/>
    <p:sldId id="1195" r:id="rId36"/>
    <p:sldId id="1196" r:id="rId37"/>
    <p:sldId id="1197" r:id="rId38"/>
    <p:sldId id="1198" r:id="rId39"/>
    <p:sldId id="1201" r:id="rId40"/>
  </p:sldIdLst>
  <p:sldSz cx="12192000" cy="6858000"/>
  <p:notesSz cx="6858000" cy="9144000"/>
  <p:embeddedFontLst>
    <p:embeddedFont>
      <p:font typeface="IBM Plex Sans" panose="020B0503050203000203" pitchFamily="34" charset="0"/>
      <p:regular r:id="rId42"/>
      <p:bold r:id="rId43"/>
      <p:italic r:id="rId44"/>
      <p:boldItalic r:id="rId45"/>
    </p:embeddedFont>
    <p:embeddedFont>
      <p:font typeface="Montserrat" pitchFamily="2" charset="77"/>
      <p:regular r:id="rId46"/>
      <p:bold r:id="rId47"/>
      <p:italic r:id="rId48"/>
      <p:boldItalic r:id="rId49"/>
    </p:embeddedFont>
    <p:embeddedFont>
      <p:font typeface="Montserrat Light" panose="00000400000000000000" pitchFamily="2" charset="77"/>
      <p:regular r:id="rId50"/>
      <p:italic r:id="rId51"/>
    </p:embeddedFont>
    <p:embeddedFont>
      <p:font typeface="Montserrat Medium" panose="00000600000000000000" pitchFamily="2" charset="77"/>
      <p:regular r:id="rId52"/>
      <p:italic r:id="rId53"/>
    </p:embeddedFont>
    <p:embeddedFont>
      <p:font typeface="Montserrat Semi Bold" panose="020F0502020204030204" pitchFamily="34" charset="0"/>
      <p:regular r:id="rId54"/>
      <p:bold r:id="rId55"/>
      <p:italic r:id="rId56"/>
      <p:boldItalic r:id="rId57"/>
    </p:embeddedFont>
  </p:embeddedFontLst>
  <p:custDataLst>
    <p:tags r:id="rId5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B0B7935A-57EE-CE4C-8051-EC01100893D4}">
          <p14:sldIdLst>
            <p14:sldId id="1136"/>
            <p14:sldId id="1130"/>
            <p14:sldId id="1162"/>
            <p14:sldId id="1124"/>
            <p14:sldId id="1137"/>
            <p14:sldId id="2733"/>
            <p14:sldId id="2734"/>
            <p14:sldId id="2732"/>
            <p14:sldId id="2978"/>
            <p14:sldId id="801"/>
            <p14:sldId id="802"/>
            <p14:sldId id="813"/>
            <p14:sldId id="1125"/>
            <p14:sldId id="807"/>
            <p14:sldId id="809"/>
            <p14:sldId id="810"/>
            <p14:sldId id="814"/>
            <p14:sldId id="816"/>
            <p14:sldId id="815"/>
            <p14:sldId id="817"/>
            <p14:sldId id="818"/>
            <p14:sldId id="1132"/>
            <p14:sldId id="2972"/>
            <p14:sldId id="2973"/>
            <p14:sldId id="2974"/>
            <p14:sldId id="2975"/>
            <p14:sldId id="2976"/>
            <p14:sldId id="2977"/>
            <p14:sldId id="808"/>
          </p14:sldIdLst>
        </p14:section>
        <p14:section name="Paradigm Differentials - Level 2" id="{50BC4270-868C-E949-9043-CA6A1A44C5B2}">
          <p14:sldIdLst>
            <p14:sldId id="1202"/>
            <p14:sldId id="1203"/>
            <p14:sldId id="1204"/>
            <p14:sldId id="1205"/>
            <p14:sldId id="1194"/>
            <p14:sldId id="1195"/>
            <p14:sldId id="1196"/>
            <p14:sldId id="1197"/>
            <p14:sldId id="1198"/>
            <p14:sldId id="12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audia Cárceles" initials="CC" lastIdx="1" clrIdx="0">
    <p:extLst>
      <p:ext uri="{19B8F6BF-5375-455C-9EA6-DF929625EA0E}">
        <p15:presenceInfo xmlns:p15="http://schemas.microsoft.com/office/powerpoint/2012/main" userId="ad048bc94d14aa58" providerId="Windows Live"/>
      </p:ext>
    </p:extLst>
  </p:cmAuthor>
  <p:cmAuthor id="2" name="Sue Simon" initials="SS" lastIdx="18" clrIdx="1">
    <p:extLst>
      <p:ext uri="{19B8F6BF-5375-455C-9EA6-DF929625EA0E}">
        <p15:presenceInfo xmlns:p15="http://schemas.microsoft.com/office/powerpoint/2012/main" userId="S::ssimon2@sgu.edu::cdbdea3a-ccb2-4a29-941b-3604e2e4f5b6" providerId="AD"/>
      </p:ext>
    </p:extLst>
  </p:cmAuthor>
  <p:cmAuthor id="3" name="Lucia Garces Torres" initials="LGT" lastIdx="15" clrIdx="2">
    <p:extLst>
      <p:ext uri="{19B8F6BF-5375-455C-9EA6-DF929625EA0E}">
        <p15:presenceInfo xmlns:p15="http://schemas.microsoft.com/office/powerpoint/2012/main" userId="S::lgarcest@sgu.edu::119b3606-c2e8-4a1d-9dbb-d43e8b1ffcd1" providerId="AD"/>
      </p:ext>
    </p:extLst>
  </p:cmAuthor>
  <p:cmAuthor id="4" name="jane harrington" initials="jh" lastIdx="1" clrIdx="3">
    <p:extLst>
      <p:ext uri="{19B8F6BF-5375-455C-9EA6-DF929625EA0E}">
        <p15:presenceInfo xmlns:p15="http://schemas.microsoft.com/office/powerpoint/2012/main" userId="48967efe5dc35d9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B1E"/>
    <a:srgbClr val="9A0173"/>
    <a:srgbClr val="FE87E0"/>
    <a:srgbClr val="FF33CC"/>
    <a:srgbClr val="DA240F"/>
    <a:srgbClr val="01BFC8"/>
    <a:srgbClr val="49701F"/>
    <a:srgbClr val="229DD9"/>
    <a:srgbClr val="2F74B5"/>
    <a:srgbClr val="94D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337" autoAdjust="0"/>
    <p:restoredTop sz="96062"/>
  </p:normalViewPr>
  <p:slideViewPr>
    <p:cSldViewPr snapToObjects="1">
      <p:cViewPr varScale="1">
        <p:scale>
          <a:sx n="87" d="100"/>
          <a:sy n="87" d="100"/>
        </p:scale>
        <p:origin x="200" y="872"/>
      </p:cViewPr>
      <p:guideLst>
        <p:guide orient="horz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EB72CC1-BD60-E047-B974-0691D820596F}" type="datetimeFigureOut">
              <a:rPr lang="en-US" smtClean="0"/>
              <a:pPr/>
              <a:t>7/26/26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7B4B75B-0BED-4A4F-AF1E-02959C7BEE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4B75B-0BED-4A4F-AF1E-02959C7BEE7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25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4B75B-0BED-4A4F-AF1E-02959C7BEE7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20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7EEE0-D173-4EBA-AF60-27A8B9269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477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7EEE0-D173-4EBA-AF60-27A8B9269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207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7EEE0-D173-4EBA-AF60-27A8B9269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737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7EEE0-D173-4EBA-AF60-27A8B9269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838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4B75B-0BED-4A4F-AF1E-02959C7BEE7F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498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7EEE0-D173-4EBA-AF60-27A8B92699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7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7750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200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67204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842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1993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442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4096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9284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1076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9954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462495C6-1721-E24C-BB26-DB7DC414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03" y="2098770"/>
            <a:ext cx="11424356" cy="461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600" b="1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6C59DC8-92D5-0441-87F7-AED0746F95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67139" y="2700339"/>
            <a:ext cx="4738687" cy="224419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Author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FA0428-3473-0C99-FA94-144F92801C03}"/>
              </a:ext>
            </a:extLst>
          </p:cNvPr>
          <p:cNvSpPr txBox="1"/>
          <p:nvPr userDrawn="1"/>
        </p:nvSpPr>
        <p:spPr>
          <a:xfrm>
            <a:off x="11775312" y="660914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 algn="l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18EC10-FB16-ED32-2F5B-6B9C919BC293}"/>
              </a:ext>
            </a:extLst>
          </p:cNvPr>
          <p:cNvSpPr txBox="1"/>
          <p:nvPr userDrawn="1"/>
        </p:nvSpPr>
        <p:spPr>
          <a:xfrm>
            <a:off x="11975939" y="65975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 algn="l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6826E-80DB-08D4-F0AA-D44262529928}"/>
              </a:ext>
            </a:extLst>
          </p:cNvPr>
          <p:cNvSpPr txBox="1"/>
          <p:nvPr userDrawn="1"/>
        </p:nvSpPr>
        <p:spPr>
          <a:xfrm>
            <a:off x="11343189" y="670174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 algn="l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196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81" y="278380"/>
            <a:ext cx="11444112" cy="493145"/>
          </a:xfrm>
        </p:spPr>
        <p:txBody>
          <a:bodyPr anchor="t">
            <a:normAutofit/>
          </a:bodyPr>
          <a:lstStyle>
            <a:lvl1pPr>
              <a:defRPr sz="2200" b="1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581" y="1320799"/>
            <a:ext cx="11444112" cy="472122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E8E7AF8-B19A-C94D-AA88-B4F686178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8301" y="771525"/>
            <a:ext cx="11444817" cy="414338"/>
          </a:xfrm>
        </p:spPr>
        <p:txBody>
          <a:bodyPr>
            <a:noAutofit/>
          </a:bodyPr>
          <a:lstStyle>
            <a:lvl1pPr marL="342900" indent="-342900">
              <a:buClr>
                <a:schemeClr val="tx2"/>
              </a:buClr>
              <a:buFont typeface="Zapf Dingbats"/>
              <a:buChar char="➞"/>
              <a:defRPr sz="2000" b="1" i="0">
                <a:solidFill>
                  <a:schemeClr val="accent1"/>
                </a:solidFill>
                <a:latin typeface="Montserrat Semi Bold" pitchFamily="2" charset="77"/>
              </a:defRPr>
            </a:lvl1pPr>
            <a:lvl2pPr marL="457200" indent="0">
              <a:buNone/>
              <a:defRPr sz="2000" b="1" i="0">
                <a:latin typeface="Montserrat Semi Bold" pitchFamily="2" charset="77"/>
              </a:defRPr>
            </a:lvl2pPr>
            <a:lvl3pPr marL="914400" indent="0">
              <a:buNone/>
              <a:defRPr sz="2000" b="1" i="0">
                <a:latin typeface="Montserrat Semi Bold" pitchFamily="2" charset="77"/>
              </a:defRPr>
            </a:lvl3pPr>
            <a:lvl4pPr marL="1371600" indent="0">
              <a:buNone/>
              <a:defRPr sz="2000" b="1" i="0">
                <a:latin typeface="Montserrat Semi Bold" pitchFamily="2" charset="77"/>
              </a:defRPr>
            </a:lvl4pPr>
            <a:lvl5pPr marL="1828800" indent="0">
              <a:buNone/>
              <a:defRPr sz="2000" b="1" i="0">
                <a:latin typeface="Montserrat Semi Bold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671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581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>
                <a:latin typeface="Montserrat" pitchFamily="2" charset="77"/>
              </a:defRPr>
            </a:lvl1pPr>
            <a:lvl2pPr>
              <a:defRPr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>
              <a:defRPr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9948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C1AA803E-8868-3B42-8E57-6712B9D1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777" y="192657"/>
            <a:ext cx="11444112" cy="493145"/>
          </a:xfrm>
        </p:spPr>
        <p:txBody>
          <a:bodyPr anchor="t">
            <a:normAutofit/>
          </a:bodyPr>
          <a:lstStyle>
            <a:lvl1pPr>
              <a:defRPr sz="1650" b="1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56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12">
          <p15:clr>
            <a:srgbClr val="FBAE40"/>
          </p15:clr>
        </p15:guide>
        <p15:guide id="3" orient="horz" pos="167">
          <p15:clr>
            <a:srgbClr val="FBAE40"/>
          </p15:clr>
        </p15:guide>
        <p15:guide id="4" pos="7457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orient="horz" pos="3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81" y="278382"/>
            <a:ext cx="11444112" cy="493145"/>
          </a:xfrm>
        </p:spPr>
        <p:txBody>
          <a:bodyPr anchor="t">
            <a:normAutofit/>
          </a:bodyPr>
          <a:lstStyle>
            <a:lvl1pPr>
              <a:defRPr sz="1650" b="1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363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12">
          <p15:clr>
            <a:srgbClr val="FBAE40"/>
          </p15:clr>
        </p15:guide>
        <p15:guide id="4" orient="horz" pos="167">
          <p15:clr>
            <a:srgbClr val="FBAE40"/>
          </p15:clr>
        </p15:guide>
        <p15:guide id="5" pos="7457">
          <p15:clr>
            <a:srgbClr val="FBAE40"/>
          </p15:clr>
        </p15:guide>
        <p15:guide id="6" orient="horz" pos="3782">
          <p15:clr>
            <a:srgbClr val="FBAE40"/>
          </p15:clr>
        </p15:guide>
        <p15:guide id="7" orient="horz" pos="401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581" y="278380"/>
            <a:ext cx="11444112" cy="493145"/>
          </a:xfrm>
        </p:spPr>
        <p:txBody>
          <a:bodyPr anchor="t">
            <a:normAutofit/>
          </a:bodyPr>
          <a:lstStyle>
            <a:lvl1pPr>
              <a:defRPr sz="2200" b="1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581" y="1320799"/>
            <a:ext cx="11444112" cy="4721227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/>
                </a:solidFill>
                <a:latin typeface="Montserrat" pitchFamily="2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E8E7AF8-B19A-C94D-AA88-B4F686178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8301" y="771525"/>
            <a:ext cx="11444817" cy="414338"/>
          </a:xfrm>
        </p:spPr>
        <p:txBody>
          <a:bodyPr>
            <a:noAutofit/>
          </a:bodyPr>
          <a:lstStyle>
            <a:lvl1pPr marL="342900" indent="-342900">
              <a:buClr>
                <a:schemeClr val="tx2"/>
              </a:buClr>
              <a:buFont typeface="Zapf Dingbats"/>
              <a:buChar char="➞"/>
              <a:defRPr sz="2000" b="1" i="0">
                <a:solidFill>
                  <a:schemeClr val="accent1"/>
                </a:solidFill>
                <a:latin typeface="Montserrat" pitchFamily="2" charset="77"/>
              </a:defRPr>
            </a:lvl1pPr>
            <a:lvl2pPr marL="457200" indent="0">
              <a:buNone/>
              <a:defRPr sz="2000" b="1" i="0">
                <a:latin typeface="Montserrat Semi Bold" pitchFamily="2" charset="77"/>
              </a:defRPr>
            </a:lvl2pPr>
            <a:lvl3pPr marL="914400" indent="0">
              <a:buNone/>
              <a:defRPr sz="2000" b="1" i="0">
                <a:latin typeface="Montserrat Semi Bold" pitchFamily="2" charset="77"/>
              </a:defRPr>
            </a:lvl3pPr>
            <a:lvl4pPr marL="1371600" indent="0">
              <a:buNone/>
              <a:defRPr sz="2000" b="1" i="0">
                <a:latin typeface="Montserrat Semi Bold" pitchFamily="2" charset="77"/>
              </a:defRPr>
            </a:lvl4pPr>
            <a:lvl5pPr marL="1828800" indent="0">
              <a:buNone/>
              <a:defRPr sz="2000" b="1" i="0">
                <a:latin typeface="Montserrat Semi Bold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364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DBD4E7FD-4868-2AB0-0D36-130D8FE4548A}"/>
              </a:ext>
            </a:extLst>
          </p:cNvPr>
          <p:cNvSpPr txBox="1">
            <a:spLocks/>
          </p:cNvSpPr>
          <p:nvPr userDrawn="1"/>
        </p:nvSpPr>
        <p:spPr>
          <a:xfrm>
            <a:off x="8128000" y="6492875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MedMicroMaps</a:t>
            </a:r>
            <a:r>
              <a:rPr lang="en-US" sz="1600" baseline="30000" dirty="0"/>
              <a:t>TM</a:t>
            </a:r>
          </a:p>
        </p:txBody>
      </p:sp>
      <p:pic>
        <p:nvPicPr>
          <p:cNvPr id="8" name="Picture 7" descr="A colorful star on a black background&#10;&#10;AI-generated content may be incorrect.">
            <a:extLst>
              <a:ext uri="{FF2B5EF4-FFF2-40B4-BE49-F238E27FC236}">
                <a16:creationId xmlns:a16="http://schemas.microsoft.com/office/drawing/2014/main" id="{A42CA98B-1DE5-12C4-1FFD-D9AD6AFB20B6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839449" y="138112"/>
            <a:ext cx="1238251" cy="9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1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66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google.com/imgres?imgurl=https%3A%2F%2Fsymbols.getvecta.com%2Fstencil_317%2F33_north-arrow-1.060831cef6.svg&amp;tbnid=SBlSC4AwmkIBYM&amp;vet=12ahUKEwjmlpuB9-j-AhVdeDABHSEbBhQQMygGegUIARD7AQ..i&amp;imgrefurl=https%3A%2F%2Fvecta.io%2Fsymbols%2F317%2Fhuman-mapping-navigation%2F33%2Fnorth-arrow-1&amp;docid=AG5ArChBmvvzeM&amp;w=779&amp;h=800&amp;q=direction%20arrow&amp;hl=en&amp;client=firefox-b-1-d&amp;ved=2ahUKEwjmlpuB9-j-AhVdeDABHSEbBhQQMygGegUIARD7AQ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12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slide" Target="slide2.xml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image" Target="../media/image21.svg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slide" Target="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slide" Target="slide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slide" Target="slide2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Relationship Id="rId6" Type="http://schemas.openxmlformats.org/officeDocument/2006/relationships/slide" Target="slide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155/2012/643104" TargetMode="External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2.xml"/><Relationship Id="rId5" Type="http://schemas.openxmlformats.org/officeDocument/2006/relationships/image" Target="../media/image21.svg"/><Relationship Id="rId4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slide" Target="slide1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slide" Target="slide2.xml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68.jpeg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png"/><Relationship Id="rId7" Type="http://schemas.openxmlformats.org/officeDocument/2006/relationships/image" Target="../media/image74.e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3.emf"/><Relationship Id="rId5" Type="http://schemas.openxmlformats.org/officeDocument/2006/relationships/image" Target="../media/image72.png"/><Relationship Id="rId4" Type="http://schemas.openxmlformats.org/officeDocument/2006/relationships/image" Target="../media/image71.emf"/><Relationship Id="rId9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image" Target="../media/image72.png"/><Relationship Id="rId3" Type="http://schemas.openxmlformats.org/officeDocument/2006/relationships/image" Target="../media/image19.svg"/><Relationship Id="rId7" Type="http://schemas.openxmlformats.org/officeDocument/2006/relationships/image" Target="../media/image80.emf"/><Relationship Id="rId12" Type="http://schemas.openxmlformats.org/officeDocument/2006/relationships/slide" Target="slide3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9.emf"/><Relationship Id="rId11" Type="http://schemas.openxmlformats.org/officeDocument/2006/relationships/image" Target="../media/image83.emf"/><Relationship Id="rId5" Type="http://schemas.openxmlformats.org/officeDocument/2006/relationships/image" Target="../media/image78.emf"/><Relationship Id="rId10" Type="http://schemas.openxmlformats.org/officeDocument/2006/relationships/slide" Target="slide38.xml"/><Relationship Id="rId4" Type="http://schemas.openxmlformats.org/officeDocument/2006/relationships/image" Target="../media/image74.emf"/><Relationship Id="rId9" Type="http://schemas.openxmlformats.org/officeDocument/2006/relationships/image" Target="../media/image82.emf"/><Relationship Id="rId14" Type="http://schemas.openxmlformats.org/officeDocument/2006/relationships/slide" Target="slide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84.png"/><Relationship Id="rId7" Type="http://schemas.openxmlformats.org/officeDocument/2006/relationships/image" Target="../media/image86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2.png"/><Relationship Id="rId5" Type="http://schemas.openxmlformats.org/officeDocument/2006/relationships/image" Target="../media/image74.emf"/><Relationship Id="rId4" Type="http://schemas.openxmlformats.org/officeDocument/2006/relationships/image" Target="../media/image85.png"/><Relationship Id="rId9" Type="http://schemas.openxmlformats.org/officeDocument/2006/relationships/slide" Target="slid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5A12E-1980-E540-261C-8E2B524A1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acteria and virus&#10;&#10;Description automatically generated">
            <a:extLst>
              <a:ext uri="{FF2B5EF4-FFF2-40B4-BE49-F238E27FC236}">
                <a16:creationId xmlns:a16="http://schemas.microsoft.com/office/drawing/2014/main" id="{DF885DB3-460D-8B6C-4566-940DB7B05C2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38100"/>
            <a:ext cx="11057861" cy="5943600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A4514EC-E86B-C327-BF14-C3AA68409B47}"/>
              </a:ext>
            </a:extLst>
          </p:cNvPr>
          <p:cNvSpPr txBox="1">
            <a:spLocks/>
          </p:cNvSpPr>
          <p:nvPr/>
        </p:nvSpPr>
        <p:spPr>
          <a:xfrm>
            <a:off x="2692617" y="4756918"/>
            <a:ext cx="6806765" cy="155894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175" b="1" dirty="0">
                <a:solidFill>
                  <a:schemeClr val="tx1"/>
                </a:solidFill>
                <a:latin typeface="Montserrat" pitchFamily="2" charset="77"/>
              </a:rPr>
              <a:t>Dr</a:t>
            </a:r>
            <a:r>
              <a:rPr lang="en-US" sz="2000" b="1" dirty="0">
                <a:solidFill>
                  <a:schemeClr val="tx1"/>
                </a:solidFill>
                <a:latin typeface="Montserrat" pitchFamily="2" charset="77"/>
              </a:rPr>
              <a:t>. Jane Harrington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50" dirty="0">
                <a:solidFill>
                  <a:schemeClr val="tx1"/>
                </a:solidFill>
                <a:latin typeface="Montserrat" pitchFamily="2" charset="77"/>
              </a:rPr>
              <a:t>Co-Founder/CEO, </a:t>
            </a:r>
            <a:r>
              <a:rPr lang="en-US" sz="1650">
                <a:solidFill>
                  <a:schemeClr val="tx1"/>
                </a:solidFill>
                <a:latin typeface="Montserrat" pitchFamily="2" charset="77"/>
              </a:rPr>
              <a:t>MedMicroMaps, Inc.</a:t>
            </a:r>
            <a:endParaRPr lang="en-US" sz="1650" dirty="0">
              <a:solidFill>
                <a:schemeClr val="tx1"/>
              </a:solidFill>
              <a:latin typeface="Montserrat" pitchFamily="2" charset="77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Montserrat" pitchFamily="2" charset="77"/>
              </a:rPr>
              <a:t>drjane@medmicromaps.com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50" dirty="0">
                <a:solidFill>
                  <a:schemeClr val="tx1"/>
                </a:solidFill>
                <a:latin typeface="Montserrat" pitchFamily="2" charset="77"/>
              </a:rPr>
              <a:t>www.medmicromaps.com 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98DA885-C854-BBF9-1940-1ED6321FB849}"/>
              </a:ext>
            </a:extLst>
          </p:cNvPr>
          <p:cNvSpPr txBox="1">
            <a:spLocks/>
          </p:cNvSpPr>
          <p:nvPr/>
        </p:nvSpPr>
        <p:spPr>
          <a:xfrm>
            <a:off x="1839456" y="6078527"/>
            <a:ext cx="4561345" cy="47467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2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900">
                <a:solidFill>
                  <a:schemeClr val="tx1"/>
                </a:solidFill>
              </a:rPr>
              <a:t>NOTE: For an optimal experience, please download and launch this presentation from your PowerPoint desktop application. Avoid using PowerPoint online in a web browser.</a:t>
            </a:r>
            <a:endParaRPr lang="en-US" sz="700">
              <a:solidFill>
                <a:schemeClr val="tx1"/>
              </a:solidFill>
            </a:endParaRPr>
          </a:p>
        </p:txBody>
      </p:sp>
      <p:sp>
        <p:nvSpPr>
          <p:cNvPr id="2" name="Oval 1">
            <a:hlinkClick r:id="rId3" action="ppaction://hlinksldjump"/>
            <a:extLst>
              <a:ext uri="{FF2B5EF4-FFF2-40B4-BE49-F238E27FC236}">
                <a16:creationId xmlns:a16="http://schemas.microsoft.com/office/drawing/2014/main" id="{CCC5837D-F36C-2685-5112-8A1C53966A44}"/>
              </a:ext>
            </a:extLst>
          </p:cNvPr>
          <p:cNvSpPr/>
          <p:nvPr/>
        </p:nvSpPr>
        <p:spPr>
          <a:xfrm>
            <a:off x="9896104" y="3810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lorful star on a black background&#10;&#10;AI-generated content may be incorrect.">
            <a:extLst>
              <a:ext uri="{FF2B5EF4-FFF2-40B4-BE49-F238E27FC236}">
                <a16:creationId xmlns:a16="http://schemas.microsoft.com/office/drawing/2014/main" id="{6E88248C-0704-E8E5-D4AE-80292673E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875" y="1488671"/>
            <a:ext cx="3268247" cy="326824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744175E-AF21-A7ED-BEE5-9F6DD6012E54}"/>
              </a:ext>
            </a:extLst>
          </p:cNvPr>
          <p:cNvSpPr txBox="1">
            <a:spLocks/>
          </p:cNvSpPr>
          <p:nvPr/>
        </p:nvSpPr>
        <p:spPr>
          <a:xfrm>
            <a:off x="2152647" y="254583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MedMicroMaps </a:t>
            </a:r>
          </a:p>
          <a:p>
            <a:pPr algn="ctr"/>
            <a:r>
              <a:rPr lang="en-US" dirty="0"/>
              <a:t>The Atlas </a:t>
            </a:r>
          </a:p>
        </p:txBody>
      </p:sp>
    </p:spTree>
    <p:extLst>
      <p:ext uri="{BB962C8B-B14F-4D97-AF65-F5344CB8AC3E}">
        <p14:creationId xmlns:p14="http://schemas.microsoft.com/office/powerpoint/2010/main" val="28318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00"/>
    </mc:Choice>
    <mc:Fallback xmlns="">
      <p:transition spd="slow" advTm="284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59773FCF-7482-19DA-7A69-4D84775C0F33}"/>
              </a:ext>
            </a:extLst>
          </p:cNvPr>
          <p:cNvSpPr/>
          <p:nvPr/>
        </p:nvSpPr>
        <p:spPr>
          <a:xfrm>
            <a:off x="-139000" y="171516"/>
            <a:ext cx="11569000" cy="6153085"/>
          </a:xfrm>
          <a:custGeom>
            <a:avLst/>
            <a:gdLst/>
            <a:ahLst/>
            <a:cxnLst/>
            <a:rect l="l" t="t" r="r" b="b"/>
            <a:pathLst>
              <a:path w="20211190" h="10377049">
                <a:moveTo>
                  <a:pt x="0" y="0"/>
                </a:moveTo>
                <a:lnTo>
                  <a:pt x="20211190" y="0"/>
                </a:lnTo>
                <a:lnTo>
                  <a:pt x="20211190" y="10377049"/>
                </a:lnTo>
                <a:lnTo>
                  <a:pt x="0" y="103770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96"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87FB10-655D-4DD4-4A56-C105751BE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MedMicroMaps: The </a:t>
            </a:r>
            <a:r>
              <a:rPr lang="en-US" dirty="0"/>
              <a:t>Atlas </a:t>
            </a:r>
            <a:br>
              <a:rPr lang="en-US" dirty="0"/>
            </a:br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607BF-64E4-9768-3FA1-0985C7E9D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3" action="ppaction://hlinksldjump"/>
              </a:rPr>
              <a:t>Overview of Atlas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4" action="ppaction://hlinksldjump"/>
              </a:rPr>
              <a:t>Biological Classifications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Skin and Soft Tissue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Respiratory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Gastrointestinal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Urogenital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Cardiovascular-Lymphatic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Nervous System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Multi-System Infections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HIV-AIDS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" action="ppaction://noaction"/>
              </a:rPr>
              <a:t>Congenital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0B099-EF3F-F9DB-72DF-795DED57F5FB}"/>
              </a:ext>
            </a:extLst>
          </p:cNvPr>
          <p:cNvSpPr txBox="1"/>
          <p:nvPr/>
        </p:nvSpPr>
        <p:spPr>
          <a:xfrm>
            <a:off x="9670473" y="6650182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sp>
        <p:nvSpPr>
          <p:cNvPr id="6" name="Oval 5">
            <a:hlinkClick r:id="rId5" action="ppaction://hlinksldjump"/>
            <a:extLst>
              <a:ext uri="{FF2B5EF4-FFF2-40B4-BE49-F238E27FC236}">
                <a16:creationId xmlns:a16="http://schemas.microsoft.com/office/drawing/2014/main" id="{F7ACCDD7-C44C-EC34-9A89-477CA5F1804A}"/>
              </a:ext>
            </a:extLst>
          </p:cNvPr>
          <p:cNvSpPr/>
          <p:nvPr/>
        </p:nvSpPr>
        <p:spPr>
          <a:xfrm>
            <a:off x="9829800" y="7620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50"/>
    </mc:Choice>
    <mc:Fallback xmlns="">
      <p:transition spd="slow" advTm="2265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D0C69-4514-9F06-0F95-8D35CEF97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5" descr="North Arrow 1 | Human - Mapping, Navigation">
            <a:hlinkClick r:id="rId2"/>
            <a:extLst>
              <a:ext uri="{FF2B5EF4-FFF2-40B4-BE49-F238E27FC236}">
                <a16:creationId xmlns:a16="http://schemas.microsoft.com/office/drawing/2014/main" id="{9C1872B2-93C1-D3FD-982D-A7131A04B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10" r="31175" b="81896"/>
          <a:stretch/>
        </p:blipFill>
        <p:spPr bwMode="auto">
          <a:xfrm>
            <a:off x="5543676" y="583495"/>
            <a:ext cx="633800" cy="40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DF5E5F-CB46-0A25-54E3-BB9A28D164FE}"/>
              </a:ext>
            </a:extLst>
          </p:cNvPr>
          <p:cNvSpPr txBox="1"/>
          <p:nvPr/>
        </p:nvSpPr>
        <p:spPr>
          <a:xfrm>
            <a:off x="3845782" y="76201"/>
            <a:ext cx="4082234" cy="4809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Superficial or Proximal Anatomy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335A8F-E48B-ACFA-B7EE-27D3A115B39C}"/>
              </a:ext>
            </a:extLst>
          </p:cNvPr>
          <p:cNvSpPr txBox="1"/>
          <p:nvPr/>
        </p:nvSpPr>
        <p:spPr>
          <a:xfrm>
            <a:off x="4314661" y="6145680"/>
            <a:ext cx="3352800" cy="51064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2400">
                <a:solidFill>
                  <a:schemeClr val="tx1">
                    <a:lumMod val="50000"/>
                  </a:schemeClr>
                </a:solidFill>
              </a:rPr>
              <a:t>Deeper or Distal Anatomy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F9AB85-CA82-3C46-AE4F-95C44DCC6862}"/>
              </a:ext>
            </a:extLst>
          </p:cNvPr>
          <p:cNvSpPr txBox="1"/>
          <p:nvPr/>
        </p:nvSpPr>
        <p:spPr>
          <a:xfrm>
            <a:off x="8458200" y="2917523"/>
            <a:ext cx="2140608" cy="9470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East= </a:t>
            </a:r>
          </a:p>
          <a:p>
            <a:pPr algn="l"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Acute &lt; 7 days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258ADF-54F2-4ABD-F362-49F24D815A86}"/>
              </a:ext>
            </a:extLst>
          </p:cNvPr>
          <p:cNvSpPr txBox="1"/>
          <p:nvPr/>
        </p:nvSpPr>
        <p:spPr>
          <a:xfrm>
            <a:off x="1624068" y="2917522"/>
            <a:ext cx="2490732" cy="10129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West = </a:t>
            </a:r>
          </a:p>
          <a:p>
            <a:pPr algn="l">
              <a:buClr>
                <a:schemeClr val="tx2"/>
              </a:buClr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</a:rPr>
              <a:t>Chronic &gt; 30 days</a:t>
            </a:r>
          </a:p>
        </p:txBody>
      </p:sp>
      <p:grpSp>
        <p:nvGrpSpPr>
          <p:cNvPr id="6" name="Group 17">
            <a:extLst>
              <a:ext uri="{FF2B5EF4-FFF2-40B4-BE49-F238E27FC236}">
                <a16:creationId xmlns:a16="http://schemas.microsoft.com/office/drawing/2014/main" id="{B027E001-96C3-C3F9-67F4-41B00C0740BE}"/>
              </a:ext>
            </a:extLst>
          </p:cNvPr>
          <p:cNvGrpSpPr/>
          <p:nvPr/>
        </p:nvGrpSpPr>
        <p:grpSpPr>
          <a:xfrm>
            <a:off x="3987285" y="703073"/>
            <a:ext cx="3669290" cy="5931481"/>
            <a:chOff x="0" y="-188597"/>
            <a:chExt cx="4526435" cy="9120238"/>
          </a:xfrm>
        </p:grpSpPr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80BC1698-30BE-8E99-BD7F-0570A3A2CF6B}"/>
                </a:ext>
              </a:extLst>
            </p:cNvPr>
            <p:cNvSpPr/>
            <p:nvPr/>
          </p:nvSpPr>
          <p:spPr>
            <a:xfrm>
              <a:off x="593796" y="-188597"/>
              <a:ext cx="3505669" cy="9120238"/>
            </a:xfrm>
            <a:custGeom>
              <a:avLst/>
              <a:gdLst/>
              <a:ahLst/>
              <a:cxnLst/>
              <a:rect l="l" t="t" r="r" b="b"/>
              <a:pathLst>
                <a:path w="3505669" h="8931641">
                  <a:moveTo>
                    <a:pt x="0" y="0"/>
                  </a:moveTo>
                  <a:lnTo>
                    <a:pt x="3505669" y="0"/>
                  </a:lnTo>
                  <a:lnTo>
                    <a:pt x="3505669" y="8931641"/>
                  </a:lnTo>
                  <a:lnTo>
                    <a:pt x="0" y="8931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67910060-4FC2-76A2-FCD1-922D22B7E70A}"/>
                </a:ext>
              </a:extLst>
            </p:cNvPr>
            <p:cNvSpPr/>
            <p:nvPr/>
          </p:nvSpPr>
          <p:spPr>
            <a:xfrm>
              <a:off x="1501834" y="1857707"/>
              <a:ext cx="1689595" cy="1732918"/>
            </a:xfrm>
            <a:custGeom>
              <a:avLst/>
              <a:gdLst/>
              <a:ahLst/>
              <a:cxnLst/>
              <a:rect l="l" t="t" r="r" b="b"/>
              <a:pathLst>
                <a:path w="1689595" h="1732918">
                  <a:moveTo>
                    <a:pt x="0" y="0"/>
                  </a:moveTo>
                  <a:lnTo>
                    <a:pt x="1689596" y="0"/>
                  </a:lnTo>
                  <a:lnTo>
                    <a:pt x="1689596" y="1732919"/>
                  </a:lnTo>
                  <a:lnTo>
                    <a:pt x="0" y="1732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5B12F3E2-6882-7868-2F20-03C413B59752}"/>
                </a:ext>
              </a:extLst>
            </p:cNvPr>
            <p:cNvSpPr txBox="1"/>
            <p:nvPr/>
          </p:nvSpPr>
          <p:spPr>
            <a:xfrm>
              <a:off x="1302005" y="208323"/>
              <a:ext cx="2009778" cy="237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Upper Body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1D56E848-DC30-CB3D-210F-EE9B8AA5576E}"/>
                </a:ext>
              </a:extLst>
            </p:cNvPr>
            <p:cNvSpPr txBox="1"/>
            <p:nvPr/>
          </p:nvSpPr>
          <p:spPr>
            <a:xfrm>
              <a:off x="0" y="2307498"/>
              <a:ext cx="1100842" cy="237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Slow Onset</a:t>
              </a:r>
            </a:p>
          </p:txBody>
        </p: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CA4F484F-CCFA-A992-E52B-8399C148A6D5}"/>
                </a:ext>
              </a:extLst>
            </p:cNvPr>
            <p:cNvSpPr txBox="1"/>
            <p:nvPr/>
          </p:nvSpPr>
          <p:spPr>
            <a:xfrm>
              <a:off x="3425593" y="2307498"/>
              <a:ext cx="1100842" cy="237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Fast Onset</a:t>
              </a:r>
            </a:p>
          </p:txBody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850399C8-EB04-4070-9B37-CBE3950E05B8}"/>
                </a:ext>
              </a:extLst>
            </p:cNvPr>
            <p:cNvSpPr txBox="1"/>
            <p:nvPr/>
          </p:nvSpPr>
          <p:spPr>
            <a:xfrm>
              <a:off x="1868628" y="3686001"/>
              <a:ext cx="956010" cy="237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Lower</a:t>
              </a:r>
            </a:p>
          </p:txBody>
        </p:sp>
      </p:grpSp>
      <p:sp>
        <p:nvSpPr>
          <p:cNvPr id="2" name="Oval 1">
            <a:hlinkClick r:id="rId6" action="ppaction://hlinksldjump"/>
            <a:extLst>
              <a:ext uri="{FF2B5EF4-FFF2-40B4-BE49-F238E27FC236}">
                <a16:creationId xmlns:a16="http://schemas.microsoft.com/office/drawing/2014/main" id="{D63C8CFF-DEC5-D71B-5D36-42D0D9A3D7EE}"/>
              </a:ext>
            </a:extLst>
          </p:cNvPr>
          <p:cNvSpPr/>
          <p:nvPr/>
        </p:nvSpPr>
        <p:spPr>
          <a:xfrm>
            <a:off x="9829800" y="7620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C07AB0-B294-4656-D409-E57DDDC4B329}"/>
              </a:ext>
            </a:extLst>
          </p:cNvPr>
          <p:cNvSpPr txBox="1">
            <a:spLocks/>
          </p:cNvSpPr>
          <p:nvPr/>
        </p:nvSpPr>
        <p:spPr>
          <a:xfrm>
            <a:off x="457200" y="77162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Method Overview</a:t>
            </a:r>
            <a:endParaRPr lang="aa-ET" sz="2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6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716"/>
    </mc:Choice>
    <mc:Fallback xmlns="">
      <p:transition spd="slow" advTm="5271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0CBDC8FA-4E80-554F-BD14-54D1F3A70D86}"/>
              </a:ext>
            </a:extLst>
          </p:cNvPr>
          <p:cNvSpPr txBox="1">
            <a:spLocks/>
          </p:cNvSpPr>
          <p:nvPr/>
        </p:nvSpPr>
        <p:spPr>
          <a:xfrm>
            <a:off x="423217" y="204201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Systems Based Overview</a:t>
            </a:r>
            <a:endParaRPr lang="aa-ET" sz="2600">
              <a:solidFill>
                <a:schemeClr val="tx1"/>
              </a:solidFill>
            </a:endParaRPr>
          </a:p>
        </p:txBody>
      </p:sp>
      <p:pic>
        <p:nvPicPr>
          <p:cNvPr id="204" name="Picture 203">
            <a:hlinkClick r:id="" action="ppaction://noaction"/>
            <a:extLst>
              <a:ext uri="{FF2B5EF4-FFF2-40B4-BE49-F238E27FC236}">
                <a16:creationId xmlns:a16="http://schemas.microsoft.com/office/drawing/2014/main" id="{FE35868C-B44C-A24C-9F15-F5F6EBFCE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178577" y="7483733"/>
            <a:ext cx="99060" cy="167640"/>
          </a:xfrm>
          <a:prstGeom prst="rect">
            <a:avLst/>
          </a:prstGeom>
        </p:spPr>
      </p:pic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A1624606-2852-454D-B1CB-ABE0556068C3}"/>
              </a:ext>
            </a:extLst>
          </p:cNvPr>
          <p:cNvSpPr/>
          <p:nvPr/>
        </p:nvSpPr>
        <p:spPr>
          <a:xfrm>
            <a:off x="4855198" y="983319"/>
            <a:ext cx="2231405" cy="69808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41" tIns="13841" rIns="13841" bIns="13841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>
                <a:solidFill>
                  <a:schemeClr val="bg1"/>
                </a:solidFill>
                <a:latin typeface="Montserrat Medium" pitchFamily="2" charset="77"/>
              </a:rPr>
              <a:t>Muco-Cutaneous Infectious</a:t>
            </a:r>
          </a:p>
        </p:txBody>
      </p:sp>
      <p:cxnSp>
        <p:nvCxnSpPr>
          <p:cNvPr id="125" name="Elbow Connector 124">
            <a:extLst>
              <a:ext uri="{FF2B5EF4-FFF2-40B4-BE49-F238E27FC236}">
                <a16:creationId xmlns:a16="http://schemas.microsoft.com/office/drawing/2014/main" id="{619EB25F-792A-BF42-AAEF-D3516AD4FC88}"/>
              </a:ext>
            </a:extLst>
          </p:cNvPr>
          <p:cNvCxnSpPr>
            <a:cxnSpLocks/>
            <a:stCxn id="121" idx="2"/>
            <a:endCxn id="123" idx="0"/>
          </p:cNvCxnSpPr>
          <p:nvPr/>
        </p:nvCxnSpPr>
        <p:spPr>
          <a:xfrm rot="16200000" flipH="1">
            <a:off x="5806456" y="1845847"/>
            <a:ext cx="2180360" cy="1851473"/>
          </a:xfrm>
          <a:prstGeom prst="bentConnector3">
            <a:avLst>
              <a:gd name="adj1" fmla="val 81430"/>
            </a:avLst>
          </a:prstGeom>
          <a:ln w="12700" cap="rnd">
            <a:solidFill>
              <a:srgbClr val="F16C37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Elbow Connector 126">
            <a:extLst>
              <a:ext uri="{FF2B5EF4-FFF2-40B4-BE49-F238E27FC236}">
                <a16:creationId xmlns:a16="http://schemas.microsoft.com/office/drawing/2014/main" id="{72398752-42CF-D04F-8069-BC68C0A23AF7}"/>
              </a:ext>
            </a:extLst>
          </p:cNvPr>
          <p:cNvCxnSpPr>
            <a:cxnSpLocks/>
            <a:stCxn id="123" idx="2"/>
            <a:endCxn id="59" idx="0"/>
          </p:cNvCxnSpPr>
          <p:nvPr/>
        </p:nvCxnSpPr>
        <p:spPr>
          <a:xfrm rot="5400000">
            <a:off x="7327119" y="4212637"/>
            <a:ext cx="414129" cy="57638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6" name="Picture 215">
            <a:hlinkClick r:id="" action="ppaction://noaction"/>
            <a:extLst>
              <a:ext uri="{FF2B5EF4-FFF2-40B4-BE49-F238E27FC236}">
                <a16:creationId xmlns:a16="http://schemas.microsoft.com/office/drawing/2014/main" id="{61B4EADD-B866-1F43-A411-D6300224C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655071" y="3472808"/>
            <a:ext cx="99060" cy="167640"/>
          </a:xfrm>
          <a:prstGeom prst="rect">
            <a:avLst/>
          </a:prstGeom>
        </p:spPr>
      </p:pic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728E38E6-FC79-3347-9A9F-981D337B61FC}"/>
              </a:ext>
            </a:extLst>
          </p:cNvPr>
          <p:cNvCxnSpPr>
            <a:cxnSpLocks/>
            <a:stCxn id="121" idx="2"/>
            <a:endCxn id="136" idx="0"/>
          </p:cNvCxnSpPr>
          <p:nvPr/>
        </p:nvCxnSpPr>
        <p:spPr>
          <a:xfrm rot="5400000">
            <a:off x="4263823" y="431177"/>
            <a:ext cx="456853" cy="295730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E9EE3215-435E-E941-91C3-A0B569A57DB5}"/>
              </a:ext>
            </a:extLst>
          </p:cNvPr>
          <p:cNvCxnSpPr>
            <a:cxnSpLocks/>
            <a:stCxn id="121" idx="2"/>
            <a:endCxn id="73" idx="0"/>
          </p:cNvCxnSpPr>
          <p:nvPr/>
        </p:nvCxnSpPr>
        <p:spPr>
          <a:xfrm rot="16200000" flipH="1">
            <a:off x="7544610" y="107694"/>
            <a:ext cx="456853" cy="360427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>
            <a:extLst>
              <a:ext uri="{FF2B5EF4-FFF2-40B4-BE49-F238E27FC236}">
                <a16:creationId xmlns:a16="http://schemas.microsoft.com/office/drawing/2014/main" id="{F83D07BE-92CE-1A4A-9A0D-5319FD2DA9F5}"/>
              </a:ext>
            </a:extLst>
          </p:cNvPr>
          <p:cNvCxnSpPr>
            <a:cxnSpLocks/>
            <a:stCxn id="123" idx="2"/>
            <a:endCxn id="58" idx="0"/>
          </p:cNvCxnSpPr>
          <p:nvPr/>
        </p:nvCxnSpPr>
        <p:spPr>
          <a:xfrm rot="16200000" flipH="1">
            <a:off x="7850581" y="4265555"/>
            <a:ext cx="835686" cy="892103"/>
          </a:xfrm>
          <a:prstGeom prst="bentConnector3">
            <a:avLst>
              <a:gd name="adj1" fmla="val 24421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>
            <a:extLst>
              <a:ext uri="{FF2B5EF4-FFF2-40B4-BE49-F238E27FC236}">
                <a16:creationId xmlns:a16="http://schemas.microsoft.com/office/drawing/2014/main" id="{E9D0C9CB-4D9B-E046-ADD3-95FA6F2AA14B}"/>
              </a:ext>
            </a:extLst>
          </p:cNvPr>
          <p:cNvCxnSpPr>
            <a:cxnSpLocks/>
            <a:stCxn id="136" idx="2"/>
            <a:endCxn id="53" idx="0"/>
          </p:cNvCxnSpPr>
          <p:nvPr/>
        </p:nvCxnSpPr>
        <p:spPr>
          <a:xfrm rot="5400000">
            <a:off x="2367670" y="2346874"/>
            <a:ext cx="422544" cy="86930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>
            <a:extLst>
              <a:ext uri="{FF2B5EF4-FFF2-40B4-BE49-F238E27FC236}">
                <a16:creationId xmlns:a16="http://schemas.microsoft.com/office/drawing/2014/main" id="{894752C7-2666-4340-882C-8185987C1247}"/>
              </a:ext>
            </a:extLst>
          </p:cNvPr>
          <p:cNvCxnSpPr>
            <a:cxnSpLocks/>
            <a:stCxn id="136" idx="2"/>
            <a:endCxn id="52" idx="0"/>
          </p:cNvCxnSpPr>
          <p:nvPr/>
        </p:nvCxnSpPr>
        <p:spPr>
          <a:xfrm rot="16200000" flipH="1">
            <a:off x="3155215" y="2428637"/>
            <a:ext cx="422544" cy="70578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Elbow Connector 138">
            <a:extLst>
              <a:ext uri="{FF2B5EF4-FFF2-40B4-BE49-F238E27FC236}">
                <a16:creationId xmlns:a16="http://schemas.microsoft.com/office/drawing/2014/main" id="{78C2604A-B3F5-DD40-B60E-9FB7813B398C}"/>
              </a:ext>
            </a:extLst>
          </p:cNvPr>
          <p:cNvCxnSpPr>
            <a:cxnSpLocks/>
            <a:stCxn id="73" idx="2"/>
            <a:endCxn id="64" idx="0"/>
          </p:cNvCxnSpPr>
          <p:nvPr/>
        </p:nvCxnSpPr>
        <p:spPr>
          <a:xfrm rot="16200000" flipH="1">
            <a:off x="9590925" y="2554502"/>
            <a:ext cx="477744" cy="50925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Elbow Connector 139">
            <a:extLst>
              <a:ext uri="{FF2B5EF4-FFF2-40B4-BE49-F238E27FC236}">
                <a16:creationId xmlns:a16="http://schemas.microsoft.com/office/drawing/2014/main" id="{EC5377B4-38BE-7E47-BEBA-23D691062B80}"/>
              </a:ext>
            </a:extLst>
          </p:cNvPr>
          <p:cNvCxnSpPr>
            <a:cxnSpLocks/>
            <a:stCxn id="73" idx="2"/>
            <a:endCxn id="63" idx="0"/>
          </p:cNvCxnSpPr>
          <p:nvPr/>
        </p:nvCxnSpPr>
        <p:spPr>
          <a:xfrm rot="5400000">
            <a:off x="9120745" y="2593575"/>
            <a:ext cx="477744" cy="43110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07A1D1B7-31FE-0C40-AED6-A7ED0A7026D2}"/>
              </a:ext>
            </a:extLst>
          </p:cNvPr>
          <p:cNvSpPr/>
          <p:nvPr/>
        </p:nvSpPr>
        <p:spPr>
          <a:xfrm>
            <a:off x="3071379" y="2992801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Subcutaneous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82B6EFAB-1DC4-2E4C-81EC-2070E00DF149}"/>
              </a:ext>
            </a:extLst>
          </p:cNvPr>
          <p:cNvSpPr/>
          <p:nvPr/>
        </p:nvSpPr>
        <p:spPr>
          <a:xfrm>
            <a:off x="1597430" y="2992800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Cutaneous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7A1567A7-89ED-2E41-A837-D784149805E5}"/>
              </a:ext>
            </a:extLst>
          </p:cNvPr>
          <p:cNvSpPr/>
          <p:nvPr/>
        </p:nvSpPr>
        <p:spPr>
          <a:xfrm>
            <a:off x="3751153" y="5181601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Lower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ED7B47FD-B0D2-0D4F-A51A-5F226E87049B}"/>
              </a:ext>
            </a:extLst>
          </p:cNvPr>
          <p:cNvSpPr/>
          <p:nvPr/>
        </p:nvSpPr>
        <p:spPr>
          <a:xfrm>
            <a:off x="2466738" y="4704424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Upper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9D758F77-6C5E-ED46-BAAE-3F7666012805}"/>
              </a:ext>
            </a:extLst>
          </p:cNvPr>
          <p:cNvSpPr/>
          <p:nvPr/>
        </p:nvSpPr>
        <p:spPr>
          <a:xfrm>
            <a:off x="8066476" y="5129450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Lower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74CFD9A-EDF9-6749-B0EA-FB7F97BB21FB}"/>
              </a:ext>
            </a:extLst>
          </p:cNvPr>
          <p:cNvSpPr/>
          <p:nvPr/>
        </p:nvSpPr>
        <p:spPr>
          <a:xfrm>
            <a:off x="6699132" y="4707892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Upper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2FB4BB97-322D-894D-8651-7F5E5D084C3E}"/>
              </a:ext>
            </a:extLst>
          </p:cNvPr>
          <p:cNvSpPr/>
          <p:nvPr/>
        </p:nvSpPr>
        <p:spPr>
          <a:xfrm>
            <a:off x="8938322" y="5964049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Inflammatory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DDEE8EFB-1383-9549-98FC-C255DC75766B}"/>
              </a:ext>
            </a:extLst>
          </p:cNvPr>
          <p:cNvSpPr/>
          <p:nvPr/>
        </p:nvSpPr>
        <p:spPr>
          <a:xfrm>
            <a:off x="7273522" y="5967650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Non-inflammatory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C4A3455-25D4-3C44-8C6F-A1DD7EAE22F5}"/>
              </a:ext>
            </a:extLst>
          </p:cNvPr>
          <p:cNvSpPr/>
          <p:nvPr/>
        </p:nvSpPr>
        <p:spPr>
          <a:xfrm>
            <a:off x="8802995" y="3048001"/>
            <a:ext cx="682135" cy="379517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UTI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0EFD141-BD1F-2541-A34F-65FAD3D2AD77}"/>
              </a:ext>
            </a:extLst>
          </p:cNvPr>
          <p:cNvSpPr/>
          <p:nvPr/>
        </p:nvSpPr>
        <p:spPr>
          <a:xfrm>
            <a:off x="9743356" y="3048001"/>
            <a:ext cx="682135" cy="379517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STI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F5A5DEE8-CB1F-9C47-B6CB-76778B7817C1}"/>
              </a:ext>
            </a:extLst>
          </p:cNvPr>
          <p:cNvSpPr/>
          <p:nvPr/>
        </p:nvSpPr>
        <p:spPr>
          <a:xfrm>
            <a:off x="3064333" y="6193200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Typical Pneumonia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AE792C45-DD18-2A48-91EB-2967EA9569EC}"/>
              </a:ext>
            </a:extLst>
          </p:cNvPr>
          <p:cNvSpPr/>
          <p:nvPr/>
        </p:nvSpPr>
        <p:spPr>
          <a:xfrm>
            <a:off x="4483505" y="6193200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Atypical Pneumonia</a:t>
            </a:r>
          </a:p>
        </p:txBody>
      </p: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4D6BD361-786D-644A-B47C-446DF9A28420}"/>
              </a:ext>
            </a:extLst>
          </p:cNvPr>
          <p:cNvCxnSpPr>
            <a:cxnSpLocks/>
            <a:stCxn id="121" idx="2"/>
            <a:endCxn id="50" idx="0"/>
          </p:cNvCxnSpPr>
          <p:nvPr/>
        </p:nvCxnSpPr>
        <p:spPr>
          <a:xfrm rot="5400000">
            <a:off x="3879473" y="1667572"/>
            <a:ext cx="2077597" cy="2105261"/>
          </a:xfrm>
          <a:prstGeom prst="bentConnector3">
            <a:avLst>
              <a:gd name="adj1" fmla="val 85439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>
            <a:extLst>
              <a:ext uri="{FF2B5EF4-FFF2-40B4-BE49-F238E27FC236}">
                <a16:creationId xmlns:a16="http://schemas.microsoft.com/office/drawing/2014/main" id="{FC05759B-37FB-3A4A-85C3-15F3F4FCB249}"/>
              </a:ext>
            </a:extLst>
          </p:cNvPr>
          <p:cNvCxnSpPr>
            <a:cxnSpLocks/>
            <a:stCxn id="50" idx="2"/>
            <a:endCxn id="56" idx="0"/>
          </p:cNvCxnSpPr>
          <p:nvPr/>
        </p:nvCxnSpPr>
        <p:spPr>
          <a:xfrm rot="16200000" flipH="1">
            <a:off x="3637096" y="4419543"/>
            <a:ext cx="990600" cy="533514"/>
          </a:xfrm>
          <a:prstGeom prst="bentConnector3">
            <a:avLst>
              <a:gd name="adj1" fmla="val 27223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>
            <a:extLst>
              <a:ext uri="{FF2B5EF4-FFF2-40B4-BE49-F238E27FC236}">
                <a16:creationId xmlns:a16="http://schemas.microsoft.com/office/drawing/2014/main" id="{5C317F8E-BA54-AF40-B00F-ED803571397B}"/>
              </a:ext>
            </a:extLst>
          </p:cNvPr>
          <p:cNvCxnSpPr>
            <a:cxnSpLocks/>
            <a:stCxn id="50" idx="2"/>
            <a:endCxn id="57" idx="0"/>
          </p:cNvCxnSpPr>
          <p:nvPr/>
        </p:nvCxnSpPr>
        <p:spPr>
          <a:xfrm rot="5400000">
            <a:off x="3182906" y="4021692"/>
            <a:ext cx="513424" cy="85204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88">
            <a:extLst>
              <a:ext uri="{FF2B5EF4-FFF2-40B4-BE49-F238E27FC236}">
                <a16:creationId xmlns:a16="http://schemas.microsoft.com/office/drawing/2014/main" id="{EA4E3787-162B-0140-B909-5CED561256D7}"/>
              </a:ext>
            </a:extLst>
          </p:cNvPr>
          <p:cNvCxnSpPr>
            <a:cxnSpLocks/>
            <a:stCxn id="56" idx="2"/>
            <a:endCxn id="66" idx="0"/>
          </p:cNvCxnSpPr>
          <p:nvPr/>
        </p:nvCxnSpPr>
        <p:spPr>
          <a:xfrm rot="16200000" flipH="1">
            <a:off x="4387435" y="5550270"/>
            <a:ext cx="654649" cy="63121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lbow Connector 93">
            <a:extLst>
              <a:ext uri="{FF2B5EF4-FFF2-40B4-BE49-F238E27FC236}">
                <a16:creationId xmlns:a16="http://schemas.microsoft.com/office/drawing/2014/main" id="{C0772454-6B2C-7940-B089-C868BE437ED4}"/>
              </a:ext>
            </a:extLst>
          </p:cNvPr>
          <p:cNvCxnSpPr>
            <a:cxnSpLocks/>
            <a:stCxn id="56" idx="2"/>
            <a:endCxn id="65" idx="0"/>
          </p:cNvCxnSpPr>
          <p:nvPr/>
        </p:nvCxnSpPr>
        <p:spPr>
          <a:xfrm rot="5400000">
            <a:off x="3677849" y="5471894"/>
            <a:ext cx="654649" cy="78796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111">
            <a:extLst>
              <a:ext uri="{FF2B5EF4-FFF2-40B4-BE49-F238E27FC236}">
                <a16:creationId xmlns:a16="http://schemas.microsoft.com/office/drawing/2014/main" id="{C80CDAE7-D863-F744-A69C-B14F5C094FFE}"/>
              </a:ext>
            </a:extLst>
          </p:cNvPr>
          <p:cNvCxnSpPr>
            <a:cxnSpLocks/>
            <a:stCxn id="58" idx="2"/>
            <a:endCxn id="61" idx="0"/>
          </p:cNvCxnSpPr>
          <p:nvPr/>
        </p:nvCxnSpPr>
        <p:spPr>
          <a:xfrm rot="16200000" flipH="1">
            <a:off x="8911575" y="5289301"/>
            <a:ext cx="477648" cy="87184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>
            <a:extLst>
              <a:ext uri="{FF2B5EF4-FFF2-40B4-BE49-F238E27FC236}">
                <a16:creationId xmlns:a16="http://schemas.microsoft.com/office/drawing/2014/main" id="{D8F23596-4126-6141-B66E-57A7D11FB4F0}"/>
              </a:ext>
            </a:extLst>
          </p:cNvPr>
          <p:cNvCxnSpPr>
            <a:cxnSpLocks/>
            <a:stCxn id="58" idx="2"/>
            <a:endCxn id="62" idx="0"/>
          </p:cNvCxnSpPr>
          <p:nvPr/>
        </p:nvCxnSpPr>
        <p:spPr>
          <a:xfrm rot="5400000">
            <a:off x="8077376" y="5330547"/>
            <a:ext cx="481249" cy="79295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hlinkClick r:id="" action="ppaction://noaction"/>
            <a:extLst>
              <a:ext uri="{FF2B5EF4-FFF2-40B4-BE49-F238E27FC236}">
                <a16:creationId xmlns:a16="http://schemas.microsoft.com/office/drawing/2014/main" id="{E13C3895-DE79-F430-7F9D-73C2909E5000}"/>
              </a:ext>
            </a:extLst>
          </p:cNvPr>
          <p:cNvSpPr/>
          <p:nvPr/>
        </p:nvSpPr>
        <p:spPr>
          <a:xfrm rot="5400000">
            <a:off x="2833597" y="2375318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5" name="Picture 4">
            <a:hlinkClick r:id="" action="ppaction://noaction"/>
            <a:extLst>
              <a:ext uri="{FF2B5EF4-FFF2-40B4-BE49-F238E27FC236}">
                <a16:creationId xmlns:a16="http://schemas.microsoft.com/office/drawing/2014/main" id="{8286BDA2-13B1-5094-E506-B28DFDB05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964067" y="2552602"/>
            <a:ext cx="99060" cy="167640"/>
          </a:xfrm>
          <a:prstGeom prst="rect">
            <a:avLst/>
          </a:prstGeom>
        </p:spPr>
      </p:pic>
      <p:sp>
        <p:nvSpPr>
          <p:cNvPr id="6" name="Oval 5">
            <a:hlinkClick r:id="" action="ppaction://noaction"/>
            <a:extLst>
              <a:ext uri="{FF2B5EF4-FFF2-40B4-BE49-F238E27FC236}">
                <a16:creationId xmlns:a16="http://schemas.microsoft.com/office/drawing/2014/main" id="{2586087E-B94F-0900-A3F3-4C0648983D56}"/>
              </a:ext>
            </a:extLst>
          </p:cNvPr>
          <p:cNvSpPr/>
          <p:nvPr/>
        </p:nvSpPr>
        <p:spPr>
          <a:xfrm rot="5400000">
            <a:off x="9401850" y="2394653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7" name="Picture 6">
            <a:hlinkClick r:id="" action="ppaction://noaction"/>
            <a:extLst>
              <a:ext uri="{FF2B5EF4-FFF2-40B4-BE49-F238E27FC236}">
                <a16:creationId xmlns:a16="http://schemas.microsoft.com/office/drawing/2014/main" id="{A1E4A288-2763-37D2-63DB-99686F044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532320" y="2571937"/>
            <a:ext cx="99060" cy="167640"/>
          </a:xfrm>
          <a:prstGeom prst="rect">
            <a:avLst/>
          </a:prstGeom>
        </p:spPr>
      </p:pic>
      <p:sp>
        <p:nvSpPr>
          <p:cNvPr id="8" name="Oval 7">
            <a:hlinkClick r:id="" action="ppaction://noaction"/>
            <a:extLst>
              <a:ext uri="{FF2B5EF4-FFF2-40B4-BE49-F238E27FC236}">
                <a16:creationId xmlns:a16="http://schemas.microsoft.com/office/drawing/2014/main" id="{EF765209-546E-DD25-D3E4-44AF37B61880}"/>
              </a:ext>
            </a:extLst>
          </p:cNvPr>
          <p:cNvSpPr/>
          <p:nvPr/>
        </p:nvSpPr>
        <p:spPr>
          <a:xfrm rot="5400000">
            <a:off x="7642372" y="4095892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9" name="Picture 8">
            <a:hlinkClick r:id="" action="ppaction://noaction"/>
            <a:extLst>
              <a:ext uri="{FF2B5EF4-FFF2-40B4-BE49-F238E27FC236}">
                <a16:creationId xmlns:a16="http://schemas.microsoft.com/office/drawing/2014/main" id="{EC94625A-278B-0553-AB6D-3F870111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772842" y="4273176"/>
            <a:ext cx="99060" cy="167640"/>
          </a:xfrm>
          <a:prstGeom prst="rect">
            <a:avLst/>
          </a:prstGeom>
        </p:spPr>
      </p:pic>
      <p:sp>
        <p:nvSpPr>
          <p:cNvPr id="10" name="Oval 9">
            <a:hlinkClick r:id="" action="ppaction://noaction"/>
            <a:extLst>
              <a:ext uri="{FF2B5EF4-FFF2-40B4-BE49-F238E27FC236}">
                <a16:creationId xmlns:a16="http://schemas.microsoft.com/office/drawing/2014/main" id="{235C7531-9DE4-B8C1-EDAC-3F26DE9C544F}"/>
              </a:ext>
            </a:extLst>
          </p:cNvPr>
          <p:cNvSpPr/>
          <p:nvPr/>
        </p:nvSpPr>
        <p:spPr>
          <a:xfrm rot="5400000">
            <a:off x="3661596" y="4011001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>
            <a:hlinkClick r:id="" action="ppaction://noaction"/>
            <a:extLst>
              <a:ext uri="{FF2B5EF4-FFF2-40B4-BE49-F238E27FC236}">
                <a16:creationId xmlns:a16="http://schemas.microsoft.com/office/drawing/2014/main" id="{F909AAD5-668B-10A0-77FC-A5FC7E26C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792066" y="4188285"/>
            <a:ext cx="99060" cy="167640"/>
          </a:xfrm>
          <a:prstGeom prst="rect">
            <a:avLst/>
          </a:prstGeom>
        </p:spPr>
      </p:pic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E13E4231-C051-814D-BD44-3DBC1DA80272}"/>
              </a:ext>
            </a:extLst>
          </p:cNvPr>
          <p:cNvSpPr/>
          <p:nvPr/>
        </p:nvSpPr>
        <p:spPr>
          <a:xfrm>
            <a:off x="7174373" y="3861763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Gastrointestinal</a:t>
            </a:r>
          </a:p>
        </p:txBody>
      </p:sp>
      <p:sp>
        <p:nvSpPr>
          <p:cNvPr id="136" name="Rounded Rectangle 65">
            <a:extLst>
              <a:ext uri="{FF2B5EF4-FFF2-40B4-BE49-F238E27FC236}">
                <a16:creationId xmlns:a16="http://schemas.microsoft.com/office/drawing/2014/main" id="{9B66B182-4327-E141-9558-BEE2A6E5C0F4}"/>
              </a:ext>
            </a:extLst>
          </p:cNvPr>
          <p:cNvSpPr/>
          <p:nvPr/>
        </p:nvSpPr>
        <p:spPr>
          <a:xfrm>
            <a:off x="2365596" y="2138256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Skin and Soft Tissue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685C4A48-93CB-0643-980C-FB97A0618188}"/>
              </a:ext>
            </a:extLst>
          </p:cNvPr>
          <p:cNvSpPr/>
          <p:nvPr/>
        </p:nvSpPr>
        <p:spPr>
          <a:xfrm>
            <a:off x="8927171" y="2138256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Urogenital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C42B7F31-16F9-3843-AA5C-4B106C273E03}"/>
              </a:ext>
            </a:extLst>
          </p:cNvPr>
          <p:cNvSpPr/>
          <p:nvPr/>
        </p:nvSpPr>
        <p:spPr>
          <a:xfrm>
            <a:off x="3217639" y="3759000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Respiratory</a:t>
            </a:r>
          </a:p>
        </p:txBody>
      </p:sp>
      <p:sp>
        <p:nvSpPr>
          <p:cNvPr id="14" name="Oval 13">
            <a:hlinkClick r:id="rId4" action="ppaction://hlinksldjump"/>
            <a:extLst>
              <a:ext uri="{FF2B5EF4-FFF2-40B4-BE49-F238E27FC236}">
                <a16:creationId xmlns:a16="http://schemas.microsoft.com/office/drawing/2014/main" id="{442A79DE-2E16-5651-1BD2-D2DA238CE577}"/>
              </a:ext>
            </a:extLst>
          </p:cNvPr>
          <p:cNvSpPr/>
          <p:nvPr/>
        </p:nvSpPr>
        <p:spPr>
          <a:xfrm>
            <a:off x="9761850" y="33725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769"/>
    </mc:Choice>
    <mc:Fallback xmlns="">
      <p:transition spd="slow" advClick="0" advTm="1876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0CBDC8FA-4E80-554F-BD14-54D1F3A70D86}"/>
              </a:ext>
            </a:extLst>
          </p:cNvPr>
          <p:cNvSpPr txBox="1">
            <a:spLocks/>
          </p:cNvSpPr>
          <p:nvPr/>
        </p:nvSpPr>
        <p:spPr>
          <a:xfrm>
            <a:off x="341689" y="234389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600" dirty="0">
                <a:solidFill>
                  <a:schemeClr val="tx1"/>
                </a:solidFill>
              </a:rPr>
              <a:t>Systems Based Overview</a:t>
            </a:r>
            <a:endParaRPr lang="aa-ET" sz="2600">
              <a:solidFill>
                <a:schemeClr val="tx1"/>
              </a:solidFill>
            </a:endParaRP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A1624606-2852-454D-B1CB-ABE0556068C3}"/>
              </a:ext>
            </a:extLst>
          </p:cNvPr>
          <p:cNvSpPr/>
          <p:nvPr/>
        </p:nvSpPr>
        <p:spPr>
          <a:xfrm>
            <a:off x="4855198" y="983319"/>
            <a:ext cx="2231405" cy="69808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41" tIns="13841" rIns="13841" bIns="13841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>
                <a:solidFill>
                  <a:schemeClr val="bg1"/>
                </a:solidFill>
                <a:latin typeface="Montserrat Medium" pitchFamily="2" charset="77"/>
              </a:rPr>
              <a:t>Blood-Borne Infections</a:t>
            </a:r>
          </a:p>
        </p:txBody>
      </p:sp>
      <p:cxnSp>
        <p:nvCxnSpPr>
          <p:cNvPr id="124" name="Elbow Connector 123">
            <a:extLst>
              <a:ext uri="{FF2B5EF4-FFF2-40B4-BE49-F238E27FC236}">
                <a16:creationId xmlns:a16="http://schemas.microsoft.com/office/drawing/2014/main" id="{66A5C26D-7066-3845-A019-CF5397FDB236}"/>
              </a:ext>
            </a:extLst>
          </p:cNvPr>
          <p:cNvCxnSpPr>
            <a:cxnSpLocks/>
            <a:stCxn id="121" idx="2"/>
            <a:endCxn id="122" idx="0"/>
          </p:cNvCxnSpPr>
          <p:nvPr/>
        </p:nvCxnSpPr>
        <p:spPr>
          <a:xfrm rot="5400000">
            <a:off x="4824795" y="2816976"/>
            <a:ext cx="2281679" cy="105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>
            <a:extLst>
              <a:ext uri="{FF2B5EF4-FFF2-40B4-BE49-F238E27FC236}">
                <a16:creationId xmlns:a16="http://schemas.microsoft.com/office/drawing/2014/main" id="{619EB25F-792A-BF42-AAEF-D3516AD4FC88}"/>
              </a:ext>
            </a:extLst>
          </p:cNvPr>
          <p:cNvCxnSpPr>
            <a:cxnSpLocks/>
            <a:stCxn id="121" idx="2"/>
            <a:endCxn id="123" idx="0"/>
          </p:cNvCxnSpPr>
          <p:nvPr/>
        </p:nvCxnSpPr>
        <p:spPr>
          <a:xfrm rot="16200000" flipH="1">
            <a:off x="7256544" y="395760"/>
            <a:ext cx="562585" cy="313387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F16C37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Elbow Connector 126">
            <a:extLst>
              <a:ext uri="{FF2B5EF4-FFF2-40B4-BE49-F238E27FC236}">
                <a16:creationId xmlns:a16="http://schemas.microsoft.com/office/drawing/2014/main" id="{72398752-42CF-D04F-8069-BC68C0A23AF7}"/>
              </a:ext>
            </a:extLst>
          </p:cNvPr>
          <p:cNvCxnSpPr>
            <a:cxnSpLocks/>
            <a:stCxn id="123" idx="2"/>
            <a:endCxn id="59" idx="0"/>
          </p:cNvCxnSpPr>
          <p:nvPr/>
        </p:nvCxnSpPr>
        <p:spPr>
          <a:xfrm rot="5400000">
            <a:off x="8512666" y="2698181"/>
            <a:ext cx="614299" cy="56991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Elbow Connector 131">
            <a:extLst>
              <a:ext uri="{FF2B5EF4-FFF2-40B4-BE49-F238E27FC236}">
                <a16:creationId xmlns:a16="http://schemas.microsoft.com/office/drawing/2014/main" id="{7D507567-487E-9249-90E4-1809B62C8FB0}"/>
              </a:ext>
            </a:extLst>
          </p:cNvPr>
          <p:cNvCxnSpPr>
            <a:cxnSpLocks/>
            <a:stCxn id="122" idx="2"/>
            <a:endCxn id="54" idx="0"/>
          </p:cNvCxnSpPr>
          <p:nvPr/>
        </p:nvCxnSpPr>
        <p:spPr>
          <a:xfrm rot="16200000" flipH="1">
            <a:off x="6142250" y="4432129"/>
            <a:ext cx="425154" cy="78892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2CACAB8D-0476-BF46-9513-4308C72229E3}"/>
              </a:ext>
            </a:extLst>
          </p:cNvPr>
          <p:cNvCxnSpPr>
            <a:cxnSpLocks/>
            <a:stCxn id="122" idx="2"/>
            <a:endCxn id="55" idx="0"/>
          </p:cNvCxnSpPr>
          <p:nvPr/>
        </p:nvCxnSpPr>
        <p:spPr>
          <a:xfrm rot="5400000">
            <a:off x="5391443" y="4476904"/>
            <a:ext cx="431813" cy="7060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6" name="Picture 215">
            <a:hlinkClick r:id="" action="ppaction://noaction"/>
            <a:extLst>
              <a:ext uri="{FF2B5EF4-FFF2-40B4-BE49-F238E27FC236}">
                <a16:creationId xmlns:a16="http://schemas.microsoft.com/office/drawing/2014/main" id="{61B4EADD-B866-1F43-A411-D6300224C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546894" y="2396379"/>
            <a:ext cx="99060" cy="167640"/>
          </a:xfrm>
          <a:prstGeom prst="rect">
            <a:avLst/>
          </a:prstGeom>
        </p:spPr>
      </p:pic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728E38E6-FC79-3347-9A9F-981D337B61FC}"/>
              </a:ext>
            </a:extLst>
          </p:cNvPr>
          <p:cNvCxnSpPr>
            <a:cxnSpLocks/>
            <a:stCxn id="121" idx="2"/>
            <a:endCxn id="50" idx="0"/>
          </p:cNvCxnSpPr>
          <p:nvPr/>
        </p:nvCxnSpPr>
        <p:spPr>
          <a:xfrm rot="5400000">
            <a:off x="3172358" y="1845300"/>
            <a:ext cx="2962441" cy="2634646"/>
          </a:xfrm>
          <a:prstGeom prst="bentConnector3">
            <a:avLst>
              <a:gd name="adj1" fmla="val 72448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E9EE3215-435E-E941-91C3-A0B569A57DB5}"/>
              </a:ext>
            </a:extLst>
          </p:cNvPr>
          <p:cNvCxnSpPr>
            <a:cxnSpLocks/>
            <a:stCxn id="121" idx="2"/>
            <a:endCxn id="73" idx="0"/>
          </p:cNvCxnSpPr>
          <p:nvPr/>
        </p:nvCxnSpPr>
        <p:spPr>
          <a:xfrm rot="16200000" flipH="1">
            <a:off x="6135808" y="1516495"/>
            <a:ext cx="2986930" cy="3316747"/>
          </a:xfrm>
          <a:prstGeom prst="bentConnector3">
            <a:avLst>
              <a:gd name="adj1" fmla="val 70674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lbow Connector 109">
            <a:extLst>
              <a:ext uri="{FF2B5EF4-FFF2-40B4-BE49-F238E27FC236}">
                <a16:creationId xmlns:a16="http://schemas.microsoft.com/office/drawing/2014/main" id="{F83D07BE-92CE-1A4A-9A0D-5319FD2DA9F5}"/>
              </a:ext>
            </a:extLst>
          </p:cNvPr>
          <p:cNvCxnSpPr>
            <a:cxnSpLocks/>
            <a:stCxn id="123" idx="2"/>
            <a:endCxn id="58" idx="0"/>
          </p:cNvCxnSpPr>
          <p:nvPr/>
        </p:nvCxnSpPr>
        <p:spPr>
          <a:xfrm rot="16200000" flipH="1">
            <a:off x="9197226" y="2583534"/>
            <a:ext cx="630733" cy="81564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Elbow Connector 138">
            <a:extLst>
              <a:ext uri="{FF2B5EF4-FFF2-40B4-BE49-F238E27FC236}">
                <a16:creationId xmlns:a16="http://schemas.microsoft.com/office/drawing/2014/main" id="{78C2604A-B3F5-DD40-B60E-9FB7813B398C}"/>
              </a:ext>
            </a:extLst>
          </p:cNvPr>
          <p:cNvCxnSpPr>
            <a:cxnSpLocks/>
            <a:stCxn id="73" idx="2"/>
            <a:endCxn id="64" idx="0"/>
          </p:cNvCxnSpPr>
          <p:nvPr/>
        </p:nvCxnSpPr>
        <p:spPr>
          <a:xfrm rot="16200000" flipH="1">
            <a:off x="9314073" y="5073913"/>
            <a:ext cx="456855" cy="50970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Elbow Connector 139">
            <a:extLst>
              <a:ext uri="{FF2B5EF4-FFF2-40B4-BE49-F238E27FC236}">
                <a16:creationId xmlns:a16="http://schemas.microsoft.com/office/drawing/2014/main" id="{EC5377B4-38BE-7E47-BEBA-23D691062B80}"/>
              </a:ext>
            </a:extLst>
          </p:cNvPr>
          <p:cNvCxnSpPr>
            <a:cxnSpLocks/>
            <a:stCxn id="73" idx="2"/>
            <a:endCxn id="63" idx="0"/>
          </p:cNvCxnSpPr>
          <p:nvPr/>
        </p:nvCxnSpPr>
        <p:spPr>
          <a:xfrm rot="5400000">
            <a:off x="8752159" y="5031288"/>
            <a:ext cx="466447" cy="60453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93B5F982-57CC-E541-A1C2-3CF6CB8E56E1}"/>
              </a:ext>
            </a:extLst>
          </p:cNvPr>
          <p:cNvSpPr/>
          <p:nvPr/>
        </p:nvSpPr>
        <p:spPr>
          <a:xfrm>
            <a:off x="6101289" y="5039169"/>
            <a:ext cx="1296000" cy="579119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Inhalation, Ingestion,  Penetration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2D86956F-8BEC-FD42-A55F-C0AC2D03115B}"/>
              </a:ext>
            </a:extLst>
          </p:cNvPr>
          <p:cNvSpPr/>
          <p:nvPr/>
        </p:nvSpPr>
        <p:spPr>
          <a:xfrm>
            <a:off x="4707472" y="5045827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Vector Transmission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9D758F77-6C5E-ED46-BAAE-3F7666012805}"/>
              </a:ext>
            </a:extLst>
          </p:cNvPr>
          <p:cNvSpPr/>
          <p:nvPr/>
        </p:nvSpPr>
        <p:spPr>
          <a:xfrm>
            <a:off x="9272411" y="3306722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Organ Systems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74CFD9A-EDF9-6749-B0EA-FB7F97BB21FB}"/>
              </a:ext>
            </a:extLst>
          </p:cNvPr>
          <p:cNvSpPr/>
          <p:nvPr/>
        </p:nvSpPr>
        <p:spPr>
          <a:xfrm>
            <a:off x="7987998" y="3290287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Cutaneous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C4A3455-25D4-3C44-8C6F-A1DD7EAE22F5}"/>
              </a:ext>
            </a:extLst>
          </p:cNvPr>
          <p:cNvSpPr/>
          <p:nvPr/>
        </p:nvSpPr>
        <p:spPr>
          <a:xfrm>
            <a:off x="8207748" y="5566780"/>
            <a:ext cx="950727" cy="432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Intrauterine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60EFD141-BD1F-2541-A34F-65FAD3D2AD77}"/>
              </a:ext>
            </a:extLst>
          </p:cNvPr>
          <p:cNvSpPr/>
          <p:nvPr/>
        </p:nvSpPr>
        <p:spPr>
          <a:xfrm>
            <a:off x="9287651" y="5557192"/>
            <a:ext cx="1019401" cy="43200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Intrapartum</a:t>
            </a: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D049944B-014B-3BC6-D50B-3696B82B25A9}"/>
              </a:ext>
            </a:extLst>
          </p:cNvPr>
          <p:cNvCxnSpPr>
            <a:cxnSpLocks/>
            <a:stCxn id="121" idx="2"/>
            <a:endCxn id="2" idx="0"/>
          </p:cNvCxnSpPr>
          <p:nvPr/>
        </p:nvCxnSpPr>
        <p:spPr>
          <a:xfrm rot="5400000">
            <a:off x="4273033" y="495601"/>
            <a:ext cx="512067" cy="288367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lbow Connector 3">
            <a:extLst>
              <a:ext uri="{FF2B5EF4-FFF2-40B4-BE49-F238E27FC236}">
                <a16:creationId xmlns:a16="http://schemas.microsoft.com/office/drawing/2014/main" id="{12E948AB-522E-E7D5-7A1D-256DB0F3125D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>
          <a:xfrm rot="16200000" flipH="1">
            <a:off x="3177064" y="2754568"/>
            <a:ext cx="521272" cy="70094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6B353888-986E-75AD-D671-B10BE00C578D}"/>
              </a:ext>
            </a:extLst>
          </p:cNvPr>
          <p:cNvCxnSpPr>
            <a:cxnSpLocks/>
            <a:stCxn id="2" idx="2"/>
            <a:endCxn id="7" idx="0"/>
          </p:cNvCxnSpPr>
          <p:nvPr/>
        </p:nvCxnSpPr>
        <p:spPr>
          <a:xfrm rot="5400000">
            <a:off x="2490985" y="2756556"/>
            <a:ext cx="508398" cy="68409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B99D137-7069-DD03-23B6-097762D102C2}"/>
              </a:ext>
            </a:extLst>
          </p:cNvPr>
          <p:cNvSpPr/>
          <p:nvPr/>
        </p:nvSpPr>
        <p:spPr>
          <a:xfrm>
            <a:off x="3140171" y="3365675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Sepsis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D14A0A-5501-5321-1C1D-79128C6CC266}"/>
              </a:ext>
            </a:extLst>
          </p:cNvPr>
          <p:cNvSpPr/>
          <p:nvPr/>
        </p:nvSpPr>
        <p:spPr>
          <a:xfrm>
            <a:off x="1856279" y="3352800"/>
            <a:ext cx="1093716" cy="360000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Endocarditis</a:t>
            </a:r>
          </a:p>
        </p:txBody>
      </p:sp>
      <p:sp>
        <p:nvSpPr>
          <p:cNvPr id="8" name="Oval 7">
            <a:hlinkClick r:id="" action="ppaction://noaction"/>
            <a:extLst>
              <a:ext uri="{FF2B5EF4-FFF2-40B4-BE49-F238E27FC236}">
                <a16:creationId xmlns:a16="http://schemas.microsoft.com/office/drawing/2014/main" id="{3FFC583A-FDFA-5365-9706-029C3DAA3ACF}"/>
              </a:ext>
            </a:extLst>
          </p:cNvPr>
          <p:cNvSpPr/>
          <p:nvPr/>
        </p:nvSpPr>
        <p:spPr>
          <a:xfrm rot="5400000">
            <a:off x="2891024" y="2696979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9" name="Picture 8">
            <a:hlinkClick r:id="" action="ppaction://noaction"/>
            <a:extLst>
              <a:ext uri="{FF2B5EF4-FFF2-40B4-BE49-F238E27FC236}">
                <a16:creationId xmlns:a16="http://schemas.microsoft.com/office/drawing/2014/main" id="{CCF6130B-C37F-B0B1-3747-909F955A4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021494" y="2874263"/>
            <a:ext cx="99060" cy="167640"/>
          </a:xfrm>
          <a:prstGeom prst="rect">
            <a:avLst/>
          </a:prstGeom>
        </p:spPr>
      </p:pic>
      <p:sp>
        <p:nvSpPr>
          <p:cNvPr id="10" name="Oval 9">
            <a:hlinkClick r:id="" action="ppaction://noaction"/>
            <a:extLst>
              <a:ext uri="{FF2B5EF4-FFF2-40B4-BE49-F238E27FC236}">
                <a16:creationId xmlns:a16="http://schemas.microsoft.com/office/drawing/2014/main" id="{B66B9C96-6028-BD39-DA4B-0EDD29C91B53}"/>
              </a:ext>
            </a:extLst>
          </p:cNvPr>
          <p:cNvSpPr/>
          <p:nvPr/>
        </p:nvSpPr>
        <p:spPr>
          <a:xfrm rot="5400000">
            <a:off x="9114613" y="4952481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1" name="Picture 10">
            <a:hlinkClick r:id="" action="ppaction://noaction"/>
            <a:extLst>
              <a:ext uri="{FF2B5EF4-FFF2-40B4-BE49-F238E27FC236}">
                <a16:creationId xmlns:a16="http://schemas.microsoft.com/office/drawing/2014/main" id="{61C021BE-ADBE-2920-E346-48C7DFA02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245083" y="5129765"/>
            <a:ext cx="99060" cy="167640"/>
          </a:xfrm>
          <a:prstGeom prst="rect">
            <a:avLst/>
          </a:prstGeom>
        </p:spPr>
      </p:pic>
      <p:sp>
        <p:nvSpPr>
          <p:cNvPr id="12" name="Oval 11">
            <a:hlinkClick r:id="" action="ppaction://noaction"/>
            <a:extLst>
              <a:ext uri="{FF2B5EF4-FFF2-40B4-BE49-F238E27FC236}">
                <a16:creationId xmlns:a16="http://schemas.microsoft.com/office/drawing/2014/main" id="{178C03D1-7BA9-3D86-FAAD-825629D3E7CE}"/>
              </a:ext>
            </a:extLst>
          </p:cNvPr>
          <p:cNvSpPr/>
          <p:nvPr/>
        </p:nvSpPr>
        <p:spPr>
          <a:xfrm rot="5400000">
            <a:off x="8924773" y="2453239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13" name="Picture 12">
            <a:hlinkClick r:id="" action="ppaction://noaction"/>
            <a:extLst>
              <a:ext uri="{FF2B5EF4-FFF2-40B4-BE49-F238E27FC236}">
                <a16:creationId xmlns:a16="http://schemas.microsoft.com/office/drawing/2014/main" id="{313B77B6-4A8F-7C6D-10EB-5564FE819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055243" y="2630523"/>
            <a:ext cx="99060" cy="167640"/>
          </a:xfrm>
          <a:prstGeom prst="rect">
            <a:avLst/>
          </a:prstGeom>
        </p:spPr>
      </p:pic>
      <p:sp>
        <p:nvSpPr>
          <p:cNvPr id="21" name="Oval 20">
            <a:hlinkClick r:id="" action="ppaction://noaction"/>
            <a:extLst>
              <a:ext uri="{FF2B5EF4-FFF2-40B4-BE49-F238E27FC236}">
                <a16:creationId xmlns:a16="http://schemas.microsoft.com/office/drawing/2014/main" id="{922FDD24-137F-65D4-07B5-40A6D79E134E}"/>
              </a:ext>
            </a:extLst>
          </p:cNvPr>
          <p:cNvSpPr/>
          <p:nvPr/>
        </p:nvSpPr>
        <p:spPr>
          <a:xfrm rot="5400000">
            <a:off x="5772121" y="4429888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22" name="Picture 21">
            <a:hlinkClick r:id="" action="ppaction://noaction"/>
            <a:extLst>
              <a:ext uri="{FF2B5EF4-FFF2-40B4-BE49-F238E27FC236}">
                <a16:creationId xmlns:a16="http://schemas.microsoft.com/office/drawing/2014/main" id="{0CEE7911-7BF2-B8EA-2D07-9A5E54A03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902591" y="4607172"/>
            <a:ext cx="99060" cy="167640"/>
          </a:xfrm>
          <a:prstGeom prst="rect">
            <a:avLst/>
          </a:prstGeom>
        </p:spPr>
      </p:pic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D143E8EB-1458-FF46-9703-F0A2F85C57A4}"/>
              </a:ext>
            </a:extLst>
          </p:cNvPr>
          <p:cNvSpPr/>
          <p:nvPr/>
        </p:nvSpPr>
        <p:spPr>
          <a:xfrm>
            <a:off x="5312365" y="3963082"/>
            <a:ext cx="1296000" cy="65093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Multi-Organ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E13E4231-C051-814D-BD44-3DBC1DA80272}"/>
              </a:ext>
            </a:extLst>
          </p:cNvPr>
          <p:cNvSpPr/>
          <p:nvPr/>
        </p:nvSpPr>
        <p:spPr>
          <a:xfrm>
            <a:off x="8456771" y="2243988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HIV-AIDS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685C4A48-93CB-0643-980C-FB97A0618188}"/>
              </a:ext>
            </a:extLst>
          </p:cNvPr>
          <p:cNvSpPr/>
          <p:nvPr/>
        </p:nvSpPr>
        <p:spPr>
          <a:xfrm>
            <a:off x="8639647" y="4668333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Congenital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54EB053-FE65-E3F5-1A3C-505CC1D9A2FB}"/>
              </a:ext>
            </a:extLst>
          </p:cNvPr>
          <p:cNvSpPr/>
          <p:nvPr/>
        </p:nvSpPr>
        <p:spPr>
          <a:xfrm>
            <a:off x="2439230" y="2193470"/>
            <a:ext cx="1296000" cy="65093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Cardiovascular/Blood Lymphatic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21AF779C-A743-AC98-F36F-19D3E8466C92}"/>
              </a:ext>
            </a:extLst>
          </p:cNvPr>
          <p:cNvCxnSpPr>
            <a:cxnSpLocks/>
            <a:stCxn id="50" idx="2"/>
            <a:endCxn id="43" idx="0"/>
          </p:cNvCxnSpPr>
          <p:nvPr/>
        </p:nvCxnSpPr>
        <p:spPr>
          <a:xfrm rot="5400000">
            <a:off x="2574651" y="4893321"/>
            <a:ext cx="579080" cy="94412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9059E31E-DC5D-B080-75D4-2EB0D1A9F10A}"/>
              </a:ext>
            </a:extLst>
          </p:cNvPr>
          <p:cNvCxnSpPr>
            <a:cxnSpLocks/>
            <a:stCxn id="50" idx="2"/>
            <a:endCxn id="42" idx="0"/>
          </p:cNvCxnSpPr>
          <p:nvPr/>
        </p:nvCxnSpPr>
        <p:spPr>
          <a:xfrm rot="16200000" flipH="1">
            <a:off x="2768383" y="5643715"/>
            <a:ext cx="1142056" cy="631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F3A9D30-CEDD-5DB8-92AA-16277E159786}"/>
              </a:ext>
            </a:extLst>
          </p:cNvPr>
          <p:cNvSpPr/>
          <p:nvPr/>
        </p:nvSpPr>
        <p:spPr>
          <a:xfrm>
            <a:off x="2840765" y="6217901"/>
            <a:ext cx="1003609" cy="379695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Encephalitis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18B2338-F891-0964-10C4-D0624040A712}"/>
              </a:ext>
            </a:extLst>
          </p:cNvPr>
          <p:cNvSpPr/>
          <p:nvPr/>
        </p:nvSpPr>
        <p:spPr>
          <a:xfrm>
            <a:off x="1917726" y="5654925"/>
            <a:ext cx="948804" cy="343947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Meningitis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5E199726-0200-2C95-B65B-6483558B950A}"/>
              </a:ext>
            </a:extLst>
          </p:cNvPr>
          <p:cNvSpPr/>
          <p:nvPr/>
        </p:nvSpPr>
        <p:spPr>
          <a:xfrm>
            <a:off x="3748473" y="5635783"/>
            <a:ext cx="1296000" cy="356951"/>
          </a:xfrm>
          <a:prstGeom prst="roundRect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Focal</a:t>
            </a:r>
          </a:p>
        </p:txBody>
      </p: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A7D442ED-F81A-4A12-11CD-D9EE4BD296FE}"/>
              </a:ext>
            </a:extLst>
          </p:cNvPr>
          <p:cNvCxnSpPr>
            <a:cxnSpLocks/>
            <a:stCxn id="50" idx="2"/>
            <a:endCxn id="44" idx="0"/>
          </p:cNvCxnSpPr>
          <p:nvPr/>
        </p:nvCxnSpPr>
        <p:spPr>
          <a:xfrm rot="16200000" flipH="1">
            <a:off x="3586394" y="4825704"/>
            <a:ext cx="559938" cy="106021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EC7336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hlinkClick r:id="" action="ppaction://noaction"/>
            <a:extLst>
              <a:ext uri="{FF2B5EF4-FFF2-40B4-BE49-F238E27FC236}">
                <a16:creationId xmlns:a16="http://schemas.microsoft.com/office/drawing/2014/main" id="{4AC6ECE9-35E0-5FD3-F958-8678E592EF9A}"/>
              </a:ext>
            </a:extLst>
          </p:cNvPr>
          <p:cNvSpPr/>
          <p:nvPr/>
        </p:nvSpPr>
        <p:spPr>
          <a:xfrm rot="5400000">
            <a:off x="3149291" y="4878008"/>
            <a:ext cx="360000" cy="360000"/>
          </a:xfrm>
          <a:prstGeom prst="ellipse">
            <a:avLst/>
          </a:prstGeom>
          <a:solidFill>
            <a:srgbClr val="FFC80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43" tIns="10343" rIns="10343" bIns="10343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a-ET" sz="110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49" name="Picture 48">
            <a:hlinkClick r:id="" action="ppaction://noaction"/>
            <a:extLst>
              <a:ext uri="{FF2B5EF4-FFF2-40B4-BE49-F238E27FC236}">
                <a16:creationId xmlns:a16="http://schemas.microsoft.com/office/drawing/2014/main" id="{6A765E84-FF85-12C8-F078-46E54B1F1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279761" y="5055292"/>
            <a:ext cx="99060" cy="167640"/>
          </a:xfrm>
          <a:prstGeom prst="rect">
            <a:avLst/>
          </a:prstGeom>
        </p:spPr>
      </p:pic>
      <p:sp>
        <p:nvSpPr>
          <p:cNvPr id="50" name="Rounded Rectangle 65">
            <a:extLst>
              <a:ext uri="{FF2B5EF4-FFF2-40B4-BE49-F238E27FC236}">
                <a16:creationId xmlns:a16="http://schemas.microsoft.com/office/drawing/2014/main" id="{DBF87552-6F6D-E054-B2F1-65D6F58788EC}"/>
              </a:ext>
            </a:extLst>
          </p:cNvPr>
          <p:cNvSpPr/>
          <p:nvPr/>
        </p:nvSpPr>
        <p:spPr>
          <a:xfrm>
            <a:off x="2688254" y="4643844"/>
            <a:ext cx="1296000" cy="43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" tIns="6803" rIns="6803" bIns="6803" numCol="1" spcCol="1270" anchor="ctr" anchorCtr="0">
            <a:noAutofit/>
          </a:bodyPr>
          <a:lstStyle/>
          <a:p>
            <a:pPr algn="ctr" defTabSz="26669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Montserrat" pitchFamily="2" charset="77"/>
              </a:rPr>
              <a:t>Nervous</a:t>
            </a:r>
          </a:p>
        </p:txBody>
      </p:sp>
      <p:sp>
        <p:nvSpPr>
          <p:cNvPr id="66" name="Oval 65">
            <a:hlinkClick r:id="rId4" action="ppaction://hlinksldjump"/>
            <a:extLst>
              <a:ext uri="{FF2B5EF4-FFF2-40B4-BE49-F238E27FC236}">
                <a16:creationId xmlns:a16="http://schemas.microsoft.com/office/drawing/2014/main" id="{1E46B55E-CB99-2653-8B72-E45370D23F8B}"/>
              </a:ext>
            </a:extLst>
          </p:cNvPr>
          <p:cNvSpPr/>
          <p:nvPr/>
        </p:nvSpPr>
        <p:spPr>
          <a:xfrm>
            <a:off x="9824224" y="7781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4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966"/>
    </mc:Choice>
    <mc:Fallback xmlns="">
      <p:transition spd="slow" advClick="0" advTm="896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hlinkClick r:id="rId2" action="ppaction://hlinksldjump"/>
            <a:extLst>
              <a:ext uri="{FF2B5EF4-FFF2-40B4-BE49-F238E27FC236}">
                <a16:creationId xmlns:a16="http://schemas.microsoft.com/office/drawing/2014/main" id="{B4178CD9-2304-B7EC-60D4-FFB052784F93}"/>
              </a:ext>
            </a:extLst>
          </p:cNvPr>
          <p:cNvSpPr/>
          <p:nvPr/>
        </p:nvSpPr>
        <p:spPr>
          <a:xfrm>
            <a:off x="9847140" y="2371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-up of a virus&#10;&#10;AI-generated content may be incorrect.">
            <a:extLst>
              <a:ext uri="{FF2B5EF4-FFF2-40B4-BE49-F238E27FC236}">
                <a16:creationId xmlns:a16="http://schemas.microsoft.com/office/drawing/2014/main" id="{B894F1E6-D796-C5B8-6525-A519856E1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849" y="1691104"/>
            <a:ext cx="8354303" cy="47096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61DD55-96DD-B477-5F89-2575E8BE0593}"/>
              </a:ext>
            </a:extLst>
          </p:cNvPr>
          <p:cNvSpPr txBox="1"/>
          <p:nvPr/>
        </p:nvSpPr>
        <p:spPr>
          <a:xfrm>
            <a:off x="2057400" y="9906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4000" dirty="0"/>
              <a:t>Microbes are classified by color &amp; size</a:t>
            </a:r>
          </a:p>
        </p:txBody>
      </p:sp>
    </p:spTree>
    <p:extLst>
      <p:ext uri="{BB962C8B-B14F-4D97-AF65-F5344CB8AC3E}">
        <p14:creationId xmlns:p14="http://schemas.microsoft.com/office/powerpoint/2010/main" val="368565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33"/>
    </mc:Choice>
    <mc:Fallback xmlns="">
      <p:transition spd="slow" advTm="3153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485A0-80F5-2B57-A994-3D481D7DB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76C3EE5-3953-D4BB-6DA2-E546F17F33E1}"/>
              </a:ext>
            </a:extLst>
          </p:cNvPr>
          <p:cNvSpPr txBox="1"/>
          <p:nvPr/>
        </p:nvSpPr>
        <p:spPr>
          <a:xfrm>
            <a:off x="4114800" y="1"/>
            <a:ext cx="4082234" cy="480919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rtlCol="0" anchor="t">
            <a:noAutofit/>
          </a:bodyPr>
          <a:lstStyle/>
          <a:p>
            <a:pPr algn="ctr">
              <a:buClr>
                <a:schemeClr val="tx2"/>
              </a:buClr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Learner Level</a:t>
            </a:r>
          </a:p>
        </p:txBody>
      </p:sp>
      <p:sp>
        <p:nvSpPr>
          <p:cNvPr id="2" name="Oval 1">
            <a:hlinkClick r:id="rId2" action="ppaction://hlinksldjump"/>
            <a:extLst>
              <a:ext uri="{FF2B5EF4-FFF2-40B4-BE49-F238E27FC236}">
                <a16:creationId xmlns:a16="http://schemas.microsoft.com/office/drawing/2014/main" id="{B277118A-5606-9371-F463-391D1D8B45DC}"/>
              </a:ext>
            </a:extLst>
          </p:cNvPr>
          <p:cNvSpPr/>
          <p:nvPr/>
        </p:nvSpPr>
        <p:spPr>
          <a:xfrm>
            <a:off x="9829800" y="2770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C42FE-92BA-C5E8-AADD-5AB211EC0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10059"/>
            <a:ext cx="8153400" cy="45766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5D50AD-4FA7-4901-30EF-448F2C905383}"/>
              </a:ext>
            </a:extLst>
          </p:cNvPr>
          <p:cNvSpPr txBox="1"/>
          <p:nvPr/>
        </p:nvSpPr>
        <p:spPr>
          <a:xfrm>
            <a:off x="2096398" y="86191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4000" dirty="0"/>
              <a:t>Microbes are sub-classified by biology</a:t>
            </a:r>
          </a:p>
        </p:txBody>
      </p:sp>
    </p:spTree>
    <p:extLst>
      <p:ext uri="{BB962C8B-B14F-4D97-AF65-F5344CB8AC3E}">
        <p14:creationId xmlns:p14="http://schemas.microsoft.com/office/powerpoint/2010/main" val="268848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66"/>
    </mc:Choice>
    <mc:Fallback xmlns="">
      <p:transition spd="slow" advTm="1666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8600" y="447638"/>
            <a:ext cx="11569000" cy="6153085"/>
          </a:xfrm>
          <a:custGeom>
            <a:avLst/>
            <a:gdLst/>
            <a:ahLst/>
            <a:cxnLst/>
            <a:rect l="l" t="t" r="r" b="b"/>
            <a:pathLst>
              <a:path w="20211190" h="10377049">
                <a:moveTo>
                  <a:pt x="0" y="0"/>
                </a:moveTo>
                <a:lnTo>
                  <a:pt x="20211190" y="0"/>
                </a:lnTo>
                <a:lnTo>
                  <a:pt x="20211190" y="10377049"/>
                </a:lnTo>
                <a:lnTo>
                  <a:pt x="0" y="103770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96"/>
            </a:stretch>
          </a:blipFill>
        </p:spPr>
        <p:txBody>
          <a:bodyPr/>
          <a:lstStyle/>
          <a:p>
            <a:endParaRPr lang="en-US" sz="900" dirty="0"/>
          </a:p>
        </p:txBody>
      </p:sp>
      <p:grpSp>
        <p:nvGrpSpPr>
          <p:cNvPr id="4" name="Group 4"/>
          <p:cNvGrpSpPr/>
          <p:nvPr/>
        </p:nvGrpSpPr>
        <p:grpSpPr>
          <a:xfrm>
            <a:off x="7815765" y="1315131"/>
            <a:ext cx="1772271" cy="169831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1506" t="-6579" r="-24903" b="-9267"/>
              </a:stretch>
            </a:blipFill>
          </p:spPr>
          <p:txBody>
            <a:bodyPr/>
            <a:lstStyle/>
            <a:p>
              <a:endParaRPr lang="en-US" sz="900" dirty="0"/>
            </a:p>
          </p:txBody>
        </p:sp>
      </p:grpSp>
      <p:grpSp>
        <p:nvGrpSpPr>
          <p:cNvPr id="6" name="Group 6"/>
          <p:cNvGrpSpPr/>
          <p:nvPr/>
        </p:nvGrpSpPr>
        <p:grpSpPr>
          <a:xfrm flipH="1">
            <a:off x="7783488" y="3833282"/>
            <a:ext cx="1813200" cy="173753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16666" r="-16666"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355985" y="1315130"/>
            <a:ext cx="1836047" cy="175942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6555" r="-16555"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423579" y="3833282"/>
            <a:ext cx="1813200" cy="173753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377" r="-377"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3413101" y="1688871"/>
            <a:ext cx="2048986" cy="1781677"/>
          </a:xfrm>
          <a:custGeom>
            <a:avLst/>
            <a:gdLst/>
            <a:ahLst/>
            <a:cxnLst/>
            <a:rect l="l" t="t" r="r" b="b"/>
            <a:pathLst>
              <a:path w="4387611" h="3981350">
                <a:moveTo>
                  <a:pt x="0" y="0"/>
                </a:moveTo>
                <a:lnTo>
                  <a:pt x="4387611" y="0"/>
                </a:lnTo>
                <a:lnTo>
                  <a:pt x="4387611" y="3981351"/>
                </a:lnTo>
                <a:lnTo>
                  <a:pt x="0" y="39813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12" name="Freeform 12"/>
          <p:cNvSpPr/>
          <p:nvPr/>
        </p:nvSpPr>
        <p:spPr>
          <a:xfrm>
            <a:off x="6897620" y="1411496"/>
            <a:ext cx="735434" cy="708683"/>
          </a:xfrm>
          <a:custGeom>
            <a:avLst/>
            <a:gdLst/>
            <a:ahLst/>
            <a:cxnLst/>
            <a:rect l="l" t="t" r="r" b="b"/>
            <a:pathLst>
              <a:path w="2190518" h="1987692">
                <a:moveTo>
                  <a:pt x="0" y="0"/>
                </a:moveTo>
                <a:lnTo>
                  <a:pt x="2190518" y="0"/>
                </a:lnTo>
                <a:lnTo>
                  <a:pt x="2190518" y="1987692"/>
                </a:lnTo>
                <a:lnTo>
                  <a:pt x="0" y="19876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14" name="Freeform 14"/>
          <p:cNvSpPr/>
          <p:nvPr/>
        </p:nvSpPr>
        <p:spPr>
          <a:xfrm rot="19788031" flipV="1">
            <a:off x="6903816" y="3468204"/>
            <a:ext cx="1246532" cy="1083911"/>
          </a:xfrm>
          <a:custGeom>
            <a:avLst/>
            <a:gdLst/>
            <a:ahLst/>
            <a:cxnLst/>
            <a:rect l="l" t="t" r="r" b="b"/>
            <a:pathLst>
              <a:path w="2669271" h="2422117">
                <a:moveTo>
                  <a:pt x="0" y="2422117"/>
                </a:moveTo>
                <a:lnTo>
                  <a:pt x="2669272" y="2422117"/>
                </a:lnTo>
                <a:lnTo>
                  <a:pt x="2669272" y="0"/>
                </a:lnTo>
                <a:lnTo>
                  <a:pt x="0" y="0"/>
                </a:lnTo>
                <a:lnTo>
                  <a:pt x="0" y="2422117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15" name="Freeform 15"/>
          <p:cNvSpPr/>
          <p:nvPr/>
        </p:nvSpPr>
        <p:spPr>
          <a:xfrm rot="3490001">
            <a:off x="3326551" y="3517766"/>
            <a:ext cx="2030237" cy="1922478"/>
          </a:xfrm>
          <a:custGeom>
            <a:avLst/>
            <a:gdLst/>
            <a:ahLst/>
            <a:cxnLst/>
            <a:rect l="l" t="t" r="r" b="b"/>
            <a:pathLst>
              <a:path w="4536785" h="4116712">
                <a:moveTo>
                  <a:pt x="0" y="0"/>
                </a:moveTo>
                <a:lnTo>
                  <a:pt x="4536784" y="0"/>
                </a:lnTo>
                <a:lnTo>
                  <a:pt x="4536784" y="4116712"/>
                </a:lnTo>
                <a:lnTo>
                  <a:pt x="0" y="41167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 sz="9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3F7265-E26C-1B2F-A399-CC7627D606F0}"/>
              </a:ext>
            </a:extLst>
          </p:cNvPr>
          <p:cNvSpPr txBox="1"/>
          <p:nvPr/>
        </p:nvSpPr>
        <p:spPr>
          <a:xfrm>
            <a:off x="7239000" y="85970"/>
            <a:ext cx="2150318" cy="9147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North-East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= Viruses</a:t>
            </a:r>
          </a:p>
          <a:p>
            <a:pPr algn="l"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RNA on top</a:t>
            </a:r>
          </a:p>
          <a:p>
            <a:pPr algn="l"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DNA on bottom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9A93BEF-2C5E-1F42-65BE-7C1C77ECBC04}"/>
              </a:ext>
            </a:extLst>
          </p:cNvPr>
          <p:cNvSpPr txBox="1"/>
          <p:nvPr/>
        </p:nvSpPr>
        <p:spPr>
          <a:xfrm>
            <a:off x="1942613" y="93256"/>
            <a:ext cx="2422662" cy="9147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North-West =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Parasites</a:t>
            </a:r>
          </a:p>
          <a:p>
            <a:pPr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Multicellular on top</a:t>
            </a:r>
          </a:p>
          <a:p>
            <a:pPr algn="l"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Unicellular on bottom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ACC7F6E-8F20-093F-92E3-9F1AE0B29FB0}"/>
              </a:ext>
            </a:extLst>
          </p:cNvPr>
          <p:cNvSpPr txBox="1"/>
          <p:nvPr/>
        </p:nvSpPr>
        <p:spPr>
          <a:xfrm>
            <a:off x="7239000" y="5624472"/>
            <a:ext cx="3013874" cy="9147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South-East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= Bacteria</a:t>
            </a:r>
          </a:p>
          <a:p>
            <a:pPr algn="l"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Purple = Gram + , Pink = Gram - </a:t>
            </a:r>
          </a:p>
          <a:p>
            <a:pPr algn="l"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Cocci on top, Rods on bottom</a:t>
            </a:r>
          </a:p>
          <a:p>
            <a:pPr algn="l">
              <a:buClr>
                <a:schemeClr val="tx2"/>
              </a:buClr>
            </a:pPr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pPr algn="l">
              <a:buClr>
                <a:schemeClr val="tx2"/>
              </a:buClr>
            </a:pP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A4D894-C0FC-D877-EAFE-37B095015391}"/>
              </a:ext>
            </a:extLst>
          </p:cNvPr>
          <p:cNvSpPr txBox="1"/>
          <p:nvPr/>
        </p:nvSpPr>
        <p:spPr>
          <a:xfrm>
            <a:off x="1819816" y="5624472"/>
            <a:ext cx="2494653" cy="9147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South-West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= Weird Fun</a:t>
            </a:r>
          </a:p>
          <a:p>
            <a:pPr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Blue  = Fungi</a:t>
            </a:r>
          </a:p>
          <a:p>
            <a:pPr algn="l">
              <a:buClr>
                <a:schemeClr val="tx2"/>
              </a:buClr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Green = Weird Bacteria</a:t>
            </a:r>
          </a:p>
        </p:txBody>
      </p:sp>
      <p:sp>
        <p:nvSpPr>
          <p:cNvPr id="17" name="Oval 16">
            <a:hlinkClick r:id="rId11" action="ppaction://hlinksldjump"/>
            <a:extLst>
              <a:ext uri="{FF2B5EF4-FFF2-40B4-BE49-F238E27FC236}">
                <a16:creationId xmlns:a16="http://schemas.microsoft.com/office/drawing/2014/main" id="{1D91B9E6-BC93-4D20-B4AD-98E40776F904}"/>
              </a:ext>
            </a:extLst>
          </p:cNvPr>
          <p:cNvSpPr/>
          <p:nvPr/>
        </p:nvSpPr>
        <p:spPr>
          <a:xfrm>
            <a:off x="9842770" y="93255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colorful star on a black background&#10;&#10;AI-generated content may be incorrect.">
            <a:extLst>
              <a:ext uri="{FF2B5EF4-FFF2-40B4-BE49-F238E27FC236}">
                <a16:creationId xmlns:a16="http://schemas.microsoft.com/office/drawing/2014/main" id="{C4590454-E517-DBAC-B230-46FA400E27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89333" y="1590694"/>
            <a:ext cx="3529882" cy="352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95"/>
    </mc:Choice>
    <mc:Fallback xmlns="">
      <p:transition spd="slow" advTm="3209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1A163-2421-CE13-8FE7-93B69EC73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ounded Rectangle 16">
            <a:extLst>
              <a:ext uri="{FF2B5EF4-FFF2-40B4-BE49-F238E27FC236}">
                <a16:creationId xmlns:a16="http://schemas.microsoft.com/office/drawing/2014/main" id="{9BD9AF5A-AEAB-4499-C01C-BCB9278701AF}"/>
              </a:ext>
            </a:extLst>
          </p:cNvPr>
          <p:cNvSpPr/>
          <p:nvPr/>
        </p:nvSpPr>
        <p:spPr>
          <a:xfrm>
            <a:off x="8353172" y="3127753"/>
            <a:ext cx="946419" cy="185791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Measles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7C88C5F1-EE29-872E-CA65-1AA9F8481971}"/>
              </a:ext>
            </a:extLst>
          </p:cNvPr>
          <p:cNvSpPr/>
          <p:nvPr/>
        </p:nvSpPr>
        <p:spPr>
          <a:xfrm>
            <a:off x="8357580" y="854345"/>
            <a:ext cx="944200" cy="241604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Rhino</a:t>
            </a:r>
          </a:p>
        </p:txBody>
      </p:sp>
      <p:sp>
        <p:nvSpPr>
          <p:cNvPr id="81" name="Rounded Rectangle 13">
            <a:extLst>
              <a:ext uri="{FF2B5EF4-FFF2-40B4-BE49-F238E27FC236}">
                <a16:creationId xmlns:a16="http://schemas.microsoft.com/office/drawing/2014/main" id="{FB11C73A-4448-134C-0A73-F0EDB6E3B4D5}"/>
              </a:ext>
            </a:extLst>
          </p:cNvPr>
          <p:cNvSpPr/>
          <p:nvPr/>
        </p:nvSpPr>
        <p:spPr>
          <a:xfrm>
            <a:off x="8353172" y="3755276"/>
            <a:ext cx="946419" cy="113847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Influenza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C685B-A0F0-F353-171C-0CFF985B0413}"/>
              </a:ext>
            </a:extLst>
          </p:cNvPr>
          <p:cNvSpPr txBox="1">
            <a:spLocks/>
          </p:cNvSpPr>
          <p:nvPr/>
        </p:nvSpPr>
        <p:spPr>
          <a:xfrm>
            <a:off x="1676400" y="11356"/>
            <a:ext cx="8583084" cy="81391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Viruses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Learner 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6" name="Rounded Rectangle 25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261B5CBF-3640-3D8F-68EA-2DA2E53E6BB8}"/>
              </a:ext>
            </a:extLst>
          </p:cNvPr>
          <p:cNvSpPr/>
          <p:nvPr/>
        </p:nvSpPr>
        <p:spPr>
          <a:xfrm>
            <a:off x="1654629" y="3509122"/>
            <a:ext cx="464342" cy="360000"/>
          </a:xfrm>
          <a:prstGeom prst="roundRect">
            <a:avLst/>
          </a:prstGeom>
          <a:solidFill>
            <a:srgbClr val="03BFC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Virus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7838D14B-391E-211E-D68D-3E4922C71998}"/>
              </a:ext>
            </a:extLst>
          </p:cNvPr>
          <p:cNvCxnSpPr>
            <a:cxnSpLocks/>
            <a:stCxn id="26" idx="3"/>
            <a:endCxn id="5" idx="1"/>
          </p:cNvCxnSpPr>
          <p:nvPr/>
        </p:nvCxnSpPr>
        <p:spPr>
          <a:xfrm flipV="1">
            <a:off x="2118971" y="2136958"/>
            <a:ext cx="450218" cy="155216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D3B8E19F-8C9E-65F3-8B37-126A43B97D72}"/>
              </a:ext>
            </a:extLst>
          </p:cNvPr>
          <p:cNvCxnSpPr>
            <a:cxnSpLocks/>
            <a:stCxn id="26" idx="3"/>
            <a:endCxn id="23" idx="1"/>
          </p:cNvCxnSpPr>
          <p:nvPr/>
        </p:nvCxnSpPr>
        <p:spPr>
          <a:xfrm>
            <a:off x="2118971" y="3689122"/>
            <a:ext cx="450218" cy="185916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FE70745-F7DD-4C8B-9542-4CE103335D32}"/>
              </a:ext>
            </a:extLst>
          </p:cNvPr>
          <p:cNvSpPr/>
          <p:nvPr/>
        </p:nvSpPr>
        <p:spPr>
          <a:xfrm>
            <a:off x="5107494" y="383204"/>
            <a:ext cx="936000" cy="360000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Naked (CHRP)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09F3C318-32B0-443F-29D1-2510E195B2B1}"/>
              </a:ext>
            </a:extLst>
          </p:cNvPr>
          <p:cNvSpPr/>
          <p:nvPr/>
        </p:nvSpPr>
        <p:spPr>
          <a:xfrm>
            <a:off x="6898637" y="854345"/>
            <a:ext cx="1548000" cy="256512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Picorna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2DAA0E5-6E15-4629-7E27-21ADCB8B0FF6}"/>
              </a:ext>
            </a:extLst>
          </p:cNvPr>
          <p:cNvCxnSpPr>
            <a:cxnSpLocks/>
            <a:stCxn id="213" idx="3"/>
            <a:endCxn id="49" idx="1"/>
          </p:cNvCxnSpPr>
          <p:nvPr/>
        </p:nvCxnSpPr>
        <p:spPr>
          <a:xfrm>
            <a:off x="4615487" y="3246748"/>
            <a:ext cx="530281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13">
            <a:extLst>
              <a:ext uri="{FF2B5EF4-FFF2-40B4-BE49-F238E27FC236}">
                <a16:creationId xmlns:a16="http://schemas.microsoft.com/office/drawing/2014/main" id="{46B3A6F9-38A7-7E6F-E40F-86D3AEB1F1A9}"/>
              </a:ext>
            </a:extLst>
          </p:cNvPr>
          <p:cNvSpPr/>
          <p:nvPr/>
        </p:nvSpPr>
        <p:spPr>
          <a:xfrm>
            <a:off x="6886890" y="3755276"/>
            <a:ext cx="1548000" cy="185791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Orthomyxo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cxnSp>
        <p:nvCxnSpPr>
          <p:cNvPr id="53" name="Elbow Connector 112">
            <a:extLst>
              <a:ext uri="{FF2B5EF4-FFF2-40B4-BE49-F238E27FC236}">
                <a16:creationId xmlns:a16="http://schemas.microsoft.com/office/drawing/2014/main" id="{A6A4F0D7-034E-7D60-5C7A-CFA799689EFE}"/>
              </a:ext>
            </a:extLst>
          </p:cNvPr>
          <p:cNvCxnSpPr>
            <a:cxnSpLocks/>
            <a:stCxn id="49" idx="3"/>
            <a:endCxn id="54" idx="1"/>
          </p:cNvCxnSpPr>
          <p:nvPr/>
        </p:nvCxnSpPr>
        <p:spPr>
          <a:xfrm flipV="1">
            <a:off x="6081768" y="3231300"/>
            <a:ext cx="805123" cy="1544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13">
            <a:extLst>
              <a:ext uri="{FF2B5EF4-FFF2-40B4-BE49-F238E27FC236}">
                <a16:creationId xmlns:a16="http://schemas.microsoft.com/office/drawing/2014/main" id="{E04A1EC8-8669-1328-C60E-06071E043493}"/>
              </a:ext>
            </a:extLst>
          </p:cNvPr>
          <p:cNvSpPr/>
          <p:nvPr/>
        </p:nvSpPr>
        <p:spPr>
          <a:xfrm>
            <a:off x="6886890" y="3131132"/>
            <a:ext cx="1548000" cy="200335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Paramyxo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cxnSp>
        <p:nvCxnSpPr>
          <p:cNvPr id="79" name="Elbow Connector 112">
            <a:extLst>
              <a:ext uri="{FF2B5EF4-FFF2-40B4-BE49-F238E27FC236}">
                <a16:creationId xmlns:a16="http://schemas.microsoft.com/office/drawing/2014/main" id="{C3DCD392-9583-8DA2-9C8A-DACA8DDF0E29}"/>
              </a:ext>
            </a:extLst>
          </p:cNvPr>
          <p:cNvCxnSpPr>
            <a:cxnSpLocks/>
            <a:stCxn id="5" idx="3"/>
            <a:endCxn id="213" idx="1"/>
          </p:cNvCxnSpPr>
          <p:nvPr/>
        </p:nvCxnSpPr>
        <p:spPr>
          <a:xfrm>
            <a:off x="3253190" y="2136958"/>
            <a:ext cx="616339" cy="110979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112">
            <a:extLst>
              <a:ext uri="{FF2B5EF4-FFF2-40B4-BE49-F238E27FC236}">
                <a16:creationId xmlns:a16="http://schemas.microsoft.com/office/drawing/2014/main" id="{B9CD3DD7-93EB-3A47-80CC-607B0D79E135}"/>
              </a:ext>
            </a:extLst>
          </p:cNvPr>
          <p:cNvCxnSpPr>
            <a:cxnSpLocks/>
            <a:stCxn id="5" idx="3"/>
            <a:endCxn id="21" idx="1"/>
          </p:cNvCxnSpPr>
          <p:nvPr/>
        </p:nvCxnSpPr>
        <p:spPr>
          <a:xfrm flipV="1">
            <a:off x="3253189" y="1232870"/>
            <a:ext cx="614366" cy="90408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112">
            <a:extLst>
              <a:ext uri="{FF2B5EF4-FFF2-40B4-BE49-F238E27FC236}">
                <a16:creationId xmlns:a16="http://schemas.microsoft.com/office/drawing/2014/main" id="{5F4D1A90-FD12-9570-4062-39D9EFE14D2A}"/>
              </a:ext>
            </a:extLst>
          </p:cNvPr>
          <p:cNvCxnSpPr>
            <a:cxnSpLocks/>
            <a:stCxn id="21" idx="3"/>
            <a:endCxn id="43" idx="1"/>
          </p:cNvCxnSpPr>
          <p:nvPr/>
        </p:nvCxnSpPr>
        <p:spPr>
          <a:xfrm flipV="1">
            <a:off x="4551556" y="563204"/>
            <a:ext cx="555939" cy="66966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112">
            <a:extLst>
              <a:ext uri="{FF2B5EF4-FFF2-40B4-BE49-F238E27FC236}">
                <a16:creationId xmlns:a16="http://schemas.microsoft.com/office/drawing/2014/main" id="{A12AD845-F7F5-F23D-CA7F-237506CC0B80}"/>
              </a:ext>
            </a:extLst>
          </p:cNvPr>
          <p:cNvCxnSpPr>
            <a:cxnSpLocks/>
            <a:stCxn id="21" idx="3"/>
            <a:endCxn id="129" idx="1"/>
          </p:cNvCxnSpPr>
          <p:nvPr/>
        </p:nvCxnSpPr>
        <p:spPr>
          <a:xfrm>
            <a:off x="4551555" y="1232871"/>
            <a:ext cx="594212" cy="61743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lbow Connector 112">
            <a:extLst>
              <a:ext uri="{FF2B5EF4-FFF2-40B4-BE49-F238E27FC236}">
                <a16:creationId xmlns:a16="http://schemas.microsoft.com/office/drawing/2014/main" id="{F192558D-8DD3-D0F1-5B7D-95C172EF3F53}"/>
              </a:ext>
            </a:extLst>
          </p:cNvPr>
          <p:cNvCxnSpPr>
            <a:cxnSpLocks/>
            <a:stCxn id="49" idx="3"/>
            <a:endCxn id="52" idx="1"/>
          </p:cNvCxnSpPr>
          <p:nvPr/>
        </p:nvCxnSpPr>
        <p:spPr>
          <a:xfrm>
            <a:off x="6081768" y="3246749"/>
            <a:ext cx="805123" cy="60142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lbow Connector 112">
            <a:extLst>
              <a:ext uri="{FF2B5EF4-FFF2-40B4-BE49-F238E27FC236}">
                <a16:creationId xmlns:a16="http://schemas.microsoft.com/office/drawing/2014/main" id="{73367C51-384A-6E8B-CCFA-5B2077193123}"/>
              </a:ext>
            </a:extLst>
          </p:cNvPr>
          <p:cNvCxnSpPr>
            <a:cxnSpLocks/>
            <a:stCxn id="43" idx="3"/>
            <a:endCxn id="78" idx="1"/>
          </p:cNvCxnSpPr>
          <p:nvPr/>
        </p:nvCxnSpPr>
        <p:spPr>
          <a:xfrm>
            <a:off x="6043495" y="563205"/>
            <a:ext cx="855143" cy="41939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8FD51F3-D074-EEEF-65E2-F250D81F2768}"/>
              </a:ext>
            </a:extLst>
          </p:cNvPr>
          <p:cNvSpPr txBox="1"/>
          <p:nvPr/>
        </p:nvSpPr>
        <p:spPr>
          <a:xfrm>
            <a:off x="13563600" y="105042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2E32E46-D2CC-F398-139F-7C56155FBEC1}"/>
              </a:ext>
            </a:extLst>
          </p:cNvPr>
          <p:cNvSpPr txBox="1"/>
          <p:nvPr/>
        </p:nvSpPr>
        <p:spPr>
          <a:xfrm>
            <a:off x="3898200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Genome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4A07DF1-B984-2285-2187-25AFC7F8A99A}"/>
              </a:ext>
            </a:extLst>
          </p:cNvPr>
          <p:cNvSpPr txBox="1"/>
          <p:nvPr/>
        </p:nvSpPr>
        <p:spPr>
          <a:xfrm>
            <a:off x="5145767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Structure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59106AC-94C5-B4ED-01A1-EA12F93C53C6}"/>
              </a:ext>
            </a:extLst>
          </p:cNvPr>
          <p:cNvSpPr txBox="1"/>
          <p:nvPr/>
        </p:nvSpPr>
        <p:spPr>
          <a:xfrm>
            <a:off x="6858000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Family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78142A0-292F-8FF6-17EB-D51BA29813D3}"/>
              </a:ext>
            </a:extLst>
          </p:cNvPr>
          <p:cNvSpPr txBox="1"/>
          <p:nvPr/>
        </p:nvSpPr>
        <p:spPr>
          <a:xfrm>
            <a:off x="8434890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Virus</a:t>
            </a:r>
          </a:p>
        </p:txBody>
      </p:sp>
      <p:sp>
        <p:nvSpPr>
          <p:cNvPr id="49" name="Rounded Rectangle 13">
            <a:extLst>
              <a:ext uri="{FF2B5EF4-FFF2-40B4-BE49-F238E27FC236}">
                <a16:creationId xmlns:a16="http://schemas.microsoft.com/office/drawing/2014/main" id="{DA6145ED-F3B7-9F47-F92D-4BB0052F2C9F}"/>
              </a:ext>
            </a:extLst>
          </p:cNvPr>
          <p:cNvSpPr/>
          <p:nvPr/>
        </p:nvSpPr>
        <p:spPr>
          <a:xfrm>
            <a:off x="5145767" y="2933430"/>
            <a:ext cx="936000" cy="626636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rgbClr val="49701F"/>
                </a:solidFill>
                <a:latin typeface="Montserrat Medium" pitchFamily="2" charset="77"/>
              </a:rPr>
              <a:t>Enveloped (BAD PROF)</a:t>
            </a:r>
          </a:p>
        </p:txBody>
      </p:sp>
      <p:sp>
        <p:nvSpPr>
          <p:cNvPr id="213" name="Rounded Rectangle 13">
            <a:extLst>
              <a:ext uri="{FF2B5EF4-FFF2-40B4-BE49-F238E27FC236}">
                <a16:creationId xmlns:a16="http://schemas.microsoft.com/office/drawing/2014/main" id="{4F468A73-F40F-320A-8A1C-9C9147D133AE}"/>
              </a:ext>
            </a:extLst>
          </p:cNvPr>
          <p:cNvSpPr/>
          <p:nvPr/>
        </p:nvSpPr>
        <p:spPr>
          <a:xfrm>
            <a:off x="3869528" y="3066748"/>
            <a:ext cx="745958" cy="360000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chemeClr val="accent1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rgbClr val="49701F"/>
                </a:solidFill>
                <a:latin typeface="Montserrat Medium" pitchFamily="2" charset="77"/>
              </a:rPr>
              <a:t>ss-RNA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17FA16A-EA7A-46E9-B3BF-02739EF71259}"/>
              </a:ext>
            </a:extLst>
          </p:cNvPr>
          <p:cNvSpPr/>
          <p:nvPr/>
        </p:nvSpPr>
        <p:spPr>
          <a:xfrm>
            <a:off x="2569189" y="1902958"/>
            <a:ext cx="684000" cy="468000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RNA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3CD2F63-42E2-91AA-1C0B-2EBEF3D0A532}"/>
              </a:ext>
            </a:extLst>
          </p:cNvPr>
          <p:cNvSpPr/>
          <p:nvPr/>
        </p:nvSpPr>
        <p:spPr>
          <a:xfrm>
            <a:off x="3867555" y="998870"/>
            <a:ext cx="684000" cy="468000"/>
          </a:xfrm>
          <a:prstGeom prst="roundRect">
            <a:avLst/>
          </a:prstGeom>
          <a:solidFill>
            <a:srgbClr val="B0EBED"/>
          </a:solidFill>
          <a:ln w="2540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ss+RNA</a:t>
            </a:r>
          </a:p>
        </p:txBody>
      </p:sp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3AB9925B-597F-96B6-0787-B7D7CE7E0C81}"/>
              </a:ext>
            </a:extLst>
          </p:cNvPr>
          <p:cNvSpPr/>
          <p:nvPr/>
        </p:nvSpPr>
        <p:spPr>
          <a:xfrm>
            <a:off x="8344686" y="4664187"/>
            <a:ext cx="954905" cy="185791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Adeno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7F482E6-B431-8650-32A7-36F31134507A}"/>
              </a:ext>
            </a:extLst>
          </p:cNvPr>
          <p:cNvSpPr/>
          <p:nvPr/>
        </p:nvSpPr>
        <p:spPr>
          <a:xfrm>
            <a:off x="2569190" y="5278290"/>
            <a:ext cx="644961" cy="540000"/>
          </a:xfrm>
          <a:prstGeom prst="roundRect">
            <a:avLst/>
          </a:prstGeom>
          <a:solidFill>
            <a:srgbClr val="028F96"/>
          </a:solidFill>
          <a:ln w="2540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  <a:latin typeface="Montserrat Medium" pitchFamily="2" charset="77"/>
              </a:rPr>
              <a:t>DNA</a:t>
            </a:r>
          </a:p>
        </p:txBody>
      </p:sp>
      <p:cxnSp>
        <p:nvCxnSpPr>
          <p:cNvPr id="30" name="Straight Arrow Connector 98">
            <a:extLst>
              <a:ext uri="{FF2B5EF4-FFF2-40B4-BE49-F238E27FC236}">
                <a16:creationId xmlns:a16="http://schemas.microsoft.com/office/drawing/2014/main" id="{61855043-F872-E7CC-1078-2AD691AFA06F}"/>
              </a:ext>
            </a:extLst>
          </p:cNvPr>
          <p:cNvCxnSpPr>
            <a:cxnSpLocks/>
            <a:stCxn id="23" idx="3"/>
            <a:endCxn id="59" idx="1"/>
          </p:cNvCxnSpPr>
          <p:nvPr/>
        </p:nvCxnSpPr>
        <p:spPr>
          <a:xfrm flipV="1">
            <a:off x="3214151" y="4740956"/>
            <a:ext cx="1917919" cy="8073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960BDC5A-8DDE-F234-4FCB-068DC2CDA780}"/>
              </a:ext>
            </a:extLst>
          </p:cNvPr>
          <p:cNvSpPr/>
          <p:nvPr/>
        </p:nvSpPr>
        <p:spPr>
          <a:xfrm>
            <a:off x="5132069" y="4559058"/>
            <a:ext cx="936000" cy="363794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  <a:latin typeface="Montserrat Medium" pitchFamily="2" charset="77"/>
              </a:rPr>
              <a:t>Naked (PAPP)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25E989C-1880-243B-3801-73064DE24A9E}"/>
              </a:ext>
            </a:extLst>
          </p:cNvPr>
          <p:cNvSpPr/>
          <p:nvPr/>
        </p:nvSpPr>
        <p:spPr>
          <a:xfrm>
            <a:off x="6858000" y="4657449"/>
            <a:ext cx="1548000" cy="230025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Adeno</a:t>
            </a:r>
          </a:p>
        </p:txBody>
      </p:sp>
      <p:cxnSp>
        <p:nvCxnSpPr>
          <p:cNvPr id="67" name="Elbow Connector 112">
            <a:extLst>
              <a:ext uri="{FF2B5EF4-FFF2-40B4-BE49-F238E27FC236}">
                <a16:creationId xmlns:a16="http://schemas.microsoft.com/office/drawing/2014/main" id="{0135AD46-D3D8-B89E-C9FF-F16A86C0ABB9}"/>
              </a:ext>
            </a:extLst>
          </p:cNvPr>
          <p:cNvCxnSpPr>
            <a:cxnSpLocks/>
            <a:stCxn id="59" idx="3"/>
            <a:endCxn id="61" idx="1"/>
          </p:cNvCxnSpPr>
          <p:nvPr/>
        </p:nvCxnSpPr>
        <p:spPr>
          <a:xfrm>
            <a:off x="6068070" y="4740955"/>
            <a:ext cx="789931" cy="315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ounded Rectangle 16">
            <a:extLst>
              <a:ext uri="{FF2B5EF4-FFF2-40B4-BE49-F238E27FC236}">
                <a16:creationId xmlns:a16="http://schemas.microsoft.com/office/drawing/2014/main" id="{7B2F12E3-3FFC-8F21-A6D7-DC2FEEF44BA0}"/>
              </a:ext>
            </a:extLst>
          </p:cNvPr>
          <p:cNvSpPr/>
          <p:nvPr/>
        </p:nvSpPr>
        <p:spPr>
          <a:xfrm>
            <a:off x="8332729" y="1175945"/>
            <a:ext cx="1016562" cy="206133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SARS-CoV2</a:t>
            </a:r>
          </a:p>
        </p:txBody>
      </p:sp>
      <p:sp>
        <p:nvSpPr>
          <p:cNvPr id="128" name="Rounded Rectangle 16">
            <a:extLst>
              <a:ext uri="{FF2B5EF4-FFF2-40B4-BE49-F238E27FC236}">
                <a16:creationId xmlns:a16="http://schemas.microsoft.com/office/drawing/2014/main" id="{3A559F02-CBF7-0585-68C5-7F7FE2B38CAE}"/>
              </a:ext>
            </a:extLst>
          </p:cNvPr>
          <p:cNvSpPr/>
          <p:nvPr/>
        </p:nvSpPr>
        <p:spPr>
          <a:xfrm>
            <a:off x="8355362" y="1999937"/>
            <a:ext cx="946419" cy="19939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HIV</a:t>
            </a:r>
          </a:p>
        </p:txBody>
      </p:sp>
      <p:sp>
        <p:nvSpPr>
          <p:cNvPr id="129" name="Rounded Rectangle 13">
            <a:extLst>
              <a:ext uri="{FF2B5EF4-FFF2-40B4-BE49-F238E27FC236}">
                <a16:creationId xmlns:a16="http://schemas.microsoft.com/office/drawing/2014/main" id="{B59E9C85-2DC7-194E-522D-FF19F9DBEEA8}"/>
              </a:ext>
            </a:extLst>
          </p:cNvPr>
          <p:cNvSpPr/>
          <p:nvPr/>
        </p:nvSpPr>
        <p:spPr>
          <a:xfrm>
            <a:off x="5145767" y="1670307"/>
            <a:ext cx="936000" cy="360000"/>
          </a:xfrm>
          <a:prstGeom prst="roundRect">
            <a:avLst/>
          </a:prstGeom>
          <a:solidFill>
            <a:srgbClr val="B0EBED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Enveloped (CFTR)</a:t>
            </a:r>
          </a:p>
        </p:txBody>
      </p:sp>
      <p:sp>
        <p:nvSpPr>
          <p:cNvPr id="132" name="Rounded Rectangle 16">
            <a:extLst>
              <a:ext uri="{FF2B5EF4-FFF2-40B4-BE49-F238E27FC236}">
                <a16:creationId xmlns:a16="http://schemas.microsoft.com/office/drawing/2014/main" id="{92A653E6-C25D-AB97-7E8D-73098BC223F7}"/>
              </a:ext>
            </a:extLst>
          </p:cNvPr>
          <p:cNvSpPr/>
          <p:nvPr/>
        </p:nvSpPr>
        <p:spPr>
          <a:xfrm>
            <a:off x="6866447" y="1988955"/>
            <a:ext cx="1548000" cy="210376"/>
          </a:xfrm>
          <a:prstGeom prst="roundRect">
            <a:avLst/>
          </a:prstGeom>
          <a:gradFill>
            <a:gsLst>
              <a:gs pos="0">
                <a:srgbClr val="01BFC8"/>
              </a:gs>
              <a:gs pos="70000">
                <a:srgbClr val="009193">
                  <a:shade val="67500"/>
                  <a:satMod val="115000"/>
                </a:srgbClr>
              </a:gs>
              <a:gs pos="100000">
                <a:srgbClr val="009193">
                  <a:shade val="100000"/>
                  <a:satMod val="115000"/>
                </a:srgbClr>
              </a:gs>
            </a:gsLst>
            <a:lin ang="2700000" scaled="1"/>
          </a:gra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Retro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133" name="Elbow Connector 112">
            <a:extLst>
              <a:ext uri="{FF2B5EF4-FFF2-40B4-BE49-F238E27FC236}">
                <a16:creationId xmlns:a16="http://schemas.microsoft.com/office/drawing/2014/main" id="{D9512A27-E29E-FA6C-E15C-10B7358B525F}"/>
              </a:ext>
            </a:extLst>
          </p:cNvPr>
          <p:cNvCxnSpPr>
            <a:cxnSpLocks/>
            <a:stCxn id="129" idx="3"/>
            <a:endCxn id="132" idx="1"/>
          </p:cNvCxnSpPr>
          <p:nvPr/>
        </p:nvCxnSpPr>
        <p:spPr>
          <a:xfrm>
            <a:off x="6081767" y="1850307"/>
            <a:ext cx="784680" cy="24383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6">
            <a:extLst>
              <a:ext uri="{FF2B5EF4-FFF2-40B4-BE49-F238E27FC236}">
                <a16:creationId xmlns:a16="http://schemas.microsoft.com/office/drawing/2014/main" id="{C79806D4-8A35-0810-EA41-8A3CCDF5B8AF}"/>
              </a:ext>
            </a:extLst>
          </p:cNvPr>
          <p:cNvSpPr/>
          <p:nvPr/>
        </p:nvSpPr>
        <p:spPr>
          <a:xfrm>
            <a:off x="6866447" y="1180772"/>
            <a:ext cx="1548000" cy="181104"/>
          </a:xfrm>
          <a:prstGeom prst="roundRect">
            <a:avLst/>
          </a:prstGeom>
          <a:solidFill>
            <a:srgbClr val="B0EBED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Corona</a:t>
            </a:r>
            <a:endParaRPr lang="en-US" sz="1100" dirty="0">
              <a:solidFill>
                <a:srgbClr val="028F96"/>
              </a:solidFill>
              <a:latin typeface="Montserrat Medium" pitchFamily="2" charset="77"/>
            </a:endParaRPr>
          </a:p>
        </p:txBody>
      </p:sp>
      <p:cxnSp>
        <p:nvCxnSpPr>
          <p:cNvPr id="141" name="Elbow Connector 112">
            <a:extLst>
              <a:ext uri="{FF2B5EF4-FFF2-40B4-BE49-F238E27FC236}">
                <a16:creationId xmlns:a16="http://schemas.microsoft.com/office/drawing/2014/main" id="{0B9A0DFF-54E8-A516-95A2-26A06787518C}"/>
              </a:ext>
            </a:extLst>
          </p:cNvPr>
          <p:cNvCxnSpPr>
            <a:cxnSpLocks/>
            <a:stCxn id="129" idx="3"/>
            <a:endCxn id="140" idx="1"/>
          </p:cNvCxnSpPr>
          <p:nvPr/>
        </p:nvCxnSpPr>
        <p:spPr>
          <a:xfrm flipV="1">
            <a:off x="6081767" y="1271325"/>
            <a:ext cx="784680" cy="57898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Rounded Rectangle 16">
            <a:extLst>
              <a:ext uri="{FF2B5EF4-FFF2-40B4-BE49-F238E27FC236}">
                <a16:creationId xmlns:a16="http://schemas.microsoft.com/office/drawing/2014/main" id="{EA901DD7-F908-82CC-916C-007D642DD0C1}"/>
              </a:ext>
            </a:extLst>
          </p:cNvPr>
          <p:cNvSpPr/>
          <p:nvPr/>
        </p:nvSpPr>
        <p:spPr>
          <a:xfrm>
            <a:off x="8300072" y="5562601"/>
            <a:ext cx="1049219" cy="39786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Herpes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C84E403C-3084-872F-8D25-52DD23A2F0ED}"/>
              </a:ext>
            </a:extLst>
          </p:cNvPr>
          <p:cNvSpPr/>
          <p:nvPr/>
        </p:nvSpPr>
        <p:spPr>
          <a:xfrm>
            <a:off x="5145767" y="5960465"/>
            <a:ext cx="936000" cy="360000"/>
          </a:xfrm>
          <a:prstGeom prst="roundRect">
            <a:avLst/>
          </a:prstGeom>
          <a:solidFill>
            <a:srgbClr val="028F96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  <a:latin typeface="Montserrat Medium" pitchFamily="2" charset="77"/>
              </a:rPr>
              <a:t>Enveloped (HHP)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D83DEF00-1C37-926C-C84E-48E1ECE53DF5}"/>
              </a:ext>
            </a:extLst>
          </p:cNvPr>
          <p:cNvSpPr/>
          <p:nvPr/>
        </p:nvSpPr>
        <p:spPr>
          <a:xfrm>
            <a:off x="6833790" y="5562601"/>
            <a:ext cx="1548000" cy="427333"/>
          </a:xfrm>
          <a:prstGeom prst="roundRect">
            <a:avLst/>
          </a:prstGeom>
          <a:solidFill>
            <a:srgbClr val="028F96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Herpes</a:t>
            </a:r>
          </a:p>
        </p:txBody>
      </p:sp>
      <p:cxnSp>
        <p:nvCxnSpPr>
          <p:cNvPr id="154" name="Straight Arrow Connector 98">
            <a:extLst>
              <a:ext uri="{FF2B5EF4-FFF2-40B4-BE49-F238E27FC236}">
                <a16:creationId xmlns:a16="http://schemas.microsoft.com/office/drawing/2014/main" id="{5B59037F-397E-D957-EF17-B7D27E054CFF}"/>
              </a:ext>
            </a:extLst>
          </p:cNvPr>
          <p:cNvCxnSpPr>
            <a:cxnSpLocks/>
            <a:stCxn id="23" idx="3"/>
            <a:endCxn id="152" idx="1"/>
          </p:cNvCxnSpPr>
          <p:nvPr/>
        </p:nvCxnSpPr>
        <p:spPr>
          <a:xfrm>
            <a:off x="3214151" y="5548291"/>
            <a:ext cx="1931617" cy="59217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Elbow Connector 112">
            <a:extLst>
              <a:ext uri="{FF2B5EF4-FFF2-40B4-BE49-F238E27FC236}">
                <a16:creationId xmlns:a16="http://schemas.microsoft.com/office/drawing/2014/main" id="{7834B933-63F1-3C44-357F-48A00B75464A}"/>
              </a:ext>
            </a:extLst>
          </p:cNvPr>
          <p:cNvCxnSpPr>
            <a:cxnSpLocks/>
            <a:stCxn id="152" idx="3"/>
            <a:endCxn id="153" idx="1"/>
          </p:cNvCxnSpPr>
          <p:nvPr/>
        </p:nvCxnSpPr>
        <p:spPr>
          <a:xfrm flipV="1">
            <a:off x="6081768" y="5776267"/>
            <a:ext cx="752023" cy="36419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hlinkClick r:id="rId2" action="ppaction://hlinksldjump"/>
            <a:extLst>
              <a:ext uri="{FF2B5EF4-FFF2-40B4-BE49-F238E27FC236}">
                <a16:creationId xmlns:a16="http://schemas.microsoft.com/office/drawing/2014/main" id="{27F98204-4B27-3CFA-36DD-12A063346C53}"/>
              </a:ext>
            </a:extLst>
          </p:cNvPr>
          <p:cNvSpPr/>
          <p:nvPr/>
        </p:nvSpPr>
        <p:spPr>
          <a:xfrm>
            <a:off x="9864489" y="96831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99A069-AFE1-A623-A447-9BD48709E96F}"/>
              </a:ext>
            </a:extLst>
          </p:cNvPr>
          <p:cNvSpPr txBox="1"/>
          <p:nvPr/>
        </p:nvSpPr>
        <p:spPr>
          <a:xfrm>
            <a:off x="1878600" y="6032830"/>
            <a:ext cx="224399" cy="224399"/>
          </a:xfrm>
          <a:prstGeom prst="roundRect">
            <a:avLst/>
          </a:prstGeom>
          <a:solidFill>
            <a:srgbClr val="03BFC8">
              <a:alpha val="30000"/>
            </a:srgbClr>
          </a:solidFill>
          <a:ln w="25400">
            <a:solidFill>
              <a:srgbClr val="25969D"/>
            </a:solidFill>
          </a:ln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Montserrat Light" pitchFamily="2" charset="77"/>
              </a:rPr>
              <a:t>RNA </a:t>
            </a:r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Virus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BC0B91-1DF8-859B-6AC9-D10B0A163F0E}"/>
              </a:ext>
            </a:extLst>
          </p:cNvPr>
          <p:cNvSpPr txBox="1"/>
          <p:nvPr/>
        </p:nvSpPr>
        <p:spPr>
          <a:xfrm>
            <a:off x="1880055" y="6431401"/>
            <a:ext cx="224399" cy="224399"/>
          </a:xfrm>
          <a:prstGeom prst="roundRect">
            <a:avLst/>
          </a:prstGeom>
          <a:solidFill>
            <a:srgbClr val="03BFC8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Montserrat Light" pitchFamily="2" charset="77"/>
              </a:rPr>
              <a:t>DNA</a:t>
            </a:r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 Virus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CE3991-11DE-5452-7744-C167254C0575}"/>
              </a:ext>
            </a:extLst>
          </p:cNvPr>
          <p:cNvGrpSpPr>
            <a:grpSpLocks noChangeAspect="1"/>
          </p:cNvGrpSpPr>
          <p:nvPr/>
        </p:nvGrpSpPr>
        <p:grpSpPr>
          <a:xfrm>
            <a:off x="1828800" y="6381600"/>
            <a:ext cx="328314" cy="324000"/>
            <a:chOff x="-981455" y="4780973"/>
            <a:chExt cx="444873" cy="43902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9C01F0D-EBD9-C04B-3557-F44762C810BF}"/>
                </a:ext>
              </a:extLst>
            </p:cNvPr>
            <p:cNvSpPr/>
            <p:nvPr/>
          </p:nvSpPr>
          <p:spPr>
            <a:xfrm>
              <a:off x="-981455" y="4780974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3376E18-0AAC-666D-D70E-2284E4843B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975609" y="4780973"/>
              <a:ext cx="439027" cy="439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591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633"/>
    </mc:Choice>
    <mc:Fallback xmlns="">
      <p:transition spd="slow" advTm="6263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Elbow Connector 66">
            <a:extLst>
              <a:ext uri="{FF2B5EF4-FFF2-40B4-BE49-F238E27FC236}">
                <a16:creationId xmlns:a16="http://schemas.microsoft.com/office/drawing/2014/main" id="{1B63C8C8-FEA8-6243-90FC-8712068AE75A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8150435" y="3253949"/>
            <a:ext cx="496516" cy="627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6">
            <a:extLst>
              <a:ext uri="{FF2B5EF4-FFF2-40B4-BE49-F238E27FC236}">
                <a16:creationId xmlns:a16="http://schemas.microsoft.com/office/drawing/2014/main" id="{2D2831E2-B867-8747-B99D-936B0F19F1B6}"/>
              </a:ext>
            </a:extLst>
          </p:cNvPr>
          <p:cNvCxnSpPr>
            <a:cxnSpLocks/>
            <a:endCxn id="57" idx="1"/>
          </p:cNvCxnSpPr>
          <p:nvPr/>
        </p:nvCxnSpPr>
        <p:spPr>
          <a:xfrm>
            <a:off x="8150435" y="2265694"/>
            <a:ext cx="496956" cy="5783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482B38-FF15-1142-A2A2-BEC7A12C7424}"/>
              </a:ext>
            </a:extLst>
          </p:cNvPr>
          <p:cNvSpPr txBox="1">
            <a:spLocks/>
          </p:cNvSpPr>
          <p:nvPr/>
        </p:nvSpPr>
        <p:spPr>
          <a:xfrm>
            <a:off x="1441825" y="6168"/>
            <a:ext cx="8583084" cy="10727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Positive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Bacteria</a:t>
            </a:r>
          </a:p>
          <a:p>
            <a:r>
              <a:rPr lang="en-US" sz="2800" dirty="0">
                <a:solidFill>
                  <a:schemeClr val="tx1"/>
                </a:solidFill>
              </a:rPr>
              <a:t>Learner</a:t>
            </a:r>
          </a:p>
        </p:txBody>
      </p:sp>
      <p:sp>
        <p:nvSpPr>
          <p:cNvPr id="49" name="Rounded Rectangle 4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15D48F7A-FA5C-324D-8F59-45E7A077C3DA}"/>
              </a:ext>
            </a:extLst>
          </p:cNvPr>
          <p:cNvSpPr/>
          <p:nvPr/>
        </p:nvSpPr>
        <p:spPr>
          <a:xfrm>
            <a:off x="2133600" y="2919220"/>
            <a:ext cx="892189" cy="77661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Gram Positive Bacteria</a:t>
            </a:r>
          </a:p>
        </p:txBody>
      </p: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D4E5E079-C99B-3F41-A902-86A453E52DC4}"/>
              </a:ext>
            </a:extLst>
          </p:cNvPr>
          <p:cNvCxnSpPr>
            <a:cxnSpLocks/>
            <a:stCxn id="49" idx="3"/>
            <a:endCxn id="61" idx="1"/>
          </p:cNvCxnSpPr>
          <p:nvPr/>
        </p:nvCxnSpPr>
        <p:spPr>
          <a:xfrm>
            <a:off x="3025789" y="3307526"/>
            <a:ext cx="453051" cy="211106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4FF78F8E-A334-2D40-9502-9DBFEDB822A2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 flipV="1">
            <a:off x="3025788" y="1522929"/>
            <a:ext cx="453052" cy="178459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B5FD5261-8FBD-B540-9BCA-D0F55FD5A50A}"/>
              </a:ext>
            </a:extLst>
          </p:cNvPr>
          <p:cNvCxnSpPr>
            <a:cxnSpLocks/>
            <a:stCxn id="50" idx="3"/>
            <a:endCxn id="54" idx="1"/>
          </p:cNvCxnSpPr>
          <p:nvPr/>
        </p:nvCxnSpPr>
        <p:spPr>
          <a:xfrm>
            <a:off x="4061685" y="1522928"/>
            <a:ext cx="387762" cy="112543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336775A5-0382-1448-90B6-94B7ADFD0196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 flipV="1">
            <a:off x="4061686" y="684634"/>
            <a:ext cx="405441" cy="83829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7E928A60-9A20-6A48-B2E8-CF36B9F93FC2}"/>
              </a:ext>
            </a:extLst>
          </p:cNvPr>
          <p:cNvCxnSpPr>
            <a:cxnSpLocks/>
            <a:stCxn id="54" idx="3"/>
            <a:endCxn id="58" idx="1"/>
          </p:cNvCxnSpPr>
          <p:nvPr/>
        </p:nvCxnSpPr>
        <p:spPr>
          <a:xfrm>
            <a:off x="5455459" y="2648367"/>
            <a:ext cx="519334" cy="36215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A4C1E8DA-F364-FF45-A217-20AC54414EFD}"/>
              </a:ext>
            </a:extLst>
          </p:cNvPr>
          <p:cNvCxnSpPr>
            <a:cxnSpLocks/>
            <a:stCxn id="54" idx="3"/>
            <a:endCxn id="55" idx="1"/>
          </p:cNvCxnSpPr>
          <p:nvPr/>
        </p:nvCxnSpPr>
        <p:spPr>
          <a:xfrm flipV="1">
            <a:off x="5455460" y="1989268"/>
            <a:ext cx="532391" cy="65909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2FE973D5-A2D4-6D46-96DC-E2F1513E2D83}"/>
              </a:ext>
            </a:extLst>
          </p:cNvPr>
          <p:cNvSpPr txBox="1"/>
          <p:nvPr/>
        </p:nvSpPr>
        <p:spPr>
          <a:xfrm>
            <a:off x="2023577" y="5943600"/>
            <a:ext cx="224399" cy="224399"/>
          </a:xfrm>
          <a:prstGeom prst="roundRect">
            <a:avLst/>
          </a:prstGeom>
          <a:solidFill>
            <a:srgbClr val="7030A0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Gram Positive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7A9BD3-3E86-7B45-A923-E2F5F0143B90}"/>
              </a:ext>
            </a:extLst>
          </p:cNvPr>
          <p:cNvGrpSpPr/>
          <p:nvPr/>
        </p:nvGrpSpPr>
        <p:grpSpPr>
          <a:xfrm>
            <a:off x="1971599" y="5889831"/>
            <a:ext cx="324000" cy="324000"/>
            <a:chOff x="-981455" y="3780165"/>
            <a:chExt cx="439026" cy="43902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D9D9E8C-B2DC-4B4B-A252-B2102AFF018C}"/>
                </a:ext>
              </a:extLst>
            </p:cNvPr>
            <p:cNvSpPr/>
            <p:nvPr/>
          </p:nvSpPr>
          <p:spPr>
            <a:xfrm>
              <a:off x="-981455" y="3780165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60EDE450-D578-6D40-A5E3-603F332145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981455" y="3780165"/>
              <a:ext cx="439026" cy="439026"/>
            </a:xfrm>
            <a:prstGeom prst="rect">
              <a:avLst/>
            </a:prstGeom>
          </p:spPr>
        </p:pic>
      </p:grp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550CAE2-62BC-BB49-BCAB-F16864A27B7D}"/>
              </a:ext>
            </a:extLst>
          </p:cNvPr>
          <p:cNvSpPr/>
          <p:nvPr/>
        </p:nvSpPr>
        <p:spPr>
          <a:xfrm>
            <a:off x="3478841" y="1225556"/>
            <a:ext cx="582845" cy="594744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Cocci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E66A564-9EAA-3C45-9D32-68F6B3D8008A}"/>
              </a:ext>
            </a:extLst>
          </p:cNvPr>
          <p:cNvSpPr/>
          <p:nvPr/>
        </p:nvSpPr>
        <p:spPr>
          <a:xfrm>
            <a:off x="4467126" y="443942"/>
            <a:ext cx="1006012" cy="481382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Catalase +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CBA44C8-8814-524F-92D0-E1235C0C900C}"/>
              </a:ext>
            </a:extLst>
          </p:cNvPr>
          <p:cNvSpPr/>
          <p:nvPr/>
        </p:nvSpPr>
        <p:spPr>
          <a:xfrm>
            <a:off x="4449447" y="2450661"/>
            <a:ext cx="1006012" cy="395410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Catalase -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D749FF4E-1697-EF40-A055-0F56EF34B355}"/>
              </a:ext>
            </a:extLst>
          </p:cNvPr>
          <p:cNvSpPr/>
          <p:nvPr/>
        </p:nvSpPr>
        <p:spPr>
          <a:xfrm>
            <a:off x="3478839" y="5121218"/>
            <a:ext cx="582846" cy="594744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Bacilli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B88EA0E-DF3A-DF47-8885-0B55F3AC7390}"/>
              </a:ext>
            </a:extLst>
          </p:cNvPr>
          <p:cNvSpPr/>
          <p:nvPr/>
        </p:nvSpPr>
        <p:spPr>
          <a:xfrm>
            <a:off x="5987850" y="1805655"/>
            <a:ext cx="684000" cy="367224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Beta</a:t>
            </a:r>
          </a:p>
        </p:txBody>
      </p:sp>
      <p:sp>
        <p:nvSpPr>
          <p:cNvPr id="57" name="Rounded Rectangle 56">
            <a:hlinkClick r:id="rId3" action="ppaction://hlinksldjump"/>
            <a:extLst>
              <a:ext uri="{FF2B5EF4-FFF2-40B4-BE49-F238E27FC236}">
                <a16:creationId xmlns:a16="http://schemas.microsoft.com/office/drawing/2014/main" id="{FB0D4AB7-9590-274F-9DA0-92F9F2C5793E}"/>
              </a:ext>
            </a:extLst>
          </p:cNvPr>
          <p:cNvSpPr/>
          <p:nvPr/>
        </p:nvSpPr>
        <p:spPr>
          <a:xfrm>
            <a:off x="8647392" y="2073476"/>
            <a:ext cx="1487207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 </a:t>
            </a:r>
            <a:r>
              <a:rPr lang="en-US" sz="1100" i="1" dirty="0">
                <a:latin typeface="Montserrat Medium" pitchFamily="2" charset="77"/>
              </a:rPr>
              <a:t>Strep pyogenes GAS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25A50CCA-0607-D042-82C3-D494CA64E03F}"/>
              </a:ext>
            </a:extLst>
          </p:cNvPr>
          <p:cNvSpPr/>
          <p:nvPr/>
        </p:nvSpPr>
        <p:spPr>
          <a:xfrm>
            <a:off x="5974793" y="2812523"/>
            <a:ext cx="684000" cy="396001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Alpha</a:t>
            </a:r>
          </a:p>
        </p:txBody>
      </p:sp>
      <p:sp>
        <p:nvSpPr>
          <p:cNvPr id="60" name="Rounded Rectangle 5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C8A542F5-300A-B34C-AEA7-93B2AAFBC9FC}"/>
              </a:ext>
            </a:extLst>
          </p:cNvPr>
          <p:cNvSpPr/>
          <p:nvPr/>
        </p:nvSpPr>
        <p:spPr>
          <a:xfrm>
            <a:off x="8646951" y="3062223"/>
            <a:ext cx="1487206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Pneumococcus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47" name="Elbow Connector 66">
            <a:extLst>
              <a:ext uri="{FF2B5EF4-FFF2-40B4-BE49-F238E27FC236}">
                <a16:creationId xmlns:a16="http://schemas.microsoft.com/office/drawing/2014/main" id="{B63F9DB9-E9B8-4954-8B22-ADE1CE59F365}"/>
              </a:ext>
            </a:extLst>
          </p:cNvPr>
          <p:cNvCxnSpPr>
            <a:cxnSpLocks/>
            <a:stCxn id="48" idx="3"/>
            <a:endCxn id="69" idx="1"/>
          </p:cNvCxnSpPr>
          <p:nvPr/>
        </p:nvCxnSpPr>
        <p:spPr>
          <a:xfrm flipV="1">
            <a:off x="6671850" y="402158"/>
            <a:ext cx="1633950" cy="11478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51">
            <a:extLst>
              <a:ext uri="{FF2B5EF4-FFF2-40B4-BE49-F238E27FC236}">
                <a16:creationId xmlns:a16="http://schemas.microsoft.com/office/drawing/2014/main" id="{1BF676A5-DDB6-495F-A6B5-C5330052052E}"/>
              </a:ext>
            </a:extLst>
          </p:cNvPr>
          <p:cNvSpPr/>
          <p:nvPr/>
        </p:nvSpPr>
        <p:spPr>
          <a:xfrm>
            <a:off x="5987850" y="204158"/>
            <a:ext cx="684000" cy="418956"/>
          </a:xfrm>
          <a:prstGeom prst="roundRect">
            <a:avLst/>
          </a:prstGeom>
          <a:solidFill>
            <a:srgbClr val="8E59B3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Beta</a:t>
            </a:r>
          </a:p>
        </p:txBody>
      </p:sp>
      <p:sp>
        <p:nvSpPr>
          <p:cNvPr id="69" name="Rounded Rectangle 52">
            <a:extLst>
              <a:ext uri="{FF2B5EF4-FFF2-40B4-BE49-F238E27FC236}">
                <a16:creationId xmlns:a16="http://schemas.microsoft.com/office/drawing/2014/main" id="{D58B5EE3-B329-4830-A48A-6ACFBD579C85}"/>
              </a:ext>
            </a:extLst>
          </p:cNvPr>
          <p:cNvSpPr/>
          <p:nvPr/>
        </p:nvSpPr>
        <p:spPr>
          <a:xfrm>
            <a:off x="8305801" y="204158"/>
            <a:ext cx="1215507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Staph aureus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72" name="Elbow Connector 86">
            <a:extLst>
              <a:ext uri="{FF2B5EF4-FFF2-40B4-BE49-F238E27FC236}">
                <a16:creationId xmlns:a16="http://schemas.microsoft.com/office/drawing/2014/main" id="{190DBEE9-796A-4E61-9DDD-91EE24387336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V="1">
            <a:off x="5473138" y="413637"/>
            <a:ext cx="514712" cy="27099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16">
            <a:extLst>
              <a:ext uri="{FF2B5EF4-FFF2-40B4-BE49-F238E27FC236}">
                <a16:creationId xmlns:a16="http://schemas.microsoft.com/office/drawing/2014/main" id="{E4C9BF79-D6C9-44D2-B184-4EF5478B30D9}"/>
              </a:ext>
            </a:extLst>
          </p:cNvPr>
          <p:cNvSpPr/>
          <p:nvPr/>
        </p:nvSpPr>
        <p:spPr>
          <a:xfrm>
            <a:off x="4449448" y="4629158"/>
            <a:ext cx="1083575" cy="421823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Spore Formation</a:t>
            </a:r>
          </a:p>
        </p:txBody>
      </p:sp>
      <p:sp>
        <p:nvSpPr>
          <p:cNvPr id="78" name="Rounded Rectangle 18">
            <a:extLst>
              <a:ext uri="{FF2B5EF4-FFF2-40B4-BE49-F238E27FC236}">
                <a16:creationId xmlns:a16="http://schemas.microsoft.com/office/drawing/2014/main" id="{BE261378-F9A5-474B-BDE0-39716C0D1CF7}"/>
              </a:ext>
            </a:extLst>
          </p:cNvPr>
          <p:cNvSpPr/>
          <p:nvPr/>
        </p:nvSpPr>
        <p:spPr>
          <a:xfrm>
            <a:off x="6012633" y="4953001"/>
            <a:ext cx="853982" cy="396003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Anaerobic</a:t>
            </a:r>
          </a:p>
        </p:txBody>
      </p:sp>
      <p:sp>
        <p:nvSpPr>
          <p:cNvPr id="79" name="Rounded Rectangle 20">
            <a:extLst>
              <a:ext uri="{FF2B5EF4-FFF2-40B4-BE49-F238E27FC236}">
                <a16:creationId xmlns:a16="http://schemas.microsoft.com/office/drawing/2014/main" id="{92C3F226-5A12-48B2-8DE1-C429F3C0F6C0}"/>
              </a:ext>
            </a:extLst>
          </p:cNvPr>
          <p:cNvSpPr/>
          <p:nvPr/>
        </p:nvSpPr>
        <p:spPr>
          <a:xfrm>
            <a:off x="8663502" y="4949870"/>
            <a:ext cx="1558160" cy="396000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Clostridium </a:t>
            </a:r>
            <a:r>
              <a:rPr lang="en-US" sz="1100" dirty="0">
                <a:latin typeface="Montserrat Medium" pitchFamily="2" charset="77"/>
              </a:rPr>
              <a:t>spp.</a:t>
            </a:r>
          </a:p>
        </p:txBody>
      </p:sp>
      <p:cxnSp>
        <p:nvCxnSpPr>
          <p:cNvPr id="84" name="Elbow Connector 66">
            <a:extLst>
              <a:ext uri="{FF2B5EF4-FFF2-40B4-BE49-F238E27FC236}">
                <a16:creationId xmlns:a16="http://schemas.microsoft.com/office/drawing/2014/main" id="{9BFD7312-3A03-44C6-A8EB-C7B875A431C8}"/>
              </a:ext>
            </a:extLst>
          </p:cNvPr>
          <p:cNvCxnSpPr>
            <a:cxnSpLocks/>
            <a:stCxn id="78" idx="3"/>
            <a:endCxn id="79" idx="1"/>
          </p:cNvCxnSpPr>
          <p:nvPr/>
        </p:nvCxnSpPr>
        <p:spPr>
          <a:xfrm flipV="1">
            <a:off x="6866616" y="5147870"/>
            <a:ext cx="1796887" cy="3132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45">
            <a:extLst>
              <a:ext uri="{FF2B5EF4-FFF2-40B4-BE49-F238E27FC236}">
                <a16:creationId xmlns:a16="http://schemas.microsoft.com/office/drawing/2014/main" id="{53DD60E5-AE72-4EB3-A516-0D7B79FE705F}"/>
              </a:ext>
            </a:extLst>
          </p:cNvPr>
          <p:cNvCxnSpPr>
            <a:cxnSpLocks/>
            <a:stCxn id="61" idx="3"/>
            <a:endCxn id="77" idx="1"/>
          </p:cNvCxnSpPr>
          <p:nvPr/>
        </p:nvCxnSpPr>
        <p:spPr>
          <a:xfrm flipV="1">
            <a:off x="4061685" y="4840070"/>
            <a:ext cx="387762" cy="57852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ounded Rectangle 18">
            <a:extLst>
              <a:ext uri="{FF2B5EF4-FFF2-40B4-BE49-F238E27FC236}">
                <a16:creationId xmlns:a16="http://schemas.microsoft.com/office/drawing/2014/main" id="{0E5EEE0F-52E0-98EE-0719-069CB6A0847A}"/>
              </a:ext>
            </a:extLst>
          </p:cNvPr>
          <p:cNvSpPr/>
          <p:nvPr/>
        </p:nvSpPr>
        <p:spPr>
          <a:xfrm>
            <a:off x="5999043" y="4491445"/>
            <a:ext cx="853982" cy="387297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Aerobic</a:t>
            </a:r>
          </a:p>
        </p:txBody>
      </p:sp>
      <p:sp>
        <p:nvSpPr>
          <p:cNvPr id="183" name="Rounded Rectangle 20">
            <a:extLst>
              <a:ext uri="{FF2B5EF4-FFF2-40B4-BE49-F238E27FC236}">
                <a16:creationId xmlns:a16="http://schemas.microsoft.com/office/drawing/2014/main" id="{01B94498-CC57-8692-49F4-B3E1A1170598}"/>
              </a:ext>
            </a:extLst>
          </p:cNvPr>
          <p:cNvSpPr/>
          <p:nvPr/>
        </p:nvSpPr>
        <p:spPr>
          <a:xfrm>
            <a:off x="8652640" y="4501394"/>
            <a:ext cx="1558160" cy="396000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Bacillus </a:t>
            </a:r>
            <a:r>
              <a:rPr lang="en-US" sz="1100" dirty="0">
                <a:latin typeface="Montserrat Medium" pitchFamily="2" charset="77"/>
              </a:rPr>
              <a:t>spp.</a:t>
            </a:r>
          </a:p>
        </p:txBody>
      </p:sp>
      <p:cxnSp>
        <p:nvCxnSpPr>
          <p:cNvPr id="204" name="Straight Arrow Connector 115">
            <a:extLst>
              <a:ext uri="{FF2B5EF4-FFF2-40B4-BE49-F238E27FC236}">
                <a16:creationId xmlns:a16="http://schemas.microsoft.com/office/drawing/2014/main" id="{E435431A-36B0-7CCD-17BC-68E913A283DA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>
            <a:off x="5533023" y="4840070"/>
            <a:ext cx="479611" cy="31093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Elbow Connector 45">
            <a:extLst>
              <a:ext uri="{FF2B5EF4-FFF2-40B4-BE49-F238E27FC236}">
                <a16:creationId xmlns:a16="http://schemas.microsoft.com/office/drawing/2014/main" id="{A4F35976-2F56-68D5-DAAD-10D2F75CC9B2}"/>
              </a:ext>
            </a:extLst>
          </p:cNvPr>
          <p:cNvCxnSpPr>
            <a:cxnSpLocks/>
            <a:stCxn id="77" idx="3"/>
            <a:endCxn id="179" idx="1"/>
          </p:cNvCxnSpPr>
          <p:nvPr/>
        </p:nvCxnSpPr>
        <p:spPr>
          <a:xfrm flipV="1">
            <a:off x="5533023" y="4685093"/>
            <a:ext cx="466021" cy="15497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Elbow Connector 66">
            <a:extLst>
              <a:ext uri="{FF2B5EF4-FFF2-40B4-BE49-F238E27FC236}">
                <a16:creationId xmlns:a16="http://schemas.microsoft.com/office/drawing/2014/main" id="{9EDE06E6-F199-9C47-A304-F4987BBA7B87}"/>
              </a:ext>
            </a:extLst>
          </p:cNvPr>
          <p:cNvCxnSpPr>
            <a:cxnSpLocks/>
            <a:stCxn id="179" idx="3"/>
            <a:endCxn id="183" idx="1"/>
          </p:cNvCxnSpPr>
          <p:nvPr/>
        </p:nvCxnSpPr>
        <p:spPr>
          <a:xfrm>
            <a:off x="6853026" y="4685094"/>
            <a:ext cx="1799615" cy="14301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hlinkClick r:id="rId4" action="ppaction://hlinksldjump"/>
            <a:extLst>
              <a:ext uri="{FF2B5EF4-FFF2-40B4-BE49-F238E27FC236}">
                <a16:creationId xmlns:a16="http://schemas.microsoft.com/office/drawing/2014/main" id="{8567CC7E-CC71-9BCC-0FCF-748CEB5BEDB1}"/>
              </a:ext>
            </a:extLst>
          </p:cNvPr>
          <p:cNvSpPr/>
          <p:nvPr/>
        </p:nvSpPr>
        <p:spPr>
          <a:xfrm>
            <a:off x="9827396" y="20228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9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917"/>
    </mc:Choice>
    <mc:Fallback xmlns="">
      <p:transition spd="slow" advClick="0" advTm="2591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0AE406B-0E30-5E48-8719-049520A184E0}"/>
              </a:ext>
            </a:extLst>
          </p:cNvPr>
          <p:cNvCxnSpPr>
            <a:cxnSpLocks/>
            <a:stCxn id="9" idx="3"/>
            <a:endCxn id="28" idx="1"/>
          </p:cNvCxnSpPr>
          <p:nvPr/>
        </p:nvCxnSpPr>
        <p:spPr>
          <a:xfrm>
            <a:off x="5809107" y="3080623"/>
            <a:ext cx="2456631" cy="1126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A055882-44A4-4E4C-931D-009D9DF076B6}"/>
              </a:ext>
            </a:extLst>
          </p:cNvPr>
          <p:cNvCxnSpPr>
            <a:cxnSpLocks/>
            <a:stCxn id="29" idx="3"/>
            <a:endCxn id="51" idx="1"/>
          </p:cNvCxnSpPr>
          <p:nvPr/>
        </p:nvCxnSpPr>
        <p:spPr>
          <a:xfrm flipV="1">
            <a:off x="7510351" y="4044065"/>
            <a:ext cx="765283" cy="4776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5BF7C447-C82B-0A48-9CCD-F61D7B340079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 flipV="1">
            <a:off x="7245013" y="1813897"/>
            <a:ext cx="587697" cy="12022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C08962BC-27B9-0C4C-8130-34AC66FACA4D}"/>
              </a:ext>
            </a:extLst>
          </p:cNvPr>
          <p:cNvSpPr/>
          <p:nvPr/>
        </p:nvSpPr>
        <p:spPr>
          <a:xfrm>
            <a:off x="2133600" y="2917179"/>
            <a:ext cx="901887" cy="788780"/>
          </a:xfrm>
          <a:prstGeom prst="round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20" tIns="41920" rIns="41920" bIns="4192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Gram Negative Bacteria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482B38-FF15-1142-A2A2-BEC7A12C7424}"/>
              </a:ext>
            </a:extLst>
          </p:cNvPr>
          <p:cNvSpPr txBox="1">
            <a:spLocks/>
          </p:cNvSpPr>
          <p:nvPr/>
        </p:nvSpPr>
        <p:spPr>
          <a:xfrm>
            <a:off x="1565126" y="3230"/>
            <a:ext cx="8583084" cy="9248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Negative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Bacteria</a:t>
            </a:r>
          </a:p>
          <a:p>
            <a:r>
              <a:rPr lang="en-US" sz="2800" dirty="0">
                <a:solidFill>
                  <a:schemeClr val="tx1"/>
                </a:solidFill>
              </a:rPr>
              <a:t>Learner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6784AF-3F63-A14F-91D9-36F00F25D244}"/>
              </a:ext>
            </a:extLst>
          </p:cNvPr>
          <p:cNvSpPr/>
          <p:nvPr/>
        </p:nvSpPr>
        <p:spPr>
          <a:xfrm>
            <a:off x="2514601" y="1828801"/>
            <a:ext cx="6346731" cy="2730837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521B77D-40DB-D04B-B065-35B5B9BC2BA2}"/>
              </a:ext>
            </a:extLst>
          </p:cNvPr>
          <p:cNvSpPr/>
          <p:nvPr/>
        </p:nvSpPr>
        <p:spPr>
          <a:xfrm>
            <a:off x="3733454" y="386836"/>
            <a:ext cx="1116000" cy="612000"/>
          </a:xfrm>
          <a:prstGeom prst="roundRect">
            <a:avLst/>
          </a:prstGeom>
          <a:solidFill>
            <a:srgbClr val="FE73DA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Cocci</a:t>
            </a:r>
          </a:p>
        </p:txBody>
      </p:sp>
      <p:sp>
        <p:nvSpPr>
          <p:cNvPr id="20" name="Rounded Rectangle 19">
            <a:hlinkClick r:id="rId2" action="ppaction://hlinksldjump"/>
            <a:extLst>
              <a:ext uri="{FF2B5EF4-FFF2-40B4-BE49-F238E27FC236}">
                <a16:creationId xmlns:a16="http://schemas.microsoft.com/office/drawing/2014/main" id="{1475FD44-C566-7145-978E-8C039DD5B77F}"/>
              </a:ext>
            </a:extLst>
          </p:cNvPr>
          <p:cNvSpPr/>
          <p:nvPr/>
        </p:nvSpPr>
        <p:spPr>
          <a:xfrm>
            <a:off x="7829635" y="390676"/>
            <a:ext cx="1869000" cy="269072"/>
          </a:xfrm>
          <a:prstGeom prst="roundRect">
            <a:avLst/>
          </a:prstGeom>
          <a:solidFill>
            <a:srgbClr val="FE73D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Neisseria gonorrhea  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231EBCF-1E1F-564A-AE1E-4A8A5314BC46}"/>
              </a:ext>
            </a:extLst>
          </p:cNvPr>
          <p:cNvSpPr/>
          <p:nvPr/>
        </p:nvSpPr>
        <p:spPr>
          <a:xfrm>
            <a:off x="5635822" y="1283320"/>
            <a:ext cx="1609191" cy="1085199"/>
          </a:xfrm>
          <a:prstGeom prst="roundRect">
            <a:avLst/>
          </a:prstGeom>
          <a:gradFill flip="none" rotWithShape="1">
            <a:gsLst>
              <a:gs pos="0">
                <a:srgbClr val="FE87E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A0173"/>
              </a:gs>
            </a:gsLst>
            <a:lin ang="0" scaled="1"/>
            <a:tileRect/>
          </a:gra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Pleiomorphic </a:t>
            </a:r>
            <a:b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</a:b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Coccoid-Bacilli</a:t>
            </a:r>
          </a:p>
        </p:txBody>
      </p:sp>
      <p:sp>
        <p:nvSpPr>
          <p:cNvPr id="22" name="Rounded Rectangle 21">
            <a:hlinkClick r:id="rId2" action="ppaction://hlinksldjump"/>
            <a:extLst>
              <a:ext uri="{FF2B5EF4-FFF2-40B4-BE49-F238E27FC236}">
                <a16:creationId xmlns:a16="http://schemas.microsoft.com/office/drawing/2014/main" id="{3FFEE96C-B336-D747-97AC-B28E52DAEE68}"/>
              </a:ext>
            </a:extLst>
          </p:cNvPr>
          <p:cNvSpPr/>
          <p:nvPr/>
        </p:nvSpPr>
        <p:spPr>
          <a:xfrm>
            <a:off x="7832709" y="1507125"/>
            <a:ext cx="1768492" cy="613544"/>
          </a:xfrm>
          <a:prstGeom prst="roundRect">
            <a:avLst/>
          </a:prstGeom>
          <a:gradFill flip="none" rotWithShape="1">
            <a:gsLst>
              <a:gs pos="0">
                <a:srgbClr val="FE87E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9A017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Haemophilus influenzae NTHi, Hib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28" name="Rounded 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2257B2AD-BD04-854D-B170-5F3BB5268B63}"/>
              </a:ext>
            </a:extLst>
          </p:cNvPr>
          <p:cNvSpPr/>
          <p:nvPr/>
        </p:nvSpPr>
        <p:spPr>
          <a:xfrm>
            <a:off x="8265738" y="2880480"/>
            <a:ext cx="1726649" cy="402539"/>
          </a:xfrm>
          <a:prstGeom prst="roundRect">
            <a:avLst/>
          </a:prstGeom>
          <a:solidFill>
            <a:srgbClr val="FE33CB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E. Coli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47FF41D-BF45-4644-99C0-E6A76B716612}"/>
              </a:ext>
            </a:extLst>
          </p:cNvPr>
          <p:cNvSpPr/>
          <p:nvPr/>
        </p:nvSpPr>
        <p:spPr>
          <a:xfrm>
            <a:off x="6554770" y="3905687"/>
            <a:ext cx="955581" cy="372288"/>
          </a:xfrm>
          <a:prstGeom prst="roundRect">
            <a:avLst/>
          </a:prstGeom>
          <a:solidFill>
            <a:srgbClr val="FE33CB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Motile +</a:t>
            </a:r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CF6A6E63-ECDA-D349-BA0F-2A2AD4E24A5B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035486" y="692837"/>
            <a:ext cx="697968" cy="261873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9A5DE7AC-AC3A-EA4B-8504-4D2714E9B100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>
            <a:off x="3035487" y="3311569"/>
            <a:ext cx="667189" cy="14269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C574BA44-80F5-2144-9897-B75AF3A35B1C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 flipV="1">
            <a:off x="3035487" y="1825919"/>
            <a:ext cx="2600335" cy="148565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0CFBEC5E-4166-1A49-9FAC-2EA9D3013456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4645723" y="3080623"/>
            <a:ext cx="328617" cy="1657852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CC8B3D3-9F75-D14F-8E76-8160B4A615FF}"/>
              </a:ext>
            </a:extLst>
          </p:cNvPr>
          <p:cNvSpPr txBox="1"/>
          <p:nvPr/>
        </p:nvSpPr>
        <p:spPr>
          <a:xfrm>
            <a:off x="2021400" y="5947802"/>
            <a:ext cx="224399" cy="224399"/>
          </a:xfrm>
          <a:prstGeom prst="roundRect">
            <a:avLst/>
          </a:prstGeom>
          <a:solidFill>
            <a:srgbClr val="FF37CC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Gram Negative</a:t>
            </a:r>
          </a:p>
        </p:txBody>
      </p:sp>
      <p:pic>
        <p:nvPicPr>
          <p:cNvPr id="99" name="Picture 9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5C0F3413-213D-0240-85CF-C88503B15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979" y="3191756"/>
            <a:ext cx="147025" cy="23724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4A2BFDF8-DC5F-3347-AB38-D7A07389E898}"/>
              </a:ext>
            </a:extLst>
          </p:cNvPr>
          <p:cNvGrpSpPr/>
          <p:nvPr/>
        </p:nvGrpSpPr>
        <p:grpSpPr>
          <a:xfrm>
            <a:off x="1971598" y="5898000"/>
            <a:ext cx="324000" cy="324000"/>
            <a:chOff x="-983167" y="3284444"/>
            <a:chExt cx="439026" cy="43902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49257D2-2121-244F-8B87-F3396E425006}"/>
                </a:ext>
              </a:extLst>
            </p:cNvPr>
            <p:cNvSpPr/>
            <p:nvPr/>
          </p:nvSpPr>
          <p:spPr>
            <a:xfrm>
              <a:off x="-983167" y="3284444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F46C9607-F619-4C47-B4EE-826B0BD6F7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 flipV="1">
              <a:off x="-979743" y="3286156"/>
              <a:ext cx="435602" cy="435602"/>
            </a:xfrm>
            <a:prstGeom prst="rect">
              <a:avLst/>
            </a:prstGeom>
          </p:spPr>
        </p:pic>
      </p:grpSp>
      <p:sp>
        <p:nvSpPr>
          <p:cNvPr id="51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BFD5C715-F6F7-42EB-9ECF-407066105357}"/>
              </a:ext>
            </a:extLst>
          </p:cNvPr>
          <p:cNvSpPr/>
          <p:nvPr/>
        </p:nvSpPr>
        <p:spPr>
          <a:xfrm>
            <a:off x="8275633" y="3882500"/>
            <a:ext cx="1728000" cy="323131"/>
          </a:xfrm>
          <a:prstGeom prst="roundRect">
            <a:avLst/>
          </a:prstGeom>
          <a:solidFill>
            <a:srgbClr val="FE33CB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Salmonella</a:t>
            </a:r>
          </a:p>
        </p:txBody>
      </p:sp>
      <p:sp>
        <p:nvSpPr>
          <p:cNvPr id="8" name="Rounded 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F6DA7FC4-DE84-92EB-D7B4-4E8512800CCC}"/>
              </a:ext>
            </a:extLst>
          </p:cNvPr>
          <p:cNvSpPr/>
          <p:nvPr/>
        </p:nvSpPr>
        <p:spPr>
          <a:xfrm>
            <a:off x="3702676" y="4433285"/>
            <a:ext cx="943047" cy="610380"/>
          </a:xfrm>
          <a:prstGeom prst="roundRect">
            <a:avLst/>
          </a:prstGeom>
          <a:solidFill>
            <a:srgbClr val="FE33C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GN Bacilli</a:t>
            </a:r>
          </a:p>
        </p:txBody>
      </p:sp>
      <p:sp>
        <p:nvSpPr>
          <p:cNvPr id="9" name="Rounded 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4DE3F2DC-DD8A-0D2C-5C59-9DE29AD02E82}"/>
              </a:ext>
            </a:extLst>
          </p:cNvPr>
          <p:cNvSpPr/>
          <p:nvPr/>
        </p:nvSpPr>
        <p:spPr>
          <a:xfrm>
            <a:off x="4974340" y="2838453"/>
            <a:ext cx="834767" cy="484341"/>
          </a:xfrm>
          <a:prstGeom prst="roundRect">
            <a:avLst/>
          </a:prstGeom>
          <a:solidFill>
            <a:srgbClr val="FE33C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Lactose +</a:t>
            </a:r>
          </a:p>
        </p:txBody>
      </p:sp>
      <p:sp>
        <p:nvSpPr>
          <p:cNvPr id="13" name="Rounded Rectangle 12">
            <a:hlinkClick r:id="rId2" action="ppaction://hlinksldjump"/>
            <a:extLst>
              <a:ext uri="{FF2B5EF4-FFF2-40B4-BE49-F238E27FC236}">
                <a16:creationId xmlns:a16="http://schemas.microsoft.com/office/drawing/2014/main" id="{3C7563E7-EEBD-1AA1-25D8-C2E44A8C17F7}"/>
              </a:ext>
            </a:extLst>
          </p:cNvPr>
          <p:cNvSpPr/>
          <p:nvPr/>
        </p:nvSpPr>
        <p:spPr>
          <a:xfrm>
            <a:off x="5578160" y="410978"/>
            <a:ext cx="1261277" cy="228468"/>
          </a:xfrm>
          <a:prstGeom prst="roundRect">
            <a:avLst/>
          </a:prstGeom>
          <a:solidFill>
            <a:srgbClr val="FE73D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Glu +,</a:t>
            </a:r>
            <a:endParaRPr lang="en-US" sz="1100" i="1" dirty="0">
              <a:latin typeface="Montserrat Medium" pitchFamily="2" charset="77"/>
            </a:endParaRPr>
          </a:p>
        </p:txBody>
      </p: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D060BABC-2C9E-C7C5-D322-F119586A4E8A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4849455" y="219620"/>
            <a:ext cx="728705" cy="47321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529E2284-9F8C-7DD5-C703-1D98F78E75D3}"/>
              </a:ext>
            </a:extLst>
          </p:cNvPr>
          <p:cNvCxnSpPr>
            <a:cxnSpLocks/>
            <a:stCxn id="19" idx="3"/>
            <a:endCxn id="13" idx="1"/>
          </p:cNvCxnSpPr>
          <p:nvPr/>
        </p:nvCxnSpPr>
        <p:spPr>
          <a:xfrm flipV="1">
            <a:off x="4849455" y="525212"/>
            <a:ext cx="728705" cy="16762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13A2FADF-78ED-BA83-B82A-712CE83AB2C6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4849455" y="692837"/>
            <a:ext cx="2980181" cy="176763"/>
          </a:xfrm>
          <a:prstGeom prst="bentConnector3">
            <a:avLst>
              <a:gd name="adj1" fmla="val 12182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2E3A3729-39FD-0E9D-40A5-74E55E10F15F}"/>
              </a:ext>
            </a:extLst>
          </p:cNvPr>
          <p:cNvSpPr/>
          <p:nvPr/>
        </p:nvSpPr>
        <p:spPr>
          <a:xfrm>
            <a:off x="4974340" y="4208574"/>
            <a:ext cx="865793" cy="467820"/>
          </a:xfrm>
          <a:prstGeom prst="roundRect">
            <a:avLst/>
          </a:prstGeom>
          <a:solidFill>
            <a:srgbClr val="FE33CB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Lactose -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85122AA2-14E6-975A-9BD9-E0C609295BDE}"/>
              </a:ext>
            </a:extLst>
          </p:cNvPr>
          <p:cNvSpPr/>
          <p:nvPr/>
        </p:nvSpPr>
        <p:spPr>
          <a:xfrm>
            <a:off x="6546668" y="5184819"/>
            <a:ext cx="951148" cy="380695"/>
          </a:xfrm>
          <a:prstGeom prst="roundRect">
            <a:avLst/>
          </a:prstGeom>
          <a:solidFill>
            <a:srgbClr val="9A0173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Oxidase +</a:t>
            </a:r>
          </a:p>
        </p:txBody>
      </p:sp>
      <p:sp>
        <p:nvSpPr>
          <p:cNvPr id="133" name="Rounded Rectangle 132">
            <a:hlinkClick r:id="rId3" action="ppaction://hlinksldjump"/>
            <a:extLst>
              <a:ext uri="{FF2B5EF4-FFF2-40B4-BE49-F238E27FC236}">
                <a16:creationId xmlns:a16="http://schemas.microsoft.com/office/drawing/2014/main" id="{56FF6E6B-E3BD-1593-3F6D-4288829ABE6E}"/>
              </a:ext>
            </a:extLst>
          </p:cNvPr>
          <p:cNvSpPr/>
          <p:nvPr/>
        </p:nvSpPr>
        <p:spPr>
          <a:xfrm>
            <a:off x="8275634" y="5171562"/>
            <a:ext cx="1726649" cy="396000"/>
          </a:xfrm>
          <a:prstGeom prst="roundRect">
            <a:avLst/>
          </a:prstGeom>
          <a:solidFill>
            <a:srgbClr val="9A0173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Pseudomonas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20857DFD-0832-4B38-48C9-7F18C0745C34}"/>
              </a:ext>
            </a:extLst>
          </p:cNvPr>
          <p:cNvCxnSpPr>
            <a:cxnSpLocks/>
            <a:stCxn id="117" idx="3"/>
            <a:endCxn id="133" idx="1"/>
          </p:cNvCxnSpPr>
          <p:nvPr/>
        </p:nvCxnSpPr>
        <p:spPr>
          <a:xfrm flipV="1">
            <a:off x="7497817" y="5369562"/>
            <a:ext cx="777817" cy="5604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57E8A298-3520-3DAF-CE78-A752EA4F774E}"/>
              </a:ext>
            </a:extLst>
          </p:cNvPr>
          <p:cNvSpPr/>
          <p:nvPr/>
        </p:nvSpPr>
        <p:spPr>
          <a:xfrm>
            <a:off x="6543858" y="4760637"/>
            <a:ext cx="943047" cy="323281"/>
          </a:xfrm>
          <a:prstGeom prst="roundRect">
            <a:avLst/>
          </a:prstGeom>
          <a:solidFill>
            <a:srgbClr val="FE33CB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Non Motile</a:t>
            </a:r>
          </a:p>
        </p:txBody>
      </p:sp>
      <p:cxnSp>
        <p:nvCxnSpPr>
          <p:cNvPr id="156" name="Elbow Connector 155">
            <a:extLst>
              <a:ext uri="{FF2B5EF4-FFF2-40B4-BE49-F238E27FC236}">
                <a16:creationId xmlns:a16="http://schemas.microsoft.com/office/drawing/2014/main" id="{56F5F7B5-B6EF-A81B-DB86-4F7027450C00}"/>
              </a:ext>
            </a:extLst>
          </p:cNvPr>
          <p:cNvCxnSpPr>
            <a:cxnSpLocks/>
            <a:stCxn id="8" idx="3"/>
            <a:endCxn id="109" idx="1"/>
          </p:cNvCxnSpPr>
          <p:nvPr/>
        </p:nvCxnSpPr>
        <p:spPr>
          <a:xfrm flipV="1">
            <a:off x="4645723" y="4442485"/>
            <a:ext cx="328617" cy="295991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Elbow Connector 159">
            <a:extLst>
              <a:ext uri="{FF2B5EF4-FFF2-40B4-BE49-F238E27FC236}">
                <a16:creationId xmlns:a16="http://schemas.microsoft.com/office/drawing/2014/main" id="{5DC9AD37-94B4-CD3A-CF77-AAD6968BC270}"/>
              </a:ext>
            </a:extLst>
          </p:cNvPr>
          <p:cNvCxnSpPr>
            <a:cxnSpLocks/>
            <a:stCxn id="109" idx="3"/>
            <a:endCxn id="29" idx="1"/>
          </p:cNvCxnSpPr>
          <p:nvPr/>
        </p:nvCxnSpPr>
        <p:spPr>
          <a:xfrm flipV="1">
            <a:off x="5840133" y="4091832"/>
            <a:ext cx="714637" cy="350653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Elbow Connector 162">
            <a:extLst>
              <a:ext uri="{FF2B5EF4-FFF2-40B4-BE49-F238E27FC236}">
                <a16:creationId xmlns:a16="http://schemas.microsoft.com/office/drawing/2014/main" id="{EBFFDFD8-3230-9EFA-AA15-A164678DD365}"/>
              </a:ext>
            </a:extLst>
          </p:cNvPr>
          <p:cNvCxnSpPr>
            <a:cxnSpLocks/>
            <a:stCxn id="109" idx="3"/>
            <a:endCxn id="140" idx="1"/>
          </p:cNvCxnSpPr>
          <p:nvPr/>
        </p:nvCxnSpPr>
        <p:spPr>
          <a:xfrm>
            <a:off x="5840133" y="4442485"/>
            <a:ext cx="703725" cy="479793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Elbow Connector 168">
            <a:extLst>
              <a:ext uri="{FF2B5EF4-FFF2-40B4-BE49-F238E27FC236}">
                <a16:creationId xmlns:a16="http://schemas.microsoft.com/office/drawing/2014/main" id="{9401B779-B143-2DC7-3427-B5842776881C}"/>
              </a:ext>
            </a:extLst>
          </p:cNvPr>
          <p:cNvCxnSpPr>
            <a:cxnSpLocks/>
            <a:stCxn id="109" idx="3"/>
            <a:endCxn id="117" idx="1"/>
          </p:cNvCxnSpPr>
          <p:nvPr/>
        </p:nvCxnSpPr>
        <p:spPr>
          <a:xfrm>
            <a:off x="5840132" y="4442484"/>
            <a:ext cx="706536" cy="932682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Elbow Connector 49">
            <a:extLst>
              <a:ext uri="{FF2B5EF4-FFF2-40B4-BE49-F238E27FC236}">
                <a16:creationId xmlns:a16="http://schemas.microsoft.com/office/drawing/2014/main" id="{CBA174A9-8A08-0FBB-33DF-98A58F1AB8E0}"/>
              </a:ext>
            </a:extLst>
          </p:cNvPr>
          <p:cNvCxnSpPr>
            <a:cxnSpLocks/>
            <a:stCxn id="13" idx="3"/>
            <a:endCxn id="20" idx="1"/>
          </p:cNvCxnSpPr>
          <p:nvPr/>
        </p:nvCxnSpPr>
        <p:spPr>
          <a:xfrm>
            <a:off x="6839437" y="525212"/>
            <a:ext cx="990199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hlinkClick r:id="rId6" action="ppaction://hlinksldjump"/>
            <a:extLst>
              <a:ext uri="{FF2B5EF4-FFF2-40B4-BE49-F238E27FC236}">
                <a16:creationId xmlns:a16="http://schemas.microsoft.com/office/drawing/2014/main" id="{BD665602-B67D-9BBA-9294-CFF05199F966}"/>
              </a:ext>
            </a:extLst>
          </p:cNvPr>
          <p:cNvSpPr/>
          <p:nvPr/>
        </p:nvSpPr>
        <p:spPr>
          <a:xfrm>
            <a:off x="9842344" y="11279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6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4251"/>
    </mc:Choice>
    <mc:Fallback xmlns="">
      <p:transition spd="slow" advClick="0" advTm="3425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CCC39450-76B2-9F4C-B14D-872952F2B28D}"/>
              </a:ext>
            </a:extLst>
          </p:cNvPr>
          <p:cNvSpPr txBox="1">
            <a:spLocks/>
          </p:cNvSpPr>
          <p:nvPr/>
        </p:nvSpPr>
        <p:spPr>
          <a:xfrm>
            <a:off x="1800436" y="278379"/>
            <a:ext cx="8583084" cy="73181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Weird Bacteria</a:t>
            </a:r>
          </a:p>
          <a:p>
            <a:r>
              <a:rPr lang="en-US" sz="2800" dirty="0">
                <a:solidFill>
                  <a:schemeClr val="tx1"/>
                </a:solidFill>
              </a:rPr>
              <a:t>Learner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8ECC3E84-1B76-0349-88B5-95FA1EFFA35E}"/>
              </a:ext>
            </a:extLst>
          </p:cNvPr>
          <p:cNvSpPr/>
          <p:nvPr/>
        </p:nvSpPr>
        <p:spPr>
          <a:xfrm>
            <a:off x="4149667" y="1265798"/>
            <a:ext cx="1080000" cy="540000"/>
          </a:xfrm>
          <a:prstGeom prst="roundRect">
            <a:avLst/>
          </a:prstGeom>
          <a:solidFill>
            <a:srgbClr val="008F01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Acid Fast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7D032B-308B-EE4F-B21A-CE3BE3D9ABB0}"/>
              </a:ext>
            </a:extLst>
          </p:cNvPr>
          <p:cNvSpPr txBox="1"/>
          <p:nvPr/>
        </p:nvSpPr>
        <p:spPr>
          <a:xfrm>
            <a:off x="2021400" y="5947802"/>
            <a:ext cx="224399" cy="224399"/>
          </a:xfrm>
          <a:prstGeom prst="roundRect">
            <a:avLst/>
          </a:prstGeom>
          <a:solidFill>
            <a:srgbClr val="FF37CC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Atypical Bacteria</a:t>
            </a:r>
            <a:endParaRPr lang="en-US" sz="800" dirty="0">
              <a:solidFill>
                <a:srgbClr val="929292"/>
              </a:solidFill>
              <a:latin typeface="Montserrat Light" pitchFamily="2" charset="77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953912B-B624-C84E-A16B-2A3882D7DF5C}"/>
              </a:ext>
            </a:extLst>
          </p:cNvPr>
          <p:cNvSpPr/>
          <p:nvPr/>
        </p:nvSpPr>
        <p:spPr>
          <a:xfrm>
            <a:off x="1971598" y="5898000"/>
            <a:ext cx="324000" cy="324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46" name="Graphic 244">
            <a:extLst>
              <a:ext uri="{FF2B5EF4-FFF2-40B4-BE49-F238E27FC236}">
                <a16:creationId xmlns:a16="http://schemas.microsoft.com/office/drawing/2014/main" id="{461A37EE-D9F8-9C49-B101-199E825501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71599" y="5930124"/>
            <a:ext cx="320563" cy="318276"/>
          </a:xfrm>
          <a:prstGeom prst="rect">
            <a:avLst/>
          </a:prstGeom>
        </p:spPr>
      </p:pic>
      <p:sp>
        <p:nvSpPr>
          <p:cNvPr id="49" name="Rounded Rectangle 4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F61690FB-700B-EC45-99D7-D04D87804B02}"/>
              </a:ext>
            </a:extLst>
          </p:cNvPr>
          <p:cNvSpPr/>
          <p:nvPr/>
        </p:nvSpPr>
        <p:spPr>
          <a:xfrm>
            <a:off x="2133600" y="2917179"/>
            <a:ext cx="901887" cy="788780"/>
          </a:xfrm>
          <a:prstGeom prst="roundRect">
            <a:avLst/>
          </a:prstGeom>
          <a:solidFill>
            <a:srgbClr val="008F0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20" tIns="41920" rIns="41920" bIns="4192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Atypical Bacteria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3EC4A476-754A-EF4B-99EF-A14D92BB1DF8}"/>
              </a:ext>
            </a:extLst>
          </p:cNvPr>
          <p:cNvSpPr/>
          <p:nvPr/>
        </p:nvSpPr>
        <p:spPr>
          <a:xfrm>
            <a:off x="4088145" y="3946659"/>
            <a:ext cx="1080000" cy="540000"/>
          </a:xfrm>
          <a:prstGeom prst="roundRect">
            <a:avLst/>
          </a:prstGeom>
          <a:solidFill>
            <a:srgbClr val="4A6F1F"/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 Cell Wall</a:t>
            </a: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813F39E4-175B-5C44-8E13-200BE8ACA8F8}"/>
              </a:ext>
            </a:extLst>
          </p:cNvPr>
          <p:cNvCxnSpPr>
            <a:cxnSpLocks/>
            <a:stCxn id="61" idx="3"/>
            <a:endCxn id="60" idx="1"/>
          </p:cNvCxnSpPr>
          <p:nvPr/>
        </p:nvCxnSpPr>
        <p:spPr>
          <a:xfrm flipV="1">
            <a:off x="5196144" y="4823217"/>
            <a:ext cx="3461150" cy="61446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>
            <a:hlinkClick r:id="rId3" action="ppaction://hlinksldjump"/>
            <a:extLst>
              <a:ext uri="{FF2B5EF4-FFF2-40B4-BE49-F238E27FC236}">
                <a16:creationId xmlns:a16="http://schemas.microsoft.com/office/drawing/2014/main" id="{79C9B854-AFF0-FC41-8388-47A3E3C48BEE}"/>
              </a:ext>
            </a:extLst>
          </p:cNvPr>
          <p:cNvSpPr/>
          <p:nvPr/>
        </p:nvSpPr>
        <p:spPr>
          <a:xfrm>
            <a:off x="8657294" y="4643216"/>
            <a:ext cx="1332000" cy="360000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Chlamydia </a:t>
            </a: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spp.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3519DD7-0B4E-F34D-936A-163DB08641B5}"/>
              </a:ext>
            </a:extLst>
          </p:cNvPr>
          <p:cNvSpPr/>
          <p:nvPr/>
        </p:nvSpPr>
        <p:spPr>
          <a:xfrm>
            <a:off x="4116144" y="5167679"/>
            <a:ext cx="1080000" cy="540000"/>
          </a:xfrm>
          <a:prstGeom prst="roundRect">
            <a:avLst/>
          </a:prstGeom>
          <a:solidFill>
            <a:srgbClr val="4A6F1F"/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Obligate Intracellular</a:t>
            </a:r>
          </a:p>
        </p:txBody>
      </p: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DF7AF89B-F341-B94D-BED5-AE4B41332D5F}"/>
              </a:ext>
            </a:extLst>
          </p:cNvPr>
          <p:cNvCxnSpPr>
            <a:cxnSpLocks/>
            <a:stCxn id="49" idx="3"/>
            <a:endCxn id="38" idx="1"/>
          </p:cNvCxnSpPr>
          <p:nvPr/>
        </p:nvCxnSpPr>
        <p:spPr>
          <a:xfrm flipV="1">
            <a:off x="3035487" y="1535799"/>
            <a:ext cx="1114181" cy="177577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35F4AD13-2540-A34F-80A6-880071A624CF}"/>
              </a:ext>
            </a:extLst>
          </p:cNvPr>
          <p:cNvCxnSpPr>
            <a:cxnSpLocks/>
            <a:stCxn id="49" idx="3"/>
            <a:endCxn id="53" idx="1"/>
          </p:cNvCxnSpPr>
          <p:nvPr/>
        </p:nvCxnSpPr>
        <p:spPr>
          <a:xfrm>
            <a:off x="3035487" y="3311569"/>
            <a:ext cx="1052659" cy="90509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32954A7C-911B-2240-87A6-AEF4D15F95F9}"/>
              </a:ext>
            </a:extLst>
          </p:cNvPr>
          <p:cNvCxnSpPr>
            <a:cxnSpLocks/>
            <a:stCxn id="49" idx="3"/>
            <a:endCxn id="61" idx="1"/>
          </p:cNvCxnSpPr>
          <p:nvPr/>
        </p:nvCxnSpPr>
        <p:spPr>
          <a:xfrm>
            <a:off x="3035486" y="3311569"/>
            <a:ext cx="1080658" cy="212611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>
            <a:hlinkClick r:id="rId3" action="ppaction://hlinksldjump"/>
            <a:extLst>
              <a:ext uri="{FF2B5EF4-FFF2-40B4-BE49-F238E27FC236}">
                <a16:creationId xmlns:a16="http://schemas.microsoft.com/office/drawing/2014/main" id="{6FF51816-CF33-8343-A34A-5AC5152F37A4}"/>
              </a:ext>
            </a:extLst>
          </p:cNvPr>
          <p:cNvSpPr/>
          <p:nvPr/>
        </p:nvSpPr>
        <p:spPr>
          <a:xfrm>
            <a:off x="8001000" y="328285"/>
            <a:ext cx="1638296" cy="554701"/>
          </a:xfrm>
          <a:prstGeom prst="roundRect">
            <a:avLst/>
          </a:prstGeom>
          <a:solidFill>
            <a:srgbClr val="008F01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i="1" dirty="0">
                <a:solidFill>
                  <a:schemeClr val="bg1"/>
                </a:solidFill>
                <a:latin typeface="Montserrat Medium" pitchFamily="2" charset="77"/>
              </a:rPr>
              <a:t>Mycobacterium tuberculosis</a:t>
            </a:r>
            <a:endParaRPr lang="en-US" sz="14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67" name="Rounded Rectangle 66">
            <a:hlinkClick r:id="rId3" action="ppaction://hlinksldjump"/>
            <a:extLst>
              <a:ext uri="{FF2B5EF4-FFF2-40B4-BE49-F238E27FC236}">
                <a16:creationId xmlns:a16="http://schemas.microsoft.com/office/drawing/2014/main" id="{7D8F21DA-C518-7F4F-9F18-2E110FFE91D9}"/>
              </a:ext>
            </a:extLst>
          </p:cNvPr>
          <p:cNvSpPr/>
          <p:nvPr/>
        </p:nvSpPr>
        <p:spPr>
          <a:xfrm>
            <a:off x="8328421" y="1688963"/>
            <a:ext cx="1332000" cy="360000"/>
          </a:xfrm>
          <a:prstGeom prst="roundRect">
            <a:avLst/>
          </a:prstGeom>
          <a:solidFill>
            <a:srgbClr val="008F01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Nocardia </a:t>
            </a: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spp.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B13908B2-C0F9-5740-B55C-E45E3863BF48}"/>
              </a:ext>
            </a:extLst>
          </p:cNvPr>
          <p:cNvCxnSpPr>
            <a:cxnSpLocks/>
            <a:stCxn id="38" idx="3"/>
            <a:endCxn id="48" idx="1"/>
          </p:cNvCxnSpPr>
          <p:nvPr/>
        </p:nvCxnSpPr>
        <p:spPr>
          <a:xfrm>
            <a:off x="5229668" y="1535798"/>
            <a:ext cx="1018733" cy="327216"/>
          </a:xfrm>
          <a:prstGeom prst="bentConnector3">
            <a:avLst>
              <a:gd name="adj1" fmla="val 4184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>
            <a:extLst>
              <a:ext uri="{FF2B5EF4-FFF2-40B4-BE49-F238E27FC236}">
                <a16:creationId xmlns:a16="http://schemas.microsoft.com/office/drawing/2014/main" id="{9AA7B34D-62FA-7E47-A90E-039B300114DB}"/>
              </a:ext>
            </a:extLst>
          </p:cNvPr>
          <p:cNvCxnSpPr>
            <a:cxnSpLocks/>
            <a:stCxn id="43" idx="3"/>
            <a:endCxn id="66" idx="1"/>
          </p:cNvCxnSpPr>
          <p:nvPr/>
        </p:nvCxnSpPr>
        <p:spPr>
          <a:xfrm flipV="1">
            <a:off x="7390790" y="605635"/>
            <a:ext cx="610210" cy="350238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483F28E9-70C5-5D42-8F54-58EF6D6CCD7C}"/>
              </a:ext>
            </a:extLst>
          </p:cNvPr>
          <p:cNvSpPr/>
          <p:nvPr/>
        </p:nvSpPr>
        <p:spPr>
          <a:xfrm>
            <a:off x="6096000" y="711078"/>
            <a:ext cx="1294790" cy="489591"/>
          </a:xfrm>
          <a:prstGeom prst="roundRect">
            <a:avLst/>
          </a:prstGeom>
          <a:solidFill>
            <a:srgbClr val="008F01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Bacilli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204CF87C-CCEE-D34B-9718-9C4F98136153}"/>
              </a:ext>
            </a:extLst>
          </p:cNvPr>
          <p:cNvSpPr/>
          <p:nvPr/>
        </p:nvSpPr>
        <p:spPr>
          <a:xfrm>
            <a:off x="6248401" y="1593014"/>
            <a:ext cx="1294791" cy="540000"/>
          </a:xfrm>
          <a:prstGeom prst="roundRect">
            <a:avLst/>
          </a:prstGeom>
          <a:solidFill>
            <a:srgbClr val="008F01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Filamentous Branching</a:t>
            </a:r>
          </a:p>
        </p:txBody>
      </p: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354940AF-52B8-E644-8410-F5E0D586466F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5229668" y="955874"/>
            <a:ext cx="866333" cy="579925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D6D9DA2-330E-6A4A-A670-4E9C6B8CEEFD}"/>
              </a:ext>
            </a:extLst>
          </p:cNvPr>
          <p:cNvCxnSpPr>
            <a:cxnSpLocks/>
            <a:stCxn id="48" idx="3"/>
            <a:endCxn id="67" idx="1"/>
          </p:cNvCxnSpPr>
          <p:nvPr/>
        </p:nvCxnSpPr>
        <p:spPr>
          <a:xfrm>
            <a:off x="7543191" y="1863015"/>
            <a:ext cx="785230" cy="5949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FB6B3B3-6004-E54B-AC0A-09FD59EB392B}"/>
              </a:ext>
            </a:extLst>
          </p:cNvPr>
          <p:cNvSpPr txBox="1"/>
          <p:nvPr/>
        </p:nvSpPr>
        <p:spPr>
          <a:xfrm>
            <a:off x="-1465118" y="-40524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79D199D2-F038-FD4E-9126-3CABFE7D98FF}"/>
              </a:ext>
            </a:extLst>
          </p:cNvPr>
          <p:cNvCxnSpPr>
            <a:cxnSpLocks/>
            <a:stCxn id="49" idx="3"/>
            <a:endCxn id="81" idx="1"/>
          </p:cNvCxnSpPr>
          <p:nvPr/>
        </p:nvCxnSpPr>
        <p:spPr>
          <a:xfrm flipV="1">
            <a:off x="3035487" y="2816853"/>
            <a:ext cx="1094769" cy="49471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64EECF85-7FC9-05F5-BB27-28891CD9797F}"/>
              </a:ext>
            </a:extLst>
          </p:cNvPr>
          <p:cNvSpPr/>
          <p:nvPr/>
        </p:nvSpPr>
        <p:spPr>
          <a:xfrm>
            <a:off x="4130255" y="2546853"/>
            <a:ext cx="1080000" cy="540000"/>
          </a:xfrm>
          <a:prstGeom prst="roundRect">
            <a:avLst/>
          </a:prstGeom>
          <a:solidFill>
            <a:srgbClr val="4A6F1F"/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Spirochetes</a:t>
            </a:r>
          </a:p>
        </p:txBody>
      </p: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60AC8B57-8577-F580-EE4B-08A3094F9BBB}"/>
              </a:ext>
            </a:extLst>
          </p:cNvPr>
          <p:cNvCxnSpPr>
            <a:cxnSpLocks/>
            <a:stCxn id="81" idx="3"/>
            <a:endCxn id="85" idx="1"/>
          </p:cNvCxnSpPr>
          <p:nvPr/>
        </p:nvCxnSpPr>
        <p:spPr>
          <a:xfrm>
            <a:off x="5210256" y="2816854"/>
            <a:ext cx="3155783" cy="25560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ounded Rectangle 84">
            <a:hlinkClick r:id="rId3" action="ppaction://hlinksldjump"/>
            <a:extLst>
              <a:ext uri="{FF2B5EF4-FFF2-40B4-BE49-F238E27FC236}">
                <a16:creationId xmlns:a16="http://schemas.microsoft.com/office/drawing/2014/main" id="{136DF965-56A5-A99C-1A6F-616814ACCFA6}"/>
              </a:ext>
            </a:extLst>
          </p:cNvPr>
          <p:cNvSpPr/>
          <p:nvPr/>
        </p:nvSpPr>
        <p:spPr>
          <a:xfrm>
            <a:off x="8366038" y="2851296"/>
            <a:ext cx="1463762" cy="442333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1" dirty="0">
                <a:solidFill>
                  <a:schemeClr val="bg1"/>
                </a:solidFill>
                <a:latin typeface="Montserrat Medium" pitchFamily="2" charset="77"/>
              </a:rPr>
              <a:t>Borrelia</a:t>
            </a:r>
            <a:endParaRPr lang="en-US" sz="16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20" name="Oval 19">
            <a:hlinkClick r:id="rId4" action="ppaction://hlinksldjump"/>
            <a:extLst>
              <a:ext uri="{FF2B5EF4-FFF2-40B4-BE49-F238E27FC236}">
                <a16:creationId xmlns:a16="http://schemas.microsoft.com/office/drawing/2014/main" id="{CFE48849-2230-323C-0DE8-CD1975F5574B}"/>
              </a:ext>
            </a:extLst>
          </p:cNvPr>
          <p:cNvSpPr/>
          <p:nvPr/>
        </p:nvSpPr>
        <p:spPr>
          <a:xfrm>
            <a:off x="9836893" y="7709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Elbow Connector 1">
            <a:extLst>
              <a:ext uri="{FF2B5EF4-FFF2-40B4-BE49-F238E27FC236}">
                <a16:creationId xmlns:a16="http://schemas.microsoft.com/office/drawing/2014/main" id="{2FCF460B-FBED-8936-E31A-931142C3F8A6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5229668" y="4020353"/>
            <a:ext cx="3047241" cy="6316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A7A0D0EB-FCA7-609F-987C-08A183C4B769}"/>
              </a:ext>
            </a:extLst>
          </p:cNvPr>
          <p:cNvSpPr/>
          <p:nvPr/>
        </p:nvSpPr>
        <p:spPr>
          <a:xfrm>
            <a:off x="8276908" y="3799186"/>
            <a:ext cx="1463762" cy="442333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1" dirty="0">
                <a:solidFill>
                  <a:schemeClr val="bg1"/>
                </a:solidFill>
                <a:latin typeface="Montserrat Medium" pitchFamily="2" charset="77"/>
              </a:rPr>
              <a:t>Mycoplasma</a:t>
            </a:r>
            <a:endParaRPr lang="en-US" sz="1600" dirty="0">
              <a:solidFill>
                <a:schemeClr val="bg1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784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21"/>
    </mc:Choice>
    <mc:Fallback xmlns="">
      <p:transition spd="slow" advTm="1472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4775DC-CFD9-89F8-79C0-5DCB09B99EDC}"/>
              </a:ext>
            </a:extLst>
          </p:cNvPr>
          <p:cNvSpPr txBox="1">
            <a:spLocks/>
          </p:cNvSpPr>
          <p:nvPr/>
        </p:nvSpPr>
        <p:spPr>
          <a:xfrm>
            <a:off x="1800436" y="278379"/>
            <a:ext cx="8583084" cy="82272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Fungi</a:t>
            </a:r>
          </a:p>
          <a:p>
            <a:r>
              <a:rPr lang="en-US" sz="2800" dirty="0">
                <a:solidFill>
                  <a:schemeClr val="tx1"/>
                </a:solidFill>
              </a:rPr>
              <a:t>Learner</a:t>
            </a:r>
          </a:p>
        </p:txBody>
      </p:sp>
      <p:sp>
        <p:nvSpPr>
          <p:cNvPr id="5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CD83DE4B-CE3A-69DC-D285-CD1C250B0130}"/>
              </a:ext>
            </a:extLst>
          </p:cNvPr>
          <p:cNvSpPr/>
          <p:nvPr/>
        </p:nvSpPr>
        <p:spPr>
          <a:xfrm>
            <a:off x="2133600" y="3043949"/>
            <a:ext cx="901887" cy="77010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Fungus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55E57FE5-5AAA-0B2F-0F70-4DC57DB8DCF5}"/>
              </a:ext>
            </a:extLst>
          </p:cNvPr>
          <p:cNvSpPr/>
          <p:nvPr/>
        </p:nvSpPr>
        <p:spPr>
          <a:xfrm>
            <a:off x="4243909" y="730375"/>
            <a:ext cx="1129065" cy="493143"/>
          </a:xfrm>
          <a:prstGeom prst="roundRect">
            <a:avLst/>
          </a:prstGeom>
          <a:solidFill>
            <a:srgbClr val="2F74B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Yeast</a:t>
            </a: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B784698D-1223-3F45-FFDE-A9AB801DEEEB}"/>
              </a:ext>
            </a:extLst>
          </p:cNvPr>
          <p:cNvSpPr/>
          <p:nvPr/>
        </p:nvSpPr>
        <p:spPr>
          <a:xfrm>
            <a:off x="7086600" y="304800"/>
            <a:ext cx="1404000" cy="360000"/>
          </a:xfrm>
          <a:prstGeom prst="roundRect">
            <a:avLst/>
          </a:prstGeom>
          <a:solidFill>
            <a:srgbClr val="2F74B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Candida</a:t>
            </a:r>
          </a:p>
        </p:txBody>
      </p:sp>
      <p:sp>
        <p:nvSpPr>
          <p:cNvPr id="10" name="Rounded Rectangle 24">
            <a:extLst>
              <a:ext uri="{FF2B5EF4-FFF2-40B4-BE49-F238E27FC236}">
                <a16:creationId xmlns:a16="http://schemas.microsoft.com/office/drawing/2014/main" id="{AF6690EE-79A3-AB5D-52D3-DB8349999FB1}"/>
              </a:ext>
            </a:extLst>
          </p:cNvPr>
          <p:cNvSpPr/>
          <p:nvPr/>
        </p:nvSpPr>
        <p:spPr>
          <a:xfrm>
            <a:off x="4243909" y="3664882"/>
            <a:ext cx="1129065" cy="493143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Lung/ Systemic</a:t>
            </a:r>
          </a:p>
        </p:txBody>
      </p: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E391CF69-36BE-5BE4-5B9C-8ECB5D9160D2}"/>
              </a:ext>
            </a:extLst>
          </p:cNvPr>
          <p:cNvSpPr/>
          <p:nvPr/>
        </p:nvSpPr>
        <p:spPr>
          <a:xfrm>
            <a:off x="4243909" y="5755258"/>
            <a:ext cx="1129065" cy="493143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Mold</a:t>
            </a:r>
          </a:p>
        </p:txBody>
      </p:sp>
      <p:sp>
        <p:nvSpPr>
          <p:cNvPr id="13" name="Rounded Rectangle 27">
            <a:extLst>
              <a:ext uri="{FF2B5EF4-FFF2-40B4-BE49-F238E27FC236}">
                <a16:creationId xmlns:a16="http://schemas.microsoft.com/office/drawing/2014/main" id="{7E477D9B-B64C-3140-1B08-FA9B604BB7E0}"/>
              </a:ext>
            </a:extLst>
          </p:cNvPr>
          <p:cNvSpPr/>
          <p:nvPr/>
        </p:nvSpPr>
        <p:spPr>
          <a:xfrm>
            <a:off x="5799202" y="5755258"/>
            <a:ext cx="1129065" cy="493143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Lung/ Systemic</a:t>
            </a:r>
          </a:p>
        </p:txBody>
      </p: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0F9C65CD-A4F2-E749-EFD9-29806A34C5A4}"/>
              </a:ext>
            </a:extLst>
          </p:cNvPr>
          <p:cNvSpPr/>
          <p:nvPr/>
        </p:nvSpPr>
        <p:spPr>
          <a:xfrm>
            <a:off x="7549488" y="5812200"/>
            <a:ext cx="941113" cy="360000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</a:pPr>
            <a:r>
              <a:rPr lang="en-US" sz="1100" i="1" dirty="0">
                <a:latin typeface="Montserrat Medium" pitchFamily="2" charset="77"/>
              </a:rPr>
              <a:t>Aspergillus</a:t>
            </a:r>
            <a:r>
              <a:rPr lang="en-US" sz="1100" dirty="0">
                <a:latin typeface="Montserrat Medium" pitchFamily="2" charset="77"/>
              </a:rPr>
              <a:t> (septate)</a:t>
            </a:r>
          </a:p>
        </p:txBody>
      </p:sp>
      <p:cxnSp>
        <p:nvCxnSpPr>
          <p:cNvPr id="17" name="Elbow Connector 4">
            <a:extLst>
              <a:ext uri="{FF2B5EF4-FFF2-40B4-BE49-F238E27FC236}">
                <a16:creationId xmlns:a16="http://schemas.microsoft.com/office/drawing/2014/main" id="{5F02D035-76DF-C23A-7871-64305078D1C3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3035486" y="976946"/>
            <a:ext cx="1208422" cy="245205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34">
            <a:extLst>
              <a:ext uri="{FF2B5EF4-FFF2-40B4-BE49-F238E27FC236}">
                <a16:creationId xmlns:a16="http://schemas.microsoft.com/office/drawing/2014/main" id="{AAE3C4A2-54C2-C8AC-D16C-ED23C85B70B1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 flipV="1">
            <a:off x="3035486" y="1866920"/>
            <a:ext cx="1208422" cy="156208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37">
            <a:extLst>
              <a:ext uri="{FF2B5EF4-FFF2-40B4-BE49-F238E27FC236}">
                <a16:creationId xmlns:a16="http://schemas.microsoft.com/office/drawing/2014/main" id="{6335397B-3FE2-1154-C10F-9004433C1E1A}"/>
              </a:ext>
            </a:extLst>
          </p:cNvPr>
          <p:cNvCxnSpPr>
            <a:cxnSpLocks/>
            <a:stCxn id="5" idx="3"/>
            <a:endCxn id="12" idx="1"/>
          </p:cNvCxnSpPr>
          <p:nvPr/>
        </p:nvCxnSpPr>
        <p:spPr>
          <a:xfrm>
            <a:off x="3035486" y="3429001"/>
            <a:ext cx="1208422" cy="257282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40">
            <a:extLst>
              <a:ext uri="{FF2B5EF4-FFF2-40B4-BE49-F238E27FC236}">
                <a16:creationId xmlns:a16="http://schemas.microsoft.com/office/drawing/2014/main" id="{5DE5E786-24F0-5A58-F19F-0D9DEA5C1C39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>
            <a:off x="3035486" y="3429001"/>
            <a:ext cx="1208422" cy="48245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67566AF-21E5-73D0-308C-9FE02C9B7251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5372973" y="6001829"/>
            <a:ext cx="426228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EF7906-DC66-3485-0DEC-26AEE570A5E7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6928267" y="5992201"/>
            <a:ext cx="621221" cy="9629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70">
            <a:extLst>
              <a:ext uri="{FF2B5EF4-FFF2-40B4-BE49-F238E27FC236}">
                <a16:creationId xmlns:a16="http://schemas.microsoft.com/office/drawing/2014/main" id="{C73CB689-0F9F-7AD6-4AC7-E8E447C4167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5372974" y="484800"/>
            <a:ext cx="1713627" cy="49214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1AE150C-3C4A-0355-41F3-98F1B4715C5C}"/>
              </a:ext>
            </a:extLst>
          </p:cNvPr>
          <p:cNvSpPr txBox="1"/>
          <p:nvPr/>
        </p:nvSpPr>
        <p:spPr>
          <a:xfrm>
            <a:off x="2021375" y="5947800"/>
            <a:ext cx="224399" cy="224400"/>
          </a:xfrm>
          <a:prstGeom prst="roundRect">
            <a:avLst/>
          </a:prstGeom>
          <a:solidFill>
            <a:schemeClr val="accent5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Fungus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428C806-BF4A-0329-2BF9-7BB030AB56D8}"/>
              </a:ext>
            </a:extLst>
          </p:cNvPr>
          <p:cNvGrpSpPr/>
          <p:nvPr/>
        </p:nvGrpSpPr>
        <p:grpSpPr>
          <a:xfrm>
            <a:off x="1953599" y="5898000"/>
            <a:ext cx="324000" cy="324000"/>
            <a:chOff x="-981455" y="5281378"/>
            <a:chExt cx="439026" cy="43902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F444C8E-4E29-EF50-44C1-99A8321E6AA7}"/>
                </a:ext>
              </a:extLst>
            </p:cNvPr>
            <p:cNvSpPr/>
            <p:nvPr/>
          </p:nvSpPr>
          <p:spPr>
            <a:xfrm>
              <a:off x="-981455" y="5281378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A6B3E761-7970-811A-D96C-EF1D1B7D0F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981455" y="5281378"/>
              <a:ext cx="439026" cy="439026"/>
            </a:xfrm>
            <a:prstGeom prst="rect">
              <a:avLst/>
            </a:prstGeom>
          </p:spPr>
        </p:pic>
      </p:grpSp>
      <p:sp>
        <p:nvSpPr>
          <p:cNvPr id="34" name="Rounded Rectangle 39">
            <a:extLst>
              <a:ext uri="{FF2B5EF4-FFF2-40B4-BE49-F238E27FC236}">
                <a16:creationId xmlns:a16="http://schemas.microsoft.com/office/drawing/2014/main" id="{B5B5699F-E8C5-C1B1-BC13-37BDF2EECFAE}"/>
              </a:ext>
            </a:extLst>
          </p:cNvPr>
          <p:cNvSpPr/>
          <p:nvPr/>
        </p:nvSpPr>
        <p:spPr>
          <a:xfrm>
            <a:off x="6140469" y="3687419"/>
            <a:ext cx="1404000" cy="360000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spcBef>
                <a:spcPct val="0"/>
              </a:spcBef>
            </a:pPr>
            <a:r>
              <a:rPr lang="en-US" sz="1100" i="1" dirty="0">
                <a:latin typeface="Montserrat Medium" pitchFamily="2" charset="77"/>
              </a:rPr>
              <a:t>Histoplasma</a:t>
            </a:r>
          </a:p>
        </p:txBody>
      </p:sp>
      <p:cxnSp>
        <p:nvCxnSpPr>
          <p:cNvPr id="38" name="Elbow Connector 48">
            <a:extLst>
              <a:ext uri="{FF2B5EF4-FFF2-40B4-BE49-F238E27FC236}">
                <a16:creationId xmlns:a16="http://schemas.microsoft.com/office/drawing/2014/main" id="{00B8E4EF-922F-3741-A9A6-4246F40A7E43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5372973" y="3116585"/>
            <a:ext cx="728714" cy="79486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50">
            <a:extLst>
              <a:ext uri="{FF2B5EF4-FFF2-40B4-BE49-F238E27FC236}">
                <a16:creationId xmlns:a16="http://schemas.microsoft.com/office/drawing/2014/main" id="{238EBEC1-6481-7621-0D7F-277572CB0179}"/>
              </a:ext>
            </a:extLst>
          </p:cNvPr>
          <p:cNvCxnSpPr>
            <a:cxnSpLocks/>
            <a:stCxn id="10" idx="3"/>
            <a:endCxn id="34" idx="1"/>
          </p:cNvCxnSpPr>
          <p:nvPr/>
        </p:nvCxnSpPr>
        <p:spPr>
          <a:xfrm flipV="1">
            <a:off x="5372973" y="3867419"/>
            <a:ext cx="767496" cy="4403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9">
            <a:extLst>
              <a:ext uri="{FF2B5EF4-FFF2-40B4-BE49-F238E27FC236}">
                <a16:creationId xmlns:a16="http://schemas.microsoft.com/office/drawing/2014/main" id="{FEF613C9-F47F-3C83-006C-4B0AA0C6DF1B}"/>
              </a:ext>
            </a:extLst>
          </p:cNvPr>
          <p:cNvSpPr/>
          <p:nvPr/>
        </p:nvSpPr>
        <p:spPr>
          <a:xfrm>
            <a:off x="4243909" y="1620349"/>
            <a:ext cx="1129065" cy="493143"/>
          </a:xfrm>
          <a:prstGeom prst="roundRect">
            <a:avLst/>
          </a:prstGeom>
          <a:solidFill>
            <a:srgbClr val="2F74B5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Cysts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3DE86C8-F126-02A2-E144-DCE59FC0161C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 flipV="1">
            <a:off x="5372974" y="1830866"/>
            <a:ext cx="1713627" cy="3605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hlinkClick r:id="rId3" action="ppaction://hlinksldjump"/>
            <a:extLst>
              <a:ext uri="{FF2B5EF4-FFF2-40B4-BE49-F238E27FC236}">
                <a16:creationId xmlns:a16="http://schemas.microsoft.com/office/drawing/2014/main" id="{3FB48853-526B-0FB5-616A-742C6398BD17}"/>
              </a:ext>
            </a:extLst>
          </p:cNvPr>
          <p:cNvSpPr/>
          <p:nvPr/>
        </p:nvSpPr>
        <p:spPr>
          <a:xfrm>
            <a:off x="9857064" y="85724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21">
            <a:extLst>
              <a:ext uri="{FF2B5EF4-FFF2-40B4-BE49-F238E27FC236}">
                <a16:creationId xmlns:a16="http://schemas.microsoft.com/office/drawing/2014/main" id="{BFF8CCF1-2BC5-CFB7-3733-3AB3E03EB273}"/>
              </a:ext>
            </a:extLst>
          </p:cNvPr>
          <p:cNvSpPr/>
          <p:nvPr/>
        </p:nvSpPr>
        <p:spPr>
          <a:xfrm>
            <a:off x="7086600" y="1650865"/>
            <a:ext cx="1404000" cy="360000"/>
          </a:xfrm>
          <a:prstGeom prst="roundRect">
            <a:avLst/>
          </a:prstGeom>
          <a:solidFill>
            <a:srgbClr val="2F74B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Pneumocystis</a:t>
            </a:r>
          </a:p>
        </p:txBody>
      </p:sp>
      <p:sp>
        <p:nvSpPr>
          <p:cNvPr id="11" name="Rounded Rectangle 39">
            <a:extLst>
              <a:ext uri="{FF2B5EF4-FFF2-40B4-BE49-F238E27FC236}">
                <a16:creationId xmlns:a16="http://schemas.microsoft.com/office/drawing/2014/main" id="{2E03E381-A0B4-1F51-26D7-E32095A4C4D0}"/>
              </a:ext>
            </a:extLst>
          </p:cNvPr>
          <p:cNvSpPr/>
          <p:nvPr/>
        </p:nvSpPr>
        <p:spPr>
          <a:xfrm>
            <a:off x="6101687" y="2936585"/>
            <a:ext cx="1404000" cy="360000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spcBef>
                <a:spcPct val="0"/>
              </a:spcBef>
            </a:pPr>
            <a:r>
              <a:rPr lang="en-US" sz="1100" i="1">
                <a:latin typeface="Montserrat Medium" pitchFamily="2" charset="77"/>
              </a:rPr>
              <a:t>Blastomyces</a:t>
            </a:r>
          </a:p>
        </p:txBody>
      </p:sp>
    </p:spTree>
    <p:extLst>
      <p:ext uri="{BB962C8B-B14F-4D97-AF65-F5344CB8AC3E}">
        <p14:creationId xmlns:p14="http://schemas.microsoft.com/office/powerpoint/2010/main" val="65096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34"/>
    </mc:Choice>
    <mc:Fallback xmlns="">
      <p:transition spd="slow" advTm="1823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82B38-FF15-1142-A2A2-BEC7A12C7424}"/>
              </a:ext>
            </a:extLst>
          </p:cNvPr>
          <p:cNvSpPr txBox="1">
            <a:spLocks/>
          </p:cNvSpPr>
          <p:nvPr/>
        </p:nvSpPr>
        <p:spPr>
          <a:xfrm>
            <a:off x="1800436" y="278380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Parasite Learner</a:t>
            </a:r>
          </a:p>
        </p:txBody>
      </p:sp>
      <p:sp>
        <p:nvSpPr>
          <p:cNvPr id="20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49D9E559-D3E2-DB4E-8886-CDEE45DBDCD9}"/>
              </a:ext>
            </a:extLst>
          </p:cNvPr>
          <p:cNvSpPr/>
          <p:nvPr/>
        </p:nvSpPr>
        <p:spPr>
          <a:xfrm>
            <a:off x="3747660" y="1932831"/>
            <a:ext cx="1082028" cy="770102"/>
          </a:xfrm>
          <a:prstGeom prst="roundRect">
            <a:avLst/>
          </a:prstGeom>
          <a:solidFill>
            <a:srgbClr val="FF8B1E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Unicellular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0F5C02C3-1CCD-9846-919C-FBC9069D0F45}"/>
              </a:ext>
            </a:extLst>
          </p:cNvPr>
          <p:cNvCxnSpPr>
            <a:cxnSpLocks/>
            <a:stCxn id="20" idx="3"/>
            <a:endCxn id="59" idx="1"/>
          </p:cNvCxnSpPr>
          <p:nvPr/>
        </p:nvCxnSpPr>
        <p:spPr>
          <a:xfrm flipV="1">
            <a:off x="4829689" y="2242254"/>
            <a:ext cx="910949" cy="7562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3D35615A-E802-E845-AB71-322FB0263AF3}"/>
              </a:ext>
            </a:extLst>
          </p:cNvPr>
          <p:cNvCxnSpPr>
            <a:cxnSpLocks/>
            <a:stCxn id="20" idx="3"/>
            <a:endCxn id="64" idx="1"/>
          </p:cNvCxnSpPr>
          <p:nvPr/>
        </p:nvCxnSpPr>
        <p:spPr>
          <a:xfrm flipV="1">
            <a:off x="4829689" y="870082"/>
            <a:ext cx="890173" cy="144780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20" idx="3"/>
            <a:endCxn id="74" idx="1"/>
          </p:cNvCxnSpPr>
          <p:nvPr/>
        </p:nvCxnSpPr>
        <p:spPr>
          <a:xfrm>
            <a:off x="4829688" y="2317883"/>
            <a:ext cx="881520" cy="89712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921FE35-B851-1D46-83D1-532A7CFDC2EE}"/>
              </a:ext>
            </a:extLst>
          </p:cNvPr>
          <p:cNvGrpSpPr/>
          <p:nvPr/>
        </p:nvGrpSpPr>
        <p:grpSpPr>
          <a:xfrm>
            <a:off x="1953599" y="5898000"/>
            <a:ext cx="324000" cy="324000"/>
            <a:chOff x="429599" y="5898000"/>
            <a:chExt cx="324000" cy="32400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7F64A79-7DF3-B343-A3F9-A7CB1D22EEB6}"/>
                </a:ext>
              </a:extLst>
            </p:cNvPr>
            <p:cNvSpPr txBox="1"/>
            <p:nvPr/>
          </p:nvSpPr>
          <p:spPr>
            <a:xfrm>
              <a:off x="497374" y="5947800"/>
              <a:ext cx="224399" cy="224400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 lIns="468000" tIns="72000" rIns="36000" bIns="72000" rtlCol="0" anchor="ctr" anchorCtr="0">
              <a:noAutofit/>
            </a:bodyPr>
            <a:lstStyle/>
            <a:p>
              <a:r>
                <a:rPr lang="en-US" sz="1000">
                  <a:solidFill>
                    <a:srgbClr val="929292"/>
                  </a:solidFill>
                  <a:latin typeface="Montserrat Light" pitchFamily="2" charset="77"/>
                </a:rPr>
                <a:t>Parasite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7AB83EA-2100-F345-9832-DD63FA25E6B9}"/>
                </a:ext>
              </a:extLst>
            </p:cNvPr>
            <p:cNvSpPr/>
            <p:nvPr/>
          </p:nvSpPr>
          <p:spPr>
            <a:xfrm>
              <a:off x="429599" y="5898000"/>
              <a:ext cx="324000" cy="32400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A40A12B-6F81-EA4C-8B79-D9A1A31AEC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429599" y="5898000"/>
              <a:ext cx="324000" cy="324000"/>
            </a:xfrm>
            <a:prstGeom prst="roundRect">
              <a:avLst/>
            </a:prstGeom>
            <a:noFill/>
          </p:spPr>
        </p:pic>
      </p:grp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F5FD8E65-0A9E-314D-A42E-D6A5CE631ED8}"/>
              </a:ext>
            </a:extLst>
          </p:cNvPr>
          <p:cNvSpPr/>
          <p:nvPr/>
        </p:nvSpPr>
        <p:spPr>
          <a:xfrm>
            <a:off x="5740637" y="1971746"/>
            <a:ext cx="1082028" cy="541014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Amoeba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838488E3-79B5-4041-A3F8-15042AEEE8DD}"/>
              </a:ext>
            </a:extLst>
          </p:cNvPr>
          <p:cNvSpPr/>
          <p:nvPr/>
        </p:nvSpPr>
        <p:spPr>
          <a:xfrm>
            <a:off x="5719861" y="599575"/>
            <a:ext cx="1082028" cy="541014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Flagellates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AEFDCF3-5661-F146-9033-078BF2BDB3B1}"/>
              </a:ext>
            </a:extLst>
          </p:cNvPr>
          <p:cNvSpPr/>
          <p:nvPr/>
        </p:nvSpPr>
        <p:spPr>
          <a:xfrm>
            <a:off x="7600534" y="457200"/>
            <a:ext cx="1772066" cy="396000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Giardia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1865DE71-98C6-4940-8297-E5BADF710041}"/>
              </a:ext>
            </a:extLst>
          </p:cNvPr>
          <p:cNvSpPr/>
          <p:nvPr/>
        </p:nvSpPr>
        <p:spPr>
          <a:xfrm>
            <a:off x="5711208" y="2944502"/>
            <a:ext cx="1082028" cy="541014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Sporozoan/ Non-motile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D8BE718-C9D7-FF4D-8D8C-9C72655D0870}"/>
              </a:ext>
            </a:extLst>
          </p:cNvPr>
          <p:cNvCxnSpPr>
            <a:cxnSpLocks/>
            <a:stCxn id="59" idx="3"/>
          </p:cNvCxnSpPr>
          <p:nvPr/>
        </p:nvCxnSpPr>
        <p:spPr>
          <a:xfrm>
            <a:off x="6822666" y="2242253"/>
            <a:ext cx="783405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A243799E-C853-4D29-B84B-EFDCC149BF6E}"/>
              </a:ext>
            </a:extLst>
          </p:cNvPr>
          <p:cNvSpPr/>
          <p:nvPr/>
        </p:nvSpPr>
        <p:spPr>
          <a:xfrm>
            <a:off x="2172768" y="2854863"/>
            <a:ext cx="795033" cy="770102"/>
          </a:xfrm>
          <a:prstGeom prst="roundRect">
            <a:avLst/>
          </a:prstGeom>
          <a:solidFill>
            <a:srgbClr val="FF8B1E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Parasite</a:t>
            </a:r>
          </a:p>
        </p:txBody>
      </p:sp>
      <p:sp>
        <p:nvSpPr>
          <p:cNvPr id="40" name="Rounded Rectangle 73">
            <a:extLst>
              <a:ext uri="{FF2B5EF4-FFF2-40B4-BE49-F238E27FC236}">
                <a16:creationId xmlns:a16="http://schemas.microsoft.com/office/drawing/2014/main" id="{52BDB17C-8E3E-4A38-BA07-C9259050882E}"/>
              </a:ext>
            </a:extLst>
          </p:cNvPr>
          <p:cNvSpPr/>
          <p:nvPr/>
        </p:nvSpPr>
        <p:spPr>
          <a:xfrm>
            <a:off x="5783944" y="3810000"/>
            <a:ext cx="108202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Cestode Tapeworm</a:t>
            </a:r>
          </a:p>
        </p:txBody>
      </p:sp>
      <p:sp>
        <p:nvSpPr>
          <p:cNvPr id="42" name="Rounded Rectangle 75">
            <a:extLst>
              <a:ext uri="{FF2B5EF4-FFF2-40B4-BE49-F238E27FC236}">
                <a16:creationId xmlns:a16="http://schemas.microsoft.com/office/drawing/2014/main" id="{94A9E00C-0762-4A09-A4DF-4F7077C3561B}"/>
              </a:ext>
            </a:extLst>
          </p:cNvPr>
          <p:cNvSpPr/>
          <p:nvPr/>
        </p:nvSpPr>
        <p:spPr>
          <a:xfrm>
            <a:off x="7596174" y="3879247"/>
            <a:ext cx="2088000" cy="396000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Taenia sp.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B87846B-532E-4BBB-8393-F2CD5089EAD3}"/>
              </a:ext>
            </a:extLst>
          </p:cNvPr>
          <p:cNvCxnSpPr>
            <a:cxnSpLocks/>
            <a:stCxn id="40" idx="3"/>
            <a:endCxn id="42" idx="1"/>
          </p:cNvCxnSpPr>
          <p:nvPr/>
        </p:nvCxnSpPr>
        <p:spPr>
          <a:xfrm flipV="1">
            <a:off x="6865972" y="4077247"/>
            <a:ext cx="730202" cy="326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75B4701D-0C96-E741-8A5E-509A09DBA3A9}"/>
              </a:ext>
            </a:extLst>
          </p:cNvPr>
          <p:cNvSpPr/>
          <p:nvPr/>
        </p:nvSpPr>
        <p:spPr>
          <a:xfrm>
            <a:off x="3747660" y="4260569"/>
            <a:ext cx="1082028" cy="770102"/>
          </a:xfrm>
          <a:prstGeom prst="roundRect">
            <a:avLst/>
          </a:prstGeom>
          <a:solidFill>
            <a:srgbClr val="DB240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Multicellular</a:t>
            </a:r>
          </a:p>
        </p:txBody>
      </p:sp>
      <p:cxnSp>
        <p:nvCxnSpPr>
          <p:cNvPr id="56" name="Elbow Connector 40">
            <a:extLst>
              <a:ext uri="{FF2B5EF4-FFF2-40B4-BE49-F238E27FC236}">
                <a16:creationId xmlns:a16="http://schemas.microsoft.com/office/drawing/2014/main" id="{91F0FB8D-5924-D743-B543-E44BB93ABDA2}"/>
              </a:ext>
            </a:extLst>
          </p:cNvPr>
          <p:cNvCxnSpPr>
            <a:cxnSpLocks/>
            <a:stCxn id="37" idx="3"/>
            <a:endCxn id="47" idx="1"/>
          </p:cNvCxnSpPr>
          <p:nvPr/>
        </p:nvCxnSpPr>
        <p:spPr>
          <a:xfrm>
            <a:off x="2967800" y="3239914"/>
            <a:ext cx="779860" cy="14057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40">
            <a:extLst>
              <a:ext uri="{FF2B5EF4-FFF2-40B4-BE49-F238E27FC236}">
                <a16:creationId xmlns:a16="http://schemas.microsoft.com/office/drawing/2014/main" id="{92492433-6940-EC46-B786-3F0008A359D0}"/>
              </a:ext>
            </a:extLst>
          </p:cNvPr>
          <p:cNvCxnSpPr>
            <a:cxnSpLocks/>
            <a:stCxn id="37" idx="3"/>
            <a:endCxn id="20" idx="1"/>
          </p:cNvCxnSpPr>
          <p:nvPr/>
        </p:nvCxnSpPr>
        <p:spPr>
          <a:xfrm flipV="1">
            <a:off x="2967800" y="2317882"/>
            <a:ext cx="779860" cy="92203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4DF72502-3533-8744-93CB-768A9A787326}"/>
              </a:ext>
            </a:extLst>
          </p:cNvPr>
          <p:cNvSpPr/>
          <p:nvPr/>
        </p:nvSpPr>
        <p:spPr>
          <a:xfrm>
            <a:off x="7558074" y="2819400"/>
            <a:ext cx="2088000" cy="396000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Cryptosporidium</a:t>
            </a:r>
          </a:p>
        </p:txBody>
      </p:sp>
      <p:cxnSp>
        <p:nvCxnSpPr>
          <p:cNvPr id="106" name="Elbow Connector 105">
            <a:extLst>
              <a:ext uri="{FF2B5EF4-FFF2-40B4-BE49-F238E27FC236}">
                <a16:creationId xmlns:a16="http://schemas.microsoft.com/office/drawing/2014/main" id="{770560A6-B3F4-EB46-93D0-F091E245CA4D}"/>
              </a:ext>
            </a:extLst>
          </p:cNvPr>
          <p:cNvCxnSpPr>
            <a:cxnSpLocks/>
            <a:stCxn id="74" idx="3"/>
          </p:cNvCxnSpPr>
          <p:nvPr/>
        </p:nvCxnSpPr>
        <p:spPr>
          <a:xfrm>
            <a:off x="6793236" y="3215009"/>
            <a:ext cx="764838" cy="25321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4BF75F71-6A64-F249-9FE7-78523B6C07A2}"/>
              </a:ext>
            </a:extLst>
          </p:cNvPr>
          <p:cNvCxnSpPr>
            <a:cxnSpLocks/>
            <a:stCxn id="74" idx="3"/>
            <a:endCxn id="89" idx="1"/>
          </p:cNvCxnSpPr>
          <p:nvPr/>
        </p:nvCxnSpPr>
        <p:spPr>
          <a:xfrm flipV="1">
            <a:off x="6793236" y="3017401"/>
            <a:ext cx="764838" cy="19760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73">
            <a:extLst>
              <a:ext uri="{FF2B5EF4-FFF2-40B4-BE49-F238E27FC236}">
                <a16:creationId xmlns:a16="http://schemas.microsoft.com/office/drawing/2014/main" id="{52BDB17C-8E3E-4A38-BA07-C9259050882E}"/>
              </a:ext>
            </a:extLst>
          </p:cNvPr>
          <p:cNvSpPr/>
          <p:nvPr/>
        </p:nvSpPr>
        <p:spPr>
          <a:xfrm>
            <a:off x="5783944" y="5631186"/>
            <a:ext cx="1082028" cy="541014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Nematode Roundworm</a:t>
            </a:r>
          </a:p>
        </p:txBody>
      </p:sp>
      <p:sp>
        <p:nvSpPr>
          <p:cNvPr id="33" name="Rounded Rectangle 73">
            <a:extLst>
              <a:ext uri="{FF2B5EF4-FFF2-40B4-BE49-F238E27FC236}">
                <a16:creationId xmlns:a16="http://schemas.microsoft.com/office/drawing/2014/main" id="{52BDB17C-8E3E-4A38-BA07-C9259050882E}"/>
              </a:ext>
            </a:extLst>
          </p:cNvPr>
          <p:cNvSpPr/>
          <p:nvPr/>
        </p:nvSpPr>
        <p:spPr>
          <a:xfrm>
            <a:off x="5759808" y="4473183"/>
            <a:ext cx="108202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Trematode Flukes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47" idx="3"/>
            <a:endCxn id="33" idx="1"/>
          </p:cNvCxnSpPr>
          <p:nvPr/>
        </p:nvCxnSpPr>
        <p:spPr>
          <a:xfrm>
            <a:off x="4829688" y="4645620"/>
            <a:ext cx="930120" cy="9807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47" idx="3"/>
            <a:endCxn id="32" idx="1"/>
          </p:cNvCxnSpPr>
          <p:nvPr/>
        </p:nvCxnSpPr>
        <p:spPr>
          <a:xfrm>
            <a:off x="4829688" y="4645621"/>
            <a:ext cx="954256" cy="125607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47" idx="3"/>
            <a:endCxn id="40" idx="1"/>
          </p:cNvCxnSpPr>
          <p:nvPr/>
        </p:nvCxnSpPr>
        <p:spPr>
          <a:xfrm flipV="1">
            <a:off x="4829688" y="4080508"/>
            <a:ext cx="954256" cy="56511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75">
            <a:extLst>
              <a:ext uri="{FF2B5EF4-FFF2-40B4-BE49-F238E27FC236}">
                <a16:creationId xmlns:a16="http://schemas.microsoft.com/office/drawing/2014/main" id="{94A9E00C-0762-4A09-A4DF-4F7077C3561B}"/>
              </a:ext>
            </a:extLst>
          </p:cNvPr>
          <p:cNvSpPr/>
          <p:nvPr/>
        </p:nvSpPr>
        <p:spPr>
          <a:xfrm>
            <a:off x="7576267" y="5697908"/>
            <a:ext cx="2775440" cy="396000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Ascaris</a:t>
            </a:r>
            <a:r>
              <a:rPr lang="en-US" sz="1100" dirty="0">
                <a:latin typeface="Montserrat Medium" pitchFamily="2" charset="77"/>
              </a:rPr>
              <a:t> (adult roundworm)</a:t>
            </a:r>
          </a:p>
        </p:txBody>
      </p: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770560A6-B3F4-EB46-93D0-F091E245CA4D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6801890" y="870082"/>
            <a:ext cx="812091" cy="20850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4BF75F71-6A64-F249-9FE7-78523B6C07A2}"/>
              </a:ext>
            </a:extLst>
          </p:cNvPr>
          <p:cNvCxnSpPr>
            <a:cxnSpLocks/>
            <a:stCxn id="64" idx="3"/>
          </p:cNvCxnSpPr>
          <p:nvPr/>
        </p:nvCxnSpPr>
        <p:spPr>
          <a:xfrm flipV="1">
            <a:off x="6801890" y="627766"/>
            <a:ext cx="812091" cy="24231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F5FD8E65-0A9E-314D-A42E-D6A5CE631ED8}"/>
              </a:ext>
            </a:extLst>
          </p:cNvPr>
          <p:cNvSpPr/>
          <p:nvPr/>
        </p:nvSpPr>
        <p:spPr>
          <a:xfrm>
            <a:off x="5715000" y="1295400"/>
            <a:ext cx="1082028" cy="541014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Ciliated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D8BE718-C9D7-FF4D-8D8C-9C72655D0870}"/>
              </a:ext>
            </a:extLst>
          </p:cNvPr>
          <p:cNvCxnSpPr>
            <a:cxnSpLocks/>
            <a:stCxn id="57" idx="3"/>
          </p:cNvCxnSpPr>
          <p:nvPr/>
        </p:nvCxnSpPr>
        <p:spPr>
          <a:xfrm>
            <a:off x="6797029" y="1565907"/>
            <a:ext cx="783405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0F5C02C3-1CCD-9846-919C-FBC9069D0F45}"/>
              </a:ext>
            </a:extLst>
          </p:cNvPr>
          <p:cNvCxnSpPr>
            <a:cxnSpLocks/>
            <a:stCxn id="20" idx="3"/>
            <a:endCxn id="57" idx="1"/>
          </p:cNvCxnSpPr>
          <p:nvPr/>
        </p:nvCxnSpPr>
        <p:spPr>
          <a:xfrm flipV="1">
            <a:off x="4829688" y="1565908"/>
            <a:ext cx="885312" cy="75197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8BE718-C9D7-FF4D-8D8C-9C72655D0870}"/>
              </a:ext>
            </a:extLst>
          </p:cNvPr>
          <p:cNvCxnSpPr>
            <a:cxnSpLocks/>
            <a:stCxn id="32" idx="3"/>
            <a:endCxn id="45" idx="1"/>
          </p:cNvCxnSpPr>
          <p:nvPr/>
        </p:nvCxnSpPr>
        <p:spPr>
          <a:xfrm flipV="1">
            <a:off x="6865973" y="5895909"/>
            <a:ext cx="710295" cy="578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D8BE718-C9D7-FF4D-8D8C-9C72655D0870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6841837" y="4741094"/>
            <a:ext cx="734431" cy="2596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hlinkClick r:id="rId3" action="ppaction://hlinksldjump"/>
            <a:extLst>
              <a:ext uri="{FF2B5EF4-FFF2-40B4-BE49-F238E27FC236}">
                <a16:creationId xmlns:a16="http://schemas.microsoft.com/office/drawing/2014/main" id="{6D538AD8-EA4A-33D3-36B2-CA5ECF144604}"/>
              </a:ext>
            </a:extLst>
          </p:cNvPr>
          <p:cNvSpPr/>
          <p:nvPr/>
        </p:nvSpPr>
        <p:spPr>
          <a:xfrm>
            <a:off x="9883239" y="73373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2733"/>
    </mc:Choice>
    <mc:Fallback xmlns="">
      <p:transition spd="slow" advClick="0" advTm="1273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9A7C1F-6F7A-664B-97E7-B65A07B696FB}"/>
              </a:ext>
            </a:extLst>
          </p:cNvPr>
          <p:cNvSpPr/>
          <p:nvPr/>
        </p:nvSpPr>
        <p:spPr>
          <a:xfrm>
            <a:off x="8934027" y="1109018"/>
            <a:ext cx="1332000" cy="396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Staph </a:t>
            </a:r>
            <a:r>
              <a:rPr lang="en-US" sz="1100" dirty="0">
                <a:latin typeface="Montserrat Medium" pitchFamily="2" charset="77"/>
              </a:rPr>
              <a:t>epidermidis</a:t>
            </a:r>
          </a:p>
        </p:txBody>
      </p:sp>
      <p:sp>
        <p:nvSpPr>
          <p:cNvPr id="3" name="Rounded Rectangle 52">
            <a:extLst>
              <a:ext uri="{FF2B5EF4-FFF2-40B4-BE49-F238E27FC236}">
                <a16:creationId xmlns:a16="http://schemas.microsoft.com/office/drawing/2014/main" id="{FF6DC085-E471-EF4E-9E52-69AB8B9AC89C}"/>
              </a:ext>
            </a:extLst>
          </p:cNvPr>
          <p:cNvSpPr/>
          <p:nvPr/>
        </p:nvSpPr>
        <p:spPr>
          <a:xfrm>
            <a:off x="3682899" y="1042024"/>
            <a:ext cx="1332000" cy="396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S. aureus</a:t>
            </a:r>
            <a:br>
              <a:rPr lang="en-US" sz="1100" i="1" dirty="0">
                <a:latin typeface="Montserrat Medium" pitchFamily="2" charset="77"/>
              </a:rPr>
            </a:br>
            <a:r>
              <a:rPr lang="en-US" sz="1100" dirty="0">
                <a:latin typeface="Montserrat Medium" pitchFamily="2" charset="77"/>
              </a:rPr>
              <a:t>Coagulase +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5B8704-A5B1-A143-B235-A9EABA48F03B}"/>
              </a:ext>
            </a:extLst>
          </p:cNvPr>
          <p:cNvSpPr txBox="1">
            <a:spLocks/>
          </p:cNvSpPr>
          <p:nvPr/>
        </p:nvSpPr>
        <p:spPr>
          <a:xfrm>
            <a:off x="1600200" y="116456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Positive Laboratory Studies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EE28A77-1AC2-E845-BDB5-778CCD322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257" y="1484939"/>
            <a:ext cx="3325284" cy="323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6B7173C-C0C1-3843-81B0-000445451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161" y="1933833"/>
            <a:ext cx="3325284" cy="248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A4CA4799-2304-3F4F-85C8-C046FE4A2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029" y="4511301"/>
            <a:ext cx="2697130" cy="202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1ED84CD-BD5B-EF46-AC33-D6B2E473A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00" y="4511301"/>
            <a:ext cx="2971800" cy="22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51">
            <a:extLst>
              <a:ext uri="{FF2B5EF4-FFF2-40B4-BE49-F238E27FC236}">
                <a16:creationId xmlns:a16="http://schemas.microsoft.com/office/drawing/2014/main" id="{4D707C6A-632B-8E4C-B882-282BB274BCFA}"/>
              </a:ext>
            </a:extLst>
          </p:cNvPr>
          <p:cNvSpPr/>
          <p:nvPr/>
        </p:nvSpPr>
        <p:spPr>
          <a:xfrm>
            <a:off x="1818640" y="1487634"/>
            <a:ext cx="684000" cy="540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Beta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2977C7E-C2A4-094E-A6BE-C65FEA300F9B}"/>
              </a:ext>
            </a:extLst>
          </p:cNvPr>
          <p:cNvSpPr/>
          <p:nvPr/>
        </p:nvSpPr>
        <p:spPr>
          <a:xfrm>
            <a:off x="7901594" y="1487634"/>
            <a:ext cx="684000" cy="540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Gamma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6C1F549-4A57-FC4B-89D9-731834DC7A3E}"/>
              </a:ext>
            </a:extLst>
          </p:cNvPr>
          <p:cNvSpPr/>
          <p:nvPr/>
        </p:nvSpPr>
        <p:spPr>
          <a:xfrm>
            <a:off x="7295785" y="4511301"/>
            <a:ext cx="1006012" cy="594744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Catalase 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F1CEDE-F194-4E47-97D0-0ED50A299E4E}"/>
              </a:ext>
            </a:extLst>
          </p:cNvPr>
          <p:cNvSpPr txBox="1"/>
          <p:nvPr/>
        </p:nvSpPr>
        <p:spPr>
          <a:xfrm>
            <a:off x="1626120" y="705361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 dirty="0"/>
              <a:t>Blood agar</a:t>
            </a:r>
          </a:p>
        </p:txBody>
      </p:sp>
      <p:sp>
        <p:nvSpPr>
          <p:cNvPr id="4" name="Oval 3">
            <a:hlinkClick r:id="rId6" action="ppaction://hlinksldjump"/>
            <a:extLst>
              <a:ext uri="{FF2B5EF4-FFF2-40B4-BE49-F238E27FC236}">
                <a16:creationId xmlns:a16="http://schemas.microsoft.com/office/drawing/2014/main" id="{D3D79D46-891E-E1A2-8968-46BFBE9B1151}"/>
              </a:ext>
            </a:extLst>
          </p:cNvPr>
          <p:cNvSpPr/>
          <p:nvPr/>
        </p:nvSpPr>
        <p:spPr>
          <a:xfrm>
            <a:off x="9831445" y="104002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3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39"/>
    </mc:Choice>
    <mc:Fallback xmlns="">
      <p:transition spd="slow" advTm="1903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6182D9-77E9-9B4D-8BBC-9979931740B5}"/>
              </a:ext>
            </a:extLst>
          </p:cNvPr>
          <p:cNvSpPr txBox="1">
            <a:spLocks/>
          </p:cNvSpPr>
          <p:nvPr/>
        </p:nvSpPr>
        <p:spPr>
          <a:xfrm>
            <a:off x="1600200" y="97630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Negative Laboratory Studies</a:t>
            </a:r>
          </a:p>
        </p:txBody>
      </p:sp>
      <p:sp>
        <p:nvSpPr>
          <p:cNvPr id="10" name="Rounded Rectangle 9">
            <a:hlinkClick r:id="rId2" action="ppaction://hlinksldjump"/>
            <a:extLst>
              <a:ext uri="{FF2B5EF4-FFF2-40B4-BE49-F238E27FC236}">
                <a16:creationId xmlns:a16="http://schemas.microsoft.com/office/drawing/2014/main" id="{C3DAA723-E1ED-4B41-9CEC-24E5002084DE}"/>
              </a:ext>
            </a:extLst>
          </p:cNvPr>
          <p:cNvSpPr/>
          <p:nvPr/>
        </p:nvSpPr>
        <p:spPr>
          <a:xfrm>
            <a:off x="2500673" y="1914296"/>
            <a:ext cx="1498899" cy="396000"/>
          </a:xfrm>
          <a:prstGeom prst="round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E. Coli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11" name="Rounded Rectangle 10">
            <a:hlinkClick r:id="rId2" action="ppaction://hlinksldjump"/>
            <a:extLst>
              <a:ext uri="{FF2B5EF4-FFF2-40B4-BE49-F238E27FC236}">
                <a16:creationId xmlns:a16="http://schemas.microsoft.com/office/drawing/2014/main" id="{26C6B5B5-FEDB-A84D-8665-DE12140B77C6}"/>
              </a:ext>
            </a:extLst>
          </p:cNvPr>
          <p:cNvSpPr/>
          <p:nvPr/>
        </p:nvSpPr>
        <p:spPr>
          <a:xfrm>
            <a:off x="8849958" y="1999092"/>
            <a:ext cx="1513242" cy="396000"/>
          </a:xfrm>
          <a:prstGeom prst="roundRect">
            <a:avLst/>
          </a:prstGeom>
          <a:solidFill>
            <a:srgbClr val="9A0173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Pseudomonas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12" name="Rounded Rectangle 29">
            <a:hlinkClick r:id="rId2" action="ppaction://hlinksldjump"/>
            <a:extLst>
              <a:ext uri="{FF2B5EF4-FFF2-40B4-BE49-F238E27FC236}">
                <a16:creationId xmlns:a16="http://schemas.microsoft.com/office/drawing/2014/main" id="{253D06AD-3DEB-E641-B280-E3E69B198B39}"/>
              </a:ext>
            </a:extLst>
          </p:cNvPr>
          <p:cNvSpPr/>
          <p:nvPr/>
        </p:nvSpPr>
        <p:spPr>
          <a:xfrm>
            <a:off x="6175042" y="1983425"/>
            <a:ext cx="1327172" cy="396000"/>
          </a:xfrm>
          <a:prstGeom prst="roundRect">
            <a:avLst/>
          </a:prstGeom>
          <a:solidFill>
            <a:srgbClr val="FF33C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Salmonella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E3D60A5-88E8-6346-8257-BA0B7D350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2354389"/>
            <a:ext cx="2170771" cy="198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9A9F3BD9-E488-4B46-AA26-4C8C6F726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571" y="4673541"/>
            <a:ext cx="2108364" cy="226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7BE72DEA-A533-E24D-A00B-7DE23AC48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324" y="4988142"/>
            <a:ext cx="3252865" cy="149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>
            <a:extLst>
              <a:ext uri="{FF2B5EF4-FFF2-40B4-BE49-F238E27FC236}">
                <a16:creationId xmlns:a16="http://schemas.microsoft.com/office/drawing/2014/main" id="{634F0F76-86F8-E842-9601-E23995CA7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370143"/>
            <a:ext cx="2449627" cy="202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E10A2BA-15FA-8943-A708-354DBBF6DC4B}"/>
              </a:ext>
            </a:extLst>
          </p:cNvPr>
          <p:cNvSpPr/>
          <p:nvPr/>
        </p:nvSpPr>
        <p:spPr>
          <a:xfrm>
            <a:off x="1667989" y="1131648"/>
            <a:ext cx="1665367" cy="467820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Lactose Fermenter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85DE683-7062-FA47-91CE-DBA86573CAAF}"/>
              </a:ext>
            </a:extLst>
          </p:cNvPr>
          <p:cNvSpPr/>
          <p:nvPr/>
        </p:nvSpPr>
        <p:spPr>
          <a:xfrm>
            <a:off x="7312194" y="4495800"/>
            <a:ext cx="1665367" cy="467820"/>
          </a:xfrm>
          <a:prstGeom prst="roundRect">
            <a:avLst/>
          </a:prstGeom>
          <a:solidFill>
            <a:srgbClr val="9A0173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Oxidase + 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2FC9C4F-AC91-0B40-A9BE-1C8804646E5C}"/>
              </a:ext>
            </a:extLst>
          </p:cNvPr>
          <p:cNvSpPr/>
          <p:nvPr/>
        </p:nvSpPr>
        <p:spPr>
          <a:xfrm>
            <a:off x="2410230" y="5392932"/>
            <a:ext cx="1665367" cy="467820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Motility + 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31E8126-B5B0-F249-B54D-5DD0A41917F6}"/>
              </a:ext>
            </a:extLst>
          </p:cNvPr>
          <p:cNvSpPr/>
          <p:nvPr/>
        </p:nvSpPr>
        <p:spPr>
          <a:xfrm>
            <a:off x="4707726" y="1131648"/>
            <a:ext cx="1665367" cy="467820"/>
          </a:xfrm>
          <a:prstGeom prst="roundRect">
            <a:avLst/>
          </a:prstGeom>
          <a:solidFill>
            <a:schemeClr val="accent3">
              <a:alpha val="7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Lactose Non-Fermenter</a:t>
            </a:r>
          </a:p>
        </p:txBody>
      </p:sp>
      <p:pic>
        <p:nvPicPr>
          <p:cNvPr id="24" name="Picture 14">
            <a:extLst>
              <a:ext uri="{FF2B5EF4-FFF2-40B4-BE49-F238E27FC236}">
                <a16:creationId xmlns:a16="http://schemas.microsoft.com/office/drawing/2014/main" id="{F06D0A11-7A02-6E4C-8E01-6BB163164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593" y="479102"/>
            <a:ext cx="1885598" cy="150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Pure culture of Pseudomonas spp. on MacConkey agar ">
            <a:extLst>
              <a:ext uri="{FF2B5EF4-FFF2-40B4-BE49-F238E27FC236}">
                <a16:creationId xmlns:a16="http://schemas.microsoft.com/office/drawing/2014/main" id="{07836C3E-F42F-4641-B7C1-EBB453525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93" y="2395093"/>
            <a:ext cx="2286141" cy="206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D9EE0F9-84B0-4118-A596-378981821F0F}"/>
              </a:ext>
            </a:extLst>
          </p:cNvPr>
          <p:cNvSpPr txBox="1"/>
          <p:nvPr/>
        </p:nvSpPr>
        <p:spPr>
          <a:xfrm>
            <a:off x="1444428" y="49677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 dirty="0"/>
              <a:t>MacConkey agar</a:t>
            </a:r>
          </a:p>
        </p:txBody>
      </p:sp>
      <p:sp>
        <p:nvSpPr>
          <p:cNvPr id="2" name="Oval 1">
            <a:hlinkClick r:id="rId9" action="ppaction://hlinksldjump"/>
            <a:extLst>
              <a:ext uri="{FF2B5EF4-FFF2-40B4-BE49-F238E27FC236}">
                <a16:creationId xmlns:a16="http://schemas.microsoft.com/office/drawing/2014/main" id="{F94CECF6-851D-A72B-DA69-499FDCD11F27}"/>
              </a:ext>
            </a:extLst>
          </p:cNvPr>
          <p:cNvSpPr/>
          <p:nvPr/>
        </p:nvSpPr>
        <p:spPr>
          <a:xfrm>
            <a:off x="9879474" y="9762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98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hlinkClick r:id="rId2" action="ppaction://hlinksldjump"/>
            <a:extLst>
              <a:ext uri="{FF2B5EF4-FFF2-40B4-BE49-F238E27FC236}">
                <a16:creationId xmlns:a16="http://schemas.microsoft.com/office/drawing/2014/main" id="{6B81CB16-2B61-A446-A0B2-20E227844E26}"/>
              </a:ext>
            </a:extLst>
          </p:cNvPr>
          <p:cNvSpPr/>
          <p:nvPr/>
        </p:nvSpPr>
        <p:spPr>
          <a:xfrm>
            <a:off x="1811767" y="685800"/>
            <a:ext cx="1332000" cy="396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 </a:t>
            </a:r>
            <a:r>
              <a:rPr lang="en-US" sz="1100" i="1" dirty="0">
                <a:latin typeface="Montserrat Medium" pitchFamily="2" charset="77"/>
              </a:rPr>
              <a:t>S. pyogenes </a:t>
            </a:r>
            <a:r>
              <a:rPr lang="en-US" sz="1100" dirty="0">
                <a:latin typeface="Montserrat Medium" pitchFamily="2" charset="77"/>
              </a:rPr>
              <a:t>GAS</a:t>
            </a:r>
          </a:p>
        </p:txBody>
      </p:sp>
      <p:sp>
        <p:nvSpPr>
          <p:cNvPr id="5" name="Rounded Rectangle 4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09CB46E2-C98B-204A-B48F-7CE1FE81020C}"/>
              </a:ext>
            </a:extLst>
          </p:cNvPr>
          <p:cNvSpPr/>
          <p:nvPr/>
        </p:nvSpPr>
        <p:spPr>
          <a:xfrm>
            <a:off x="6486900" y="807600"/>
            <a:ext cx="1332000" cy="396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S. pneumoniae </a:t>
            </a:r>
            <a:r>
              <a:rPr lang="en-US" sz="1100" dirty="0">
                <a:latin typeface="Montserrat Medium" pitchFamily="2" charset="77"/>
              </a:rPr>
              <a:t>Quelling +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B5B8704-A5B1-A143-B235-A9EABA48F03B}"/>
              </a:ext>
            </a:extLst>
          </p:cNvPr>
          <p:cNvSpPr txBox="1">
            <a:spLocks/>
          </p:cNvSpPr>
          <p:nvPr/>
        </p:nvSpPr>
        <p:spPr>
          <a:xfrm>
            <a:off x="1600200" y="116456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Positive Laboratory Studies</a:t>
            </a: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ADC2C570-4033-404F-B8D9-9A920040D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3880988"/>
            <a:ext cx="2948401" cy="291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29B281D4-5EEC-9740-BCEB-C18333FEE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801" y="372650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3E64A36C-EB46-FE4D-ACC1-A82F8EBF4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1207317"/>
            <a:ext cx="3568827" cy="235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>
            <a:extLst>
              <a:ext uri="{FF2B5EF4-FFF2-40B4-BE49-F238E27FC236}">
                <a16:creationId xmlns:a16="http://schemas.microsoft.com/office/drawing/2014/main" id="{CCD4C089-ACBE-B34E-A616-F2A1C7AE1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399" y="1051321"/>
            <a:ext cx="3111818" cy="233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9742E60-3AE2-4944-9097-5247A524B227}"/>
              </a:ext>
            </a:extLst>
          </p:cNvPr>
          <p:cNvSpPr/>
          <p:nvPr/>
        </p:nvSpPr>
        <p:spPr>
          <a:xfrm>
            <a:off x="1750554" y="3914548"/>
            <a:ext cx="684000" cy="540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Beta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84DE53B-5F2A-F846-829C-09EF3B2818DF}"/>
              </a:ext>
            </a:extLst>
          </p:cNvPr>
          <p:cNvSpPr/>
          <p:nvPr/>
        </p:nvSpPr>
        <p:spPr>
          <a:xfrm>
            <a:off x="6271903" y="3726509"/>
            <a:ext cx="684000" cy="540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Alpha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FAD80A-603E-4C6A-B199-B7C93093D3CB}"/>
              </a:ext>
            </a:extLst>
          </p:cNvPr>
          <p:cNvSpPr txBox="1"/>
          <p:nvPr/>
        </p:nvSpPr>
        <p:spPr>
          <a:xfrm>
            <a:off x="1779234" y="338962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 dirty="0"/>
              <a:t>Blood agar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E6E0250-8374-4511-9BF6-BD6FCF2CE7EC}"/>
              </a:ext>
            </a:extLst>
          </p:cNvPr>
          <p:cNvCxnSpPr>
            <a:stCxn id="21" idx="3"/>
          </p:cNvCxnSpPr>
          <p:nvPr/>
        </p:nvCxnSpPr>
        <p:spPr>
          <a:xfrm>
            <a:off x="2434554" y="4184548"/>
            <a:ext cx="461046" cy="270000"/>
          </a:xfrm>
          <a:prstGeom prst="straightConnector1">
            <a:avLst/>
          </a:prstGeom>
          <a:ln w="412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CDCD5FE-686D-4C18-B0DF-D1D3AF87999F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4251785" y="3996510"/>
            <a:ext cx="2020118" cy="1566091"/>
          </a:xfrm>
          <a:prstGeom prst="straightConnector1">
            <a:avLst/>
          </a:prstGeom>
          <a:ln w="412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B7410B-3A45-461C-920D-DBA53519F834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6955904" y="3996510"/>
            <a:ext cx="874151" cy="880291"/>
          </a:xfrm>
          <a:prstGeom prst="straightConnector1">
            <a:avLst/>
          </a:prstGeom>
          <a:ln w="412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hlinkClick r:id="rId7" action="ppaction://hlinksldjump"/>
            <a:extLst>
              <a:ext uri="{FF2B5EF4-FFF2-40B4-BE49-F238E27FC236}">
                <a16:creationId xmlns:a16="http://schemas.microsoft.com/office/drawing/2014/main" id="{6CF4A8A7-10A6-D5DD-0EC5-A22F35C94A36}"/>
              </a:ext>
            </a:extLst>
          </p:cNvPr>
          <p:cNvSpPr/>
          <p:nvPr/>
        </p:nvSpPr>
        <p:spPr>
          <a:xfrm>
            <a:off x="9802284" y="65182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10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6182D9-77E9-9B4D-8BBC-9979931740B5}"/>
              </a:ext>
            </a:extLst>
          </p:cNvPr>
          <p:cNvSpPr txBox="1">
            <a:spLocks/>
          </p:cNvSpPr>
          <p:nvPr/>
        </p:nvSpPr>
        <p:spPr>
          <a:xfrm>
            <a:off x="1600200" y="97630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Negative Laboratory Studies</a:t>
            </a:r>
          </a:p>
        </p:txBody>
      </p:sp>
      <p:sp>
        <p:nvSpPr>
          <p:cNvPr id="8" name="Rounded Rectangle 7">
            <a:hlinkClick r:id="rId2" action="ppaction://hlinksldjump"/>
            <a:extLst>
              <a:ext uri="{FF2B5EF4-FFF2-40B4-BE49-F238E27FC236}">
                <a16:creationId xmlns:a16="http://schemas.microsoft.com/office/drawing/2014/main" id="{0FBB80B9-8D40-8240-85A7-E4BF57B3AC1F}"/>
              </a:ext>
            </a:extLst>
          </p:cNvPr>
          <p:cNvSpPr/>
          <p:nvPr/>
        </p:nvSpPr>
        <p:spPr>
          <a:xfrm>
            <a:off x="2514600" y="1008156"/>
            <a:ext cx="1728000" cy="396000"/>
          </a:xfrm>
          <a:prstGeom prst="roundRect">
            <a:avLst/>
          </a:prstGeom>
          <a:solidFill>
            <a:srgbClr val="FE87E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Neisseria  gonorrhea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9" name="Rounded Rectangle 8">
            <a:hlinkClick r:id="rId2" action="ppaction://hlinksldjump"/>
            <a:extLst>
              <a:ext uri="{FF2B5EF4-FFF2-40B4-BE49-F238E27FC236}">
                <a16:creationId xmlns:a16="http://schemas.microsoft.com/office/drawing/2014/main" id="{286E61C9-CCAB-B349-BF8D-175DE2805844}"/>
              </a:ext>
            </a:extLst>
          </p:cNvPr>
          <p:cNvSpPr/>
          <p:nvPr/>
        </p:nvSpPr>
        <p:spPr>
          <a:xfrm>
            <a:off x="7543800" y="1011787"/>
            <a:ext cx="1600200" cy="396000"/>
          </a:xfrm>
          <a:prstGeom prst="roundRect">
            <a:avLst/>
          </a:prstGeom>
          <a:solidFill>
            <a:srgbClr val="FE87E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accent3">
                    <a:lumMod val="50000"/>
                  </a:schemeClr>
                </a:solidFill>
                <a:latin typeface="Montserrat Medium" pitchFamily="2" charset="77"/>
              </a:rPr>
              <a:t>Haemophilus influenzae</a:t>
            </a:r>
            <a:endParaRPr lang="en-US" sz="1100" dirty="0">
              <a:solidFill>
                <a:schemeClr val="accent3">
                  <a:lumMod val="50000"/>
                </a:schemeClr>
              </a:solidFill>
              <a:latin typeface="Montserrat Medium" pitchFamily="2" charset="77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325DF8C-8287-F645-A407-0E00EB5DC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907" y="1643380"/>
            <a:ext cx="3443986" cy="231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DCBFEB-9C87-EE46-80A9-C371F1C38FD4}"/>
              </a:ext>
            </a:extLst>
          </p:cNvPr>
          <p:cNvSpPr txBox="1"/>
          <p:nvPr/>
        </p:nvSpPr>
        <p:spPr>
          <a:xfrm>
            <a:off x="7384973" y="45720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pic>
        <p:nvPicPr>
          <p:cNvPr id="7178" name="Picture 10">
            <a:extLst>
              <a:ext uri="{FF2B5EF4-FFF2-40B4-BE49-F238E27FC236}">
                <a16:creationId xmlns:a16="http://schemas.microsoft.com/office/drawing/2014/main" id="{78560347-C2CA-7949-9FE1-F8AB97265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921" y="4159412"/>
            <a:ext cx="3038880" cy="238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>
            <a:extLst>
              <a:ext uri="{FF2B5EF4-FFF2-40B4-BE49-F238E27FC236}">
                <a16:creationId xmlns:a16="http://schemas.microsoft.com/office/drawing/2014/main" id="{2752B63E-1715-504A-8B26-329B0618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822" y="4246533"/>
            <a:ext cx="3529321" cy="245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3E473246-8A96-C849-AAE8-7AED09E8B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3" t="19448" r="35389" b="42164"/>
          <a:stretch/>
        </p:blipFill>
        <p:spPr bwMode="auto">
          <a:xfrm>
            <a:off x="2514600" y="1643381"/>
            <a:ext cx="2941302" cy="216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A6DF81-9C48-4648-A620-46487644CED8}"/>
              </a:ext>
            </a:extLst>
          </p:cNvPr>
          <p:cNvSpPr txBox="1"/>
          <p:nvPr/>
        </p:nvSpPr>
        <p:spPr>
          <a:xfrm>
            <a:off x="1738621" y="380801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 dirty="0"/>
              <a:t>Chocolate agar</a:t>
            </a:r>
          </a:p>
        </p:txBody>
      </p:sp>
      <p:sp>
        <p:nvSpPr>
          <p:cNvPr id="3" name="Oval 2">
            <a:hlinkClick r:id="rId7" action="ppaction://hlinksldjump"/>
            <a:extLst>
              <a:ext uri="{FF2B5EF4-FFF2-40B4-BE49-F238E27FC236}">
                <a16:creationId xmlns:a16="http://schemas.microsoft.com/office/drawing/2014/main" id="{C5616675-DC9D-58B2-B5B4-754906B79645}"/>
              </a:ext>
            </a:extLst>
          </p:cNvPr>
          <p:cNvSpPr/>
          <p:nvPr/>
        </p:nvSpPr>
        <p:spPr>
          <a:xfrm>
            <a:off x="9867598" y="85385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17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8072CAE-9553-7E4D-8F93-A11E618EB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724363"/>
            <a:ext cx="2006600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  <a:extLst>
              <a:ext uri="{FF2B5EF4-FFF2-40B4-BE49-F238E27FC236}">
                <a16:creationId xmlns:a16="http://schemas.microsoft.com/office/drawing/2014/main" id="{EA1EDDF9-801D-384F-BE43-DD131D30F415}"/>
              </a:ext>
            </a:extLst>
          </p:cNvPr>
          <p:cNvSpPr/>
          <p:nvPr/>
        </p:nvSpPr>
        <p:spPr>
          <a:xfrm>
            <a:off x="7467600" y="1524000"/>
            <a:ext cx="1332000" cy="360000"/>
          </a:xfrm>
          <a:prstGeom prst="roundRect">
            <a:avLst/>
          </a:prstGeom>
          <a:solidFill>
            <a:srgbClr val="4A6F1F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Nocardia </a:t>
            </a: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spp.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C5A606CB-990D-CE4B-989A-6D47D8AC0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1" y="2070063"/>
            <a:ext cx="4166743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C4341329-D298-664E-924F-D9EFED06DE26}"/>
              </a:ext>
            </a:extLst>
          </p:cNvPr>
          <p:cNvSpPr/>
          <p:nvPr/>
        </p:nvSpPr>
        <p:spPr>
          <a:xfrm>
            <a:off x="2060400" y="1524000"/>
            <a:ext cx="1332000" cy="360000"/>
          </a:xfrm>
          <a:prstGeom prst="roundRect">
            <a:avLst/>
          </a:prstGeom>
          <a:solidFill>
            <a:srgbClr val="008F00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Mycobacterium tuberculosis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1E3C9692-B140-2244-A282-46A0D33D1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84363"/>
            <a:ext cx="38227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F7FA17-C1AF-4928-9533-9125E02BC5F4}"/>
              </a:ext>
            </a:extLst>
          </p:cNvPr>
          <p:cNvSpPr txBox="1"/>
          <p:nvPr/>
        </p:nvSpPr>
        <p:spPr>
          <a:xfrm>
            <a:off x="3296578" y="15240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 dirty="0"/>
              <a:t>Acid Fast stain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54E396-160D-4534-A203-3700438DA502}"/>
              </a:ext>
            </a:extLst>
          </p:cNvPr>
          <p:cNvSpPr txBox="1"/>
          <p:nvPr/>
        </p:nvSpPr>
        <p:spPr>
          <a:xfrm>
            <a:off x="8712200" y="151892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 dirty="0"/>
              <a:t>Gram stain</a:t>
            </a:r>
          </a:p>
        </p:txBody>
      </p:sp>
      <p:sp>
        <p:nvSpPr>
          <p:cNvPr id="4" name="Oval 3">
            <a:hlinkClick r:id="rId6" action="ppaction://hlinksldjump"/>
            <a:extLst>
              <a:ext uri="{FF2B5EF4-FFF2-40B4-BE49-F238E27FC236}">
                <a16:creationId xmlns:a16="http://schemas.microsoft.com/office/drawing/2014/main" id="{5A3876C0-02C9-2A7B-4E83-20A71A3FC8E9}"/>
              </a:ext>
            </a:extLst>
          </p:cNvPr>
          <p:cNvSpPr/>
          <p:nvPr/>
        </p:nvSpPr>
        <p:spPr>
          <a:xfrm>
            <a:off x="9898908" y="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34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6182D9-77E9-9B4D-8BBC-9979931740B5}"/>
              </a:ext>
            </a:extLst>
          </p:cNvPr>
          <p:cNvSpPr txBox="1">
            <a:spLocks/>
          </p:cNvSpPr>
          <p:nvPr/>
        </p:nvSpPr>
        <p:spPr>
          <a:xfrm>
            <a:off x="1600200" y="97630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chemeClr val="tx1"/>
                </a:solidFill>
              </a:rPr>
              <a:t>Fungal Laboratory Studies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103E213-2A73-C24C-B8D1-4B9597DF17B3}"/>
              </a:ext>
            </a:extLst>
          </p:cNvPr>
          <p:cNvSpPr/>
          <p:nvPr/>
        </p:nvSpPr>
        <p:spPr>
          <a:xfrm>
            <a:off x="1600200" y="749670"/>
            <a:ext cx="1905000" cy="396000"/>
          </a:xfrm>
          <a:prstGeom prst="roundRect">
            <a:avLst/>
          </a:prstGeom>
          <a:solidFill>
            <a:srgbClr val="2F74B5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Candida  -  </a:t>
            </a:r>
            <a:r>
              <a:rPr lang="en-US" sz="1100">
                <a:latin typeface="Montserrat Medium" pitchFamily="2" charset="77"/>
              </a:rPr>
              <a:t>pseudohyphae + yeasts</a:t>
            </a:r>
            <a:endParaRPr lang="en-US" sz="1100" i="1">
              <a:latin typeface="Montserrat Medium" pitchFamily="2" charset="77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E9B1CA0-C850-4A4B-B6F3-7E011E8EDF0D}"/>
              </a:ext>
            </a:extLst>
          </p:cNvPr>
          <p:cNvSpPr/>
          <p:nvPr/>
        </p:nvSpPr>
        <p:spPr>
          <a:xfrm>
            <a:off x="1752600" y="3480893"/>
            <a:ext cx="1752600" cy="548650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" tIns="22686" rIns="22686" bIns="22686" numCol="1" spcCol="1270" anchor="ctr" anchorCtr="0">
            <a:noAutofit/>
          </a:bodyPr>
          <a:lstStyle/>
          <a:p>
            <a:pPr defTabSz="400050">
              <a:spcBef>
                <a:spcPct val="0"/>
              </a:spcBef>
            </a:pPr>
            <a:r>
              <a:rPr lang="en-US" sz="1100" i="1">
                <a:latin typeface="Montserrat Medium" pitchFamily="2" charset="77"/>
              </a:rPr>
              <a:t>Coccidioides</a:t>
            </a:r>
            <a:r>
              <a:rPr lang="en-US" sz="1100">
                <a:latin typeface="Montserrat Medium" pitchFamily="2" charset="77"/>
              </a:rPr>
              <a:t>  -Arthroconidia 25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endParaRPr lang="en-US" sz="1100" i="1">
              <a:latin typeface="Montserrat Medium" pitchFamily="2" charset="77"/>
              <a:cs typeface="Times New Roman" panose="02020603050405020304" pitchFamily="18" charset="0"/>
            </a:endParaRPr>
          </a:p>
          <a:p>
            <a:pPr defTabSz="400050">
              <a:spcBef>
                <a:spcPct val="0"/>
              </a:spcBef>
            </a:pPr>
            <a:r>
              <a:rPr lang="en-US" sz="1100">
                <a:latin typeface="Montserrat Medium" pitchFamily="2" charset="77"/>
                <a:cs typeface="Times New Roman" panose="02020603050405020304" pitchFamily="18" charset="0"/>
              </a:rPr>
              <a:t>Spherule 37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ED24C1C-7E3D-3641-B40A-1C3CDF12F207}"/>
              </a:ext>
            </a:extLst>
          </p:cNvPr>
          <p:cNvSpPr/>
          <p:nvPr/>
        </p:nvSpPr>
        <p:spPr>
          <a:xfrm>
            <a:off x="7239001" y="578706"/>
            <a:ext cx="2020085" cy="535211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" tIns="22686" rIns="22686" bIns="22686" numCol="1" spcCol="1270" anchor="ctr" anchorCtr="0">
            <a:noAutofit/>
          </a:bodyPr>
          <a:lstStyle/>
          <a:p>
            <a:pPr defTabSz="400050">
              <a:spcBef>
                <a:spcPct val="0"/>
              </a:spcBef>
            </a:pPr>
            <a:r>
              <a:rPr lang="en-US" sz="1100" i="1">
                <a:latin typeface="Montserrat Medium" pitchFamily="2" charset="77"/>
              </a:rPr>
              <a:t>Histoplasm</a:t>
            </a:r>
            <a:r>
              <a:rPr lang="en-US" sz="1100">
                <a:latin typeface="Montserrat Medium" pitchFamily="2" charset="77"/>
              </a:rPr>
              <a:t>a – Tuberculate conidia  25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</a:p>
          <a:p>
            <a:pPr defTabSz="400050">
              <a:spcBef>
                <a:spcPct val="0"/>
              </a:spcBef>
            </a:pPr>
            <a:r>
              <a:rPr lang="en-US" sz="1100">
                <a:latin typeface="Montserrat Medium" pitchFamily="2" charset="77"/>
              </a:rPr>
              <a:t>Intracellular 37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endParaRPr lang="en-US" sz="1100">
              <a:latin typeface="Montserrat Medium" pitchFamily="2" charset="77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5997723-285D-1145-BFB0-D86DC6B0E35A}"/>
              </a:ext>
            </a:extLst>
          </p:cNvPr>
          <p:cNvSpPr/>
          <p:nvPr/>
        </p:nvSpPr>
        <p:spPr>
          <a:xfrm>
            <a:off x="7620000" y="3831543"/>
            <a:ext cx="2286000" cy="396000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Aspergillus – acute angle septate hyphae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18FDB19-4D7B-2947-ACC4-811E1562C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485" y="1177733"/>
            <a:ext cx="3113771" cy="230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F242DDB6-29A9-C34D-9EF7-E550204E4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932" y="1164748"/>
            <a:ext cx="2128584" cy="203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C1C6996F-2291-D548-8200-55A5A23C2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745" y="4308878"/>
            <a:ext cx="3009276" cy="225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1E157AD1-3EB9-7F47-BDD0-512721316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4080959"/>
            <a:ext cx="3612479" cy="271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D7818B48-6076-8F49-84FE-6C7686C87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279" y="4329791"/>
            <a:ext cx="2551404" cy="204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8416884-6667-4061-B265-DED1E9A1D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260" y="1570165"/>
            <a:ext cx="2705100" cy="208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F3C4F7-87C9-4516-8DF1-366BA00EACA0}"/>
              </a:ext>
            </a:extLst>
          </p:cNvPr>
          <p:cNvSpPr txBox="1"/>
          <p:nvPr/>
        </p:nvSpPr>
        <p:spPr>
          <a:xfrm>
            <a:off x="6261683" y="3534491"/>
            <a:ext cx="45974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4D8A17"/>
                </a:solidFill>
                <a:latin typeface="IBM Plex Sans" panose="020B0604020202020204" pitchFamily="34" charset="0"/>
                <a:hlinkClick r:id="rId8"/>
              </a:rPr>
              <a:t>https://doi.org/10.1155/2012/643104</a:t>
            </a:r>
            <a:endParaRPr lang="en-US" sz="1000"/>
          </a:p>
        </p:txBody>
      </p:sp>
      <p:sp>
        <p:nvSpPr>
          <p:cNvPr id="2" name="Oval 1">
            <a:hlinkClick r:id="rId9" action="ppaction://hlinksldjump"/>
            <a:extLst>
              <a:ext uri="{FF2B5EF4-FFF2-40B4-BE49-F238E27FC236}">
                <a16:creationId xmlns:a16="http://schemas.microsoft.com/office/drawing/2014/main" id="{5ED72130-10AD-80EB-B83E-879AB8A977A8}"/>
              </a:ext>
            </a:extLst>
          </p:cNvPr>
          <p:cNvSpPr/>
          <p:nvPr/>
        </p:nvSpPr>
        <p:spPr>
          <a:xfrm>
            <a:off x="9829800" y="126738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17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6182D9-77E9-9B4D-8BBC-9979931740B5}"/>
              </a:ext>
            </a:extLst>
          </p:cNvPr>
          <p:cNvSpPr txBox="1">
            <a:spLocks/>
          </p:cNvSpPr>
          <p:nvPr/>
        </p:nvSpPr>
        <p:spPr>
          <a:xfrm>
            <a:off x="1600200" y="97630"/>
            <a:ext cx="8583084" cy="493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>
                <a:solidFill>
                  <a:schemeClr val="tx1"/>
                </a:solidFill>
              </a:rPr>
              <a:t>Parasite Laboratory Studies</a:t>
            </a:r>
          </a:p>
        </p:txBody>
      </p:sp>
      <p:sp>
        <p:nvSpPr>
          <p:cNvPr id="14" name="Rounded Rectangle 60">
            <a:extLst>
              <a:ext uri="{FF2B5EF4-FFF2-40B4-BE49-F238E27FC236}">
                <a16:creationId xmlns:a16="http://schemas.microsoft.com/office/drawing/2014/main" id="{F12C13A1-9568-4978-A07E-B3B2FBF35B49}"/>
              </a:ext>
            </a:extLst>
          </p:cNvPr>
          <p:cNvSpPr/>
          <p:nvPr/>
        </p:nvSpPr>
        <p:spPr>
          <a:xfrm>
            <a:off x="4796222" y="600325"/>
            <a:ext cx="1744315" cy="396000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Entamoeba - </a:t>
            </a:r>
            <a:r>
              <a:rPr lang="en-US" sz="1100">
                <a:latin typeface="Montserrat Medium" pitchFamily="2" charset="77"/>
              </a:rPr>
              <a:t>pseudopodia</a:t>
            </a:r>
          </a:p>
        </p:txBody>
      </p:sp>
      <p:sp>
        <p:nvSpPr>
          <p:cNvPr id="15" name="Rounded Rectangle 65">
            <a:extLst>
              <a:ext uri="{FF2B5EF4-FFF2-40B4-BE49-F238E27FC236}">
                <a16:creationId xmlns:a16="http://schemas.microsoft.com/office/drawing/2014/main" id="{023238CC-2CA1-4F3C-9F6B-E46059918893}"/>
              </a:ext>
            </a:extLst>
          </p:cNvPr>
          <p:cNvSpPr/>
          <p:nvPr/>
        </p:nvSpPr>
        <p:spPr>
          <a:xfrm>
            <a:off x="2082742" y="624262"/>
            <a:ext cx="1700226" cy="396000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Giardia - </a:t>
            </a:r>
            <a:r>
              <a:rPr lang="en-US" sz="1100">
                <a:latin typeface="Montserrat Medium" pitchFamily="2" charset="77"/>
              </a:rPr>
              <a:t>flagellate</a:t>
            </a:r>
          </a:p>
        </p:txBody>
      </p:sp>
      <p:sp>
        <p:nvSpPr>
          <p:cNvPr id="16" name="Rounded Rectangle 75">
            <a:extLst>
              <a:ext uri="{FF2B5EF4-FFF2-40B4-BE49-F238E27FC236}">
                <a16:creationId xmlns:a16="http://schemas.microsoft.com/office/drawing/2014/main" id="{57E91E4C-075E-4043-80B5-C40B28A96775}"/>
              </a:ext>
            </a:extLst>
          </p:cNvPr>
          <p:cNvSpPr/>
          <p:nvPr/>
        </p:nvSpPr>
        <p:spPr>
          <a:xfrm>
            <a:off x="8229600" y="3911825"/>
            <a:ext cx="1760262" cy="396000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Ascaris -  </a:t>
            </a:r>
            <a:r>
              <a:rPr lang="en-US" sz="1100">
                <a:latin typeface="Montserrat Medium" pitchFamily="2" charset="77"/>
              </a:rPr>
              <a:t>Nematode</a:t>
            </a:r>
          </a:p>
        </p:txBody>
      </p:sp>
      <p:sp>
        <p:nvSpPr>
          <p:cNvPr id="17" name="Rounded Rectangle 75">
            <a:extLst>
              <a:ext uri="{FF2B5EF4-FFF2-40B4-BE49-F238E27FC236}">
                <a16:creationId xmlns:a16="http://schemas.microsoft.com/office/drawing/2014/main" id="{1F50017C-372E-42FE-8FAC-E14905DA6D60}"/>
              </a:ext>
            </a:extLst>
          </p:cNvPr>
          <p:cNvSpPr/>
          <p:nvPr/>
        </p:nvSpPr>
        <p:spPr>
          <a:xfrm>
            <a:off x="1981200" y="3908996"/>
            <a:ext cx="2088000" cy="396000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Echinococcus </a:t>
            </a:r>
            <a:r>
              <a:rPr lang="en-US" sz="1100">
                <a:latin typeface="Montserrat Medium" pitchFamily="2" charset="77"/>
              </a:rPr>
              <a:t>- Cestode</a:t>
            </a:r>
          </a:p>
        </p:txBody>
      </p:sp>
      <p:sp>
        <p:nvSpPr>
          <p:cNvPr id="18" name="Rounded Rectangle 75">
            <a:extLst>
              <a:ext uri="{FF2B5EF4-FFF2-40B4-BE49-F238E27FC236}">
                <a16:creationId xmlns:a16="http://schemas.microsoft.com/office/drawing/2014/main" id="{D8591959-73CC-48C6-9AB5-DC23F757D4F2}"/>
              </a:ext>
            </a:extLst>
          </p:cNvPr>
          <p:cNvSpPr/>
          <p:nvPr/>
        </p:nvSpPr>
        <p:spPr>
          <a:xfrm>
            <a:off x="4898291" y="3928976"/>
            <a:ext cx="2088000" cy="396000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Clonorchis </a:t>
            </a:r>
            <a:r>
              <a:rPr lang="en-US" sz="1100">
                <a:latin typeface="Montserrat Medium" pitchFamily="2" charset="77"/>
              </a:rPr>
              <a:t>- Trematode</a:t>
            </a:r>
          </a:p>
        </p:txBody>
      </p:sp>
      <p:sp>
        <p:nvSpPr>
          <p:cNvPr id="19" name="Rounded Rectangle 75">
            <a:extLst>
              <a:ext uri="{FF2B5EF4-FFF2-40B4-BE49-F238E27FC236}">
                <a16:creationId xmlns:a16="http://schemas.microsoft.com/office/drawing/2014/main" id="{87105A28-1B1C-4157-97B5-A6AE43D22082}"/>
              </a:ext>
            </a:extLst>
          </p:cNvPr>
          <p:cNvSpPr/>
          <p:nvPr/>
        </p:nvSpPr>
        <p:spPr>
          <a:xfrm>
            <a:off x="7765151" y="598125"/>
            <a:ext cx="1890726" cy="396000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Plasmodium </a:t>
            </a:r>
            <a:r>
              <a:rPr lang="en-US" sz="1100">
                <a:latin typeface="Montserrat Medium" pitchFamily="2" charset="77"/>
              </a:rPr>
              <a:t>- Sporozoa</a:t>
            </a:r>
          </a:p>
        </p:txBody>
      </p:sp>
      <p:pic>
        <p:nvPicPr>
          <p:cNvPr id="1026" name="Picture 2" descr="Entamoeba histolytica trophozoite showing atypical nucleus with its uneven peripheral chromatin.">
            <a:extLst>
              <a:ext uri="{FF2B5EF4-FFF2-40B4-BE49-F238E27FC236}">
                <a16:creationId xmlns:a16="http://schemas.microsoft.com/office/drawing/2014/main" id="{48750498-2DFB-4996-8852-64B89237F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18648" r="26919" b="26990"/>
          <a:stretch/>
        </p:blipFill>
        <p:spPr bwMode="auto">
          <a:xfrm>
            <a:off x="4811462" y="1324529"/>
            <a:ext cx="2569077" cy="200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D31ACEC-C1B3-4620-93B1-B768D8F85AEC}"/>
              </a:ext>
            </a:extLst>
          </p:cNvPr>
          <p:cNvSpPr txBox="1"/>
          <p:nvPr/>
        </p:nvSpPr>
        <p:spPr>
          <a:xfrm>
            <a:off x="4811461" y="3187416"/>
            <a:ext cx="45974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050"/>
            </a:br>
            <a:r>
              <a:rPr lang="en-US" sz="1050">
                <a:solidFill>
                  <a:srgbClr val="404040"/>
                </a:solidFill>
                <a:latin typeface="Arial" panose="020B0604020202020204" pitchFamily="34" charset="0"/>
              </a:rPr>
              <a:t>CDC/ Dr. Mae Melvin</a:t>
            </a:r>
            <a:endParaRPr lang="en-US" sz="105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DAFD4C1-6F0A-4571-B699-3139D49A2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149641"/>
            <a:ext cx="1868045" cy="243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4AD5813-3B64-4ADF-94EE-1C7CE0702135}"/>
              </a:ext>
            </a:extLst>
          </p:cNvPr>
          <p:cNvSpPr txBox="1"/>
          <p:nvPr/>
        </p:nvSpPr>
        <p:spPr>
          <a:xfrm>
            <a:off x="1981200" y="3400315"/>
            <a:ext cx="45974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050" dirty="0"/>
            </a:br>
            <a:r>
              <a:rPr lang="en-US" sz="1050" dirty="0">
                <a:solidFill>
                  <a:srgbClr val="404040"/>
                </a:solidFill>
                <a:latin typeface="Arial" panose="020B0604020202020204" pitchFamily="34" charset="0"/>
              </a:rPr>
              <a:t>Wikipedia Commons</a:t>
            </a:r>
            <a:endParaRPr lang="en-US" sz="105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AF445E8-2B40-463E-93AD-34E751646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67" b="9322"/>
          <a:stretch/>
        </p:blipFill>
        <p:spPr bwMode="auto">
          <a:xfrm>
            <a:off x="7678170" y="1063730"/>
            <a:ext cx="1999230" cy="271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359089A-971A-4474-9763-E28E01198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079" y="4722024"/>
            <a:ext cx="3459079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A5BCEC5-D0E2-404D-B67D-B0774594A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097" y="4489450"/>
            <a:ext cx="2506673" cy="200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73D02D5-4261-4295-9FA8-3B54356D1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295">
            <a:off x="4657314" y="5275015"/>
            <a:ext cx="2457421" cy="83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hlinkClick r:id="rId8" action="ppaction://hlinksldjump"/>
            <a:extLst>
              <a:ext uri="{FF2B5EF4-FFF2-40B4-BE49-F238E27FC236}">
                <a16:creationId xmlns:a16="http://schemas.microsoft.com/office/drawing/2014/main" id="{BB903375-7E43-56EF-D992-4C558BE91780}"/>
              </a:ext>
            </a:extLst>
          </p:cNvPr>
          <p:cNvSpPr/>
          <p:nvPr/>
        </p:nvSpPr>
        <p:spPr>
          <a:xfrm>
            <a:off x="9906000" y="9762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45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89DDEC2-4D09-9614-2BE9-43A694ED6FDA}"/>
              </a:ext>
            </a:extLst>
          </p:cNvPr>
          <p:cNvSpPr/>
          <p:nvPr/>
        </p:nvSpPr>
        <p:spPr>
          <a:xfrm>
            <a:off x="9383290" y="2566631"/>
            <a:ext cx="936000" cy="360000"/>
          </a:xfrm>
          <a:prstGeom prst="roundRect">
            <a:avLst/>
          </a:prstGeom>
          <a:solidFill>
            <a:srgbClr val="00919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>
                <a:solidFill>
                  <a:schemeClr val="bg1"/>
                </a:solidFill>
                <a:latin typeface="Montserrat Medium" pitchFamily="2" charset="77"/>
              </a:rPr>
              <a:t>DNA Virus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00EB813-B6F2-6CA8-C7B0-2F84283F51F7}"/>
              </a:ext>
            </a:extLst>
          </p:cNvPr>
          <p:cNvSpPr/>
          <p:nvPr/>
        </p:nvSpPr>
        <p:spPr>
          <a:xfrm>
            <a:off x="6615886" y="692285"/>
            <a:ext cx="1123921" cy="360000"/>
          </a:xfrm>
          <a:prstGeom prst="roundRect">
            <a:avLst/>
          </a:prstGeom>
          <a:solidFill>
            <a:srgbClr val="9FEDE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rgbClr val="009193"/>
                </a:solidFill>
                <a:latin typeface="Montserrat Medium" pitchFamily="2" charset="77"/>
              </a:rPr>
              <a:t>ss+RNA Virus</a:t>
            </a: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24668CBE-DE28-BDCE-3290-B027F3E81159}"/>
              </a:ext>
            </a:extLst>
          </p:cNvPr>
          <p:cNvSpPr/>
          <p:nvPr/>
        </p:nvSpPr>
        <p:spPr>
          <a:xfrm>
            <a:off x="7562878" y="1240200"/>
            <a:ext cx="1123922" cy="360000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5D3B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05D3B"/>
                </a:solidFill>
                <a:latin typeface="Montserrat Medium" pitchFamily="2" charset="77"/>
              </a:rPr>
              <a:t> ss-RNA Virus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487F05B-9364-88F7-1229-82C96A1437D5}"/>
              </a:ext>
            </a:extLst>
          </p:cNvPr>
          <p:cNvSpPr/>
          <p:nvPr/>
        </p:nvSpPr>
        <p:spPr>
          <a:xfrm>
            <a:off x="9274801" y="3690845"/>
            <a:ext cx="1152981" cy="393251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Gram + Cocci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82849C4-7470-373E-DB4B-C34B323320FE}"/>
              </a:ext>
            </a:extLst>
          </p:cNvPr>
          <p:cNvSpPr/>
          <p:nvPr/>
        </p:nvSpPr>
        <p:spPr>
          <a:xfrm>
            <a:off x="8399188" y="4541157"/>
            <a:ext cx="1389968" cy="49009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Gram + Bacilli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4F9CC3B-452F-807C-D045-20B4076AE284}"/>
              </a:ext>
            </a:extLst>
          </p:cNvPr>
          <p:cNvSpPr/>
          <p:nvPr/>
        </p:nvSpPr>
        <p:spPr>
          <a:xfrm>
            <a:off x="7562879" y="5318361"/>
            <a:ext cx="1105907" cy="380464"/>
          </a:xfrm>
          <a:prstGeom prst="roundRect">
            <a:avLst/>
          </a:prstGeom>
          <a:solidFill>
            <a:schemeClr val="accent3">
              <a:alpha val="70000"/>
            </a:schemeClr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Gram - Cocci</a:t>
            </a:r>
          </a:p>
        </p:txBody>
      </p:sp>
      <p:sp>
        <p:nvSpPr>
          <p:cNvPr id="16" name="Rounded Rectangle 15">
            <a:hlinkClick r:id="" action="ppaction://noaction"/>
            <a:extLst>
              <a:ext uri="{FF2B5EF4-FFF2-40B4-BE49-F238E27FC236}">
                <a16:creationId xmlns:a16="http://schemas.microsoft.com/office/drawing/2014/main" id="{BC942E1C-1DA8-4CAB-7F01-A8D3CE03BD7E}"/>
              </a:ext>
            </a:extLst>
          </p:cNvPr>
          <p:cNvSpPr/>
          <p:nvPr/>
        </p:nvSpPr>
        <p:spPr>
          <a:xfrm>
            <a:off x="6482303" y="6020099"/>
            <a:ext cx="1391087" cy="423819"/>
          </a:xfrm>
          <a:prstGeom prst="round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Gram -Bacilli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D3DF658-EF28-C5AE-EEED-652B5F4D4711}"/>
              </a:ext>
            </a:extLst>
          </p:cNvPr>
          <p:cNvSpPr/>
          <p:nvPr/>
        </p:nvSpPr>
        <p:spPr>
          <a:xfrm>
            <a:off x="4611238" y="5950427"/>
            <a:ext cx="1112800" cy="493490"/>
          </a:xfrm>
          <a:prstGeom prst="roundRect">
            <a:avLst/>
          </a:prstGeom>
          <a:solidFill>
            <a:srgbClr val="008F00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 Acid Fast Bacteria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57ED109-A0AC-B4F6-AD34-B28A72062D02}"/>
              </a:ext>
            </a:extLst>
          </p:cNvPr>
          <p:cNvSpPr/>
          <p:nvPr/>
        </p:nvSpPr>
        <p:spPr>
          <a:xfrm>
            <a:off x="3529282" y="5158825"/>
            <a:ext cx="1080000" cy="54000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Weird Bacteria</a:t>
            </a:r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86DF3631-D65C-584B-4058-E7701DD6FCDD}"/>
              </a:ext>
            </a:extLst>
          </p:cNvPr>
          <p:cNvSpPr/>
          <p:nvPr/>
        </p:nvSpPr>
        <p:spPr>
          <a:xfrm>
            <a:off x="2545130" y="4520990"/>
            <a:ext cx="1129065" cy="493143"/>
          </a:xfrm>
          <a:prstGeom prst="roundRect">
            <a:avLst/>
          </a:prstGeom>
          <a:solidFill>
            <a:srgbClr val="2F74B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Unicellular Fungi</a:t>
            </a:r>
          </a:p>
        </p:txBody>
      </p:sp>
      <p:sp>
        <p:nvSpPr>
          <p:cNvPr id="20" name="Rounded Rectangle 24">
            <a:extLst>
              <a:ext uri="{FF2B5EF4-FFF2-40B4-BE49-F238E27FC236}">
                <a16:creationId xmlns:a16="http://schemas.microsoft.com/office/drawing/2014/main" id="{CCBF702C-CF13-4E3A-0FC8-BC9CD31D12E9}"/>
              </a:ext>
            </a:extLst>
          </p:cNvPr>
          <p:cNvSpPr/>
          <p:nvPr/>
        </p:nvSpPr>
        <p:spPr>
          <a:xfrm>
            <a:off x="1673172" y="3690845"/>
            <a:ext cx="1129065" cy="493143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Multicellular Fungi</a:t>
            </a:r>
          </a:p>
        </p:txBody>
      </p:sp>
      <p:sp>
        <p:nvSpPr>
          <p:cNvPr id="22" name="Rounded Rectangle 21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A4C9C1D3-BD50-8645-B658-F55E347F1D59}"/>
              </a:ext>
            </a:extLst>
          </p:cNvPr>
          <p:cNvSpPr/>
          <p:nvPr/>
        </p:nvSpPr>
        <p:spPr>
          <a:xfrm>
            <a:off x="1649268" y="2566631"/>
            <a:ext cx="1176873" cy="541014"/>
          </a:xfrm>
          <a:prstGeom prst="roundRect">
            <a:avLst/>
          </a:prstGeom>
          <a:solidFill>
            <a:srgbClr val="FF8B1E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Unicellular Motile Parasite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F8BF70D-EC38-75D4-FEA7-0EBF67E4C20B}"/>
              </a:ext>
            </a:extLst>
          </p:cNvPr>
          <p:cNvSpPr/>
          <p:nvPr/>
        </p:nvSpPr>
        <p:spPr>
          <a:xfrm>
            <a:off x="2446683" y="1936293"/>
            <a:ext cx="1325956" cy="541014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Unicellular Non-motile Parasite</a:t>
            </a:r>
          </a:p>
        </p:txBody>
      </p:sp>
      <p:sp>
        <p:nvSpPr>
          <p:cNvPr id="25" name="Rounded Rectangle 73">
            <a:extLst>
              <a:ext uri="{FF2B5EF4-FFF2-40B4-BE49-F238E27FC236}">
                <a16:creationId xmlns:a16="http://schemas.microsoft.com/office/drawing/2014/main" id="{3E360470-C7F6-BA50-A82C-BC805581D756}"/>
              </a:ext>
            </a:extLst>
          </p:cNvPr>
          <p:cNvSpPr/>
          <p:nvPr/>
        </p:nvSpPr>
        <p:spPr>
          <a:xfrm>
            <a:off x="3196108" y="1287786"/>
            <a:ext cx="174634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Trematode Flatworm Cestode Tapeworm</a:t>
            </a:r>
          </a:p>
        </p:txBody>
      </p:sp>
      <p:sp>
        <p:nvSpPr>
          <p:cNvPr id="26" name="Rounded Rectangle 73">
            <a:extLst>
              <a:ext uri="{FF2B5EF4-FFF2-40B4-BE49-F238E27FC236}">
                <a16:creationId xmlns:a16="http://schemas.microsoft.com/office/drawing/2014/main" id="{EDD1D28F-7691-7CCE-12AE-BA0D1FD9C255}"/>
              </a:ext>
            </a:extLst>
          </p:cNvPr>
          <p:cNvSpPr/>
          <p:nvPr/>
        </p:nvSpPr>
        <p:spPr>
          <a:xfrm>
            <a:off x="4642010" y="692285"/>
            <a:ext cx="1082028" cy="541014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Nematode Roundworm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45D4CC-65D0-D996-F1CA-3E73E02A4103}"/>
              </a:ext>
            </a:extLst>
          </p:cNvPr>
          <p:cNvSpPr txBox="1"/>
          <p:nvPr/>
        </p:nvSpPr>
        <p:spPr>
          <a:xfrm>
            <a:off x="-945222" y="420213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2B53925A-BCB6-1301-233C-64E14314883E}"/>
              </a:ext>
            </a:extLst>
          </p:cNvPr>
          <p:cNvSpPr/>
          <p:nvPr/>
        </p:nvSpPr>
        <p:spPr>
          <a:xfrm>
            <a:off x="8532211" y="1936293"/>
            <a:ext cx="1123922" cy="360000"/>
          </a:xfrm>
          <a:prstGeom prst="roundRect">
            <a:avLst/>
          </a:prstGeom>
          <a:solidFill>
            <a:srgbClr val="94D5D7"/>
          </a:solidFill>
          <a:ln w="25400" cmpd="sng">
            <a:solidFill>
              <a:schemeClr val="accent1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solidFill>
                  <a:schemeClr val="bg1"/>
                </a:solidFill>
                <a:latin typeface="Montserrat Medium" pitchFamily="2" charset="77"/>
              </a:rPr>
              <a:t>Retro Virus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A886383-84DA-9462-FC76-BEF18F761991}"/>
              </a:ext>
            </a:extLst>
          </p:cNvPr>
          <p:cNvSpPr txBox="1"/>
          <p:nvPr/>
        </p:nvSpPr>
        <p:spPr>
          <a:xfrm>
            <a:off x="4191000" y="6890354"/>
            <a:ext cx="4082234" cy="480919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rtlCol="0" anchor="t">
            <a:noAutofit/>
          </a:bodyPr>
          <a:lstStyle/>
          <a:p>
            <a:pPr algn="ctr">
              <a:buClr>
                <a:schemeClr val="tx2"/>
              </a:buClr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Master Level</a:t>
            </a:r>
          </a:p>
        </p:txBody>
      </p:sp>
      <p:sp>
        <p:nvSpPr>
          <p:cNvPr id="3" name="Oval 2">
            <a:hlinkClick r:id="rId2" action="ppaction://hlinksldjump"/>
            <a:extLst>
              <a:ext uri="{FF2B5EF4-FFF2-40B4-BE49-F238E27FC236}">
                <a16:creationId xmlns:a16="http://schemas.microsoft.com/office/drawing/2014/main" id="{3799C31A-F6AC-2C1C-E351-20C4C33CC5A0}"/>
              </a:ext>
            </a:extLst>
          </p:cNvPr>
          <p:cNvSpPr/>
          <p:nvPr/>
        </p:nvSpPr>
        <p:spPr>
          <a:xfrm>
            <a:off x="9849310" y="74546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lorful star on a black background&#10;&#10;AI-generated content may be incorrect.">
            <a:extLst>
              <a:ext uri="{FF2B5EF4-FFF2-40B4-BE49-F238E27FC236}">
                <a16:creationId xmlns:a16="http://schemas.microsoft.com/office/drawing/2014/main" id="{65A3ABF5-8045-8860-4374-6CDCC0C98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591" y="1105584"/>
            <a:ext cx="4719043" cy="4719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095DC5-4DFA-F56A-277E-F58736C6DB78}"/>
              </a:ext>
            </a:extLst>
          </p:cNvPr>
          <p:cNvSpPr txBox="1"/>
          <p:nvPr/>
        </p:nvSpPr>
        <p:spPr>
          <a:xfrm>
            <a:off x="1411215" y="-4211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sz="4000" dirty="0"/>
              <a:t>MedMicroMaps Compass has 16 groups!</a:t>
            </a:r>
          </a:p>
        </p:txBody>
      </p:sp>
    </p:spTree>
    <p:extLst>
      <p:ext uri="{BB962C8B-B14F-4D97-AF65-F5344CB8AC3E}">
        <p14:creationId xmlns:p14="http://schemas.microsoft.com/office/powerpoint/2010/main" val="2600300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647F7-2E7E-D1D2-838D-F544E51C5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ounded Rectangle 16">
            <a:extLst>
              <a:ext uri="{FF2B5EF4-FFF2-40B4-BE49-F238E27FC236}">
                <a16:creationId xmlns:a16="http://schemas.microsoft.com/office/drawing/2014/main" id="{5FF1956C-65DD-E807-0611-4A44586D443C}"/>
              </a:ext>
            </a:extLst>
          </p:cNvPr>
          <p:cNvSpPr/>
          <p:nvPr/>
        </p:nvSpPr>
        <p:spPr>
          <a:xfrm>
            <a:off x="8353172" y="2606303"/>
            <a:ext cx="1116320" cy="173482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Lassa</a:t>
            </a:r>
          </a:p>
        </p:txBody>
      </p:sp>
      <p:sp>
        <p:nvSpPr>
          <p:cNvPr id="138" name="Rounded Rectangle 16">
            <a:extLst>
              <a:ext uri="{FF2B5EF4-FFF2-40B4-BE49-F238E27FC236}">
                <a16:creationId xmlns:a16="http://schemas.microsoft.com/office/drawing/2014/main" id="{4F3F7DC3-02D8-773C-920B-D8FFCE2096A2}"/>
              </a:ext>
            </a:extLst>
          </p:cNvPr>
          <p:cNvSpPr/>
          <p:nvPr/>
        </p:nvSpPr>
        <p:spPr>
          <a:xfrm>
            <a:off x="8353172" y="3127753"/>
            <a:ext cx="2166211" cy="221819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Measles, Mumps, PIV, RSV</a:t>
            </a:r>
          </a:p>
        </p:txBody>
      </p:sp>
      <p:sp>
        <p:nvSpPr>
          <p:cNvPr id="139" name="Rounded Rectangle 16">
            <a:extLst>
              <a:ext uri="{FF2B5EF4-FFF2-40B4-BE49-F238E27FC236}">
                <a16:creationId xmlns:a16="http://schemas.microsoft.com/office/drawing/2014/main" id="{4A575D77-6137-A9B3-A4E3-890919B5FE47}"/>
              </a:ext>
            </a:extLst>
          </p:cNvPr>
          <p:cNvSpPr/>
          <p:nvPr/>
        </p:nvSpPr>
        <p:spPr>
          <a:xfrm>
            <a:off x="8353172" y="4034660"/>
            <a:ext cx="2136145" cy="196812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Ebola, Marburg</a:t>
            </a:r>
          </a:p>
        </p:txBody>
      </p:sp>
      <p:sp>
        <p:nvSpPr>
          <p:cNvPr id="136" name="Rounded Rectangle 16">
            <a:extLst>
              <a:ext uri="{FF2B5EF4-FFF2-40B4-BE49-F238E27FC236}">
                <a16:creationId xmlns:a16="http://schemas.microsoft.com/office/drawing/2014/main" id="{ED59000F-4AE4-84BB-754A-D1E762E437E7}"/>
              </a:ext>
            </a:extLst>
          </p:cNvPr>
          <p:cNvSpPr/>
          <p:nvPr/>
        </p:nvSpPr>
        <p:spPr>
          <a:xfrm>
            <a:off x="8344230" y="246256"/>
            <a:ext cx="1104571" cy="253177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Noro, HepE</a:t>
            </a: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FB9C07D-B091-44AB-FF67-31F6D7C3528F}"/>
              </a:ext>
            </a:extLst>
          </p:cNvPr>
          <p:cNvSpPr/>
          <p:nvPr/>
        </p:nvSpPr>
        <p:spPr>
          <a:xfrm>
            <a:off x="8364919" y="554901"/>
            <a:ext cx="1104572" cy="196048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Rota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282F868-E36D-1AE0-A424-BE065714B87E}"/>
              </a:ext>
            </a:extLst>
          </p:cNvPr>
          <p:cNvSpPr/>
          <p:nvPr/>
        </p:nvSpPr>
        <p:spPr>
          <a:xfrm>
            <a:off x="8357580" y="857379"/>
            <a:ext cx="1639342" cy="257419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Rhino, Entero</a:t>
            </a:r>
          </a:p>
        </p:txBody>
      </p:sp>
      <p:sp>
        <p:nvSpPr>
          <p:cNvPr id="72" name="Rounded Rectangle 13">
            <a:extLst>
              <a:ext uri="{FF2B5EF4-FFF2-40B4-BE49-F238E27FC236}">
                <a16:creationId xmlns:a16="http://schemas.microsoft.com/office/drawing/2014/main" id="{7C65FF6B-2332-7CE8-938F-E0DC519FC4F4}"/>
              </a:ext>
            </a:extLst>
          </p:cNvPr>
          <p:cNvSpPr/>
          <p:nvPr/>
        </p:nvSpPr>
        <p:spPr>
          <a:xfrm>
            <a:off x="8353172" y="3452438"/>
            <a:ext cx="1116320" cy="145039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Rabies</a:t>
            </a:r>
          </a:p>
        </p:txBody>
      </p:sp>
      <p:sp>
        <p:nvSpPr>
          <p:cNvPr id="81" name="Rounded Rectangle 13">
            <a:extLst>
              <a:ext uri="{FF2B5EF4-FFF2-40B4-BE49-F238E27FC236}">
                <a16:creationId xmlns:a16="http://schemas.microsoft.com/office/drawing/2014/main" id="{347212EC-070B-D37E-6FC8-543CC68F9052}"/>
              </a:ext>
            </a:extLst>
          </p:cNvPr>
          <p:cNvSpPr/>
          <p:nvPr/>
        </p:nvSpPr>
        <p:spPr>
          <a:xfrm>
            <a:off x="8353172" y="3755276"/>
            <a:ext cx="1116320" cy="15967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Influenza</a:t>
            </a:r>
          </a:p>
        </p:txBody>
      </p:sp>
      <p:sp>
        <p:nvSpPr>
          <p:cNvPr id="110" name="Rounded Rectangle 13">
            <a:extLst>
              <a:ext uri="{FF2B5EF4-FFF2-40B4-BE49-F238E27FC236}">
                <a16:creationId xmlns:a16="http://schemas.microsoft.com/office/drawing/2014/main" id="{1A0ABEE7-312F-63C0-EF47-23B0FCFC9E66}"/>
              </a:ext>
            </a:extLst>
          </p:cNvPr>
          <p:cNvSpPr/>
          <p:nvPr/>
        </p:nvSpPr>
        <p:spPr>
          <a:xfrm>
            <a:off x="8353172" y="2874267"/>
            <a:ext cx="1095629" cy="180500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HepD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93CA7-FE7C-55EC-C2C6-2C9A92FC8D53}"/>
              </a:ext>
            </a:extLst>
          </p:cNvPr>
          <p:cNvSpPr txBox="1">
            <a:spLocks/>
          </p:cNvSpPr>
          <p:nvPr/>
        </p:nvSpPr>
        <p:spPr>
          <a:xfrm>
            <a:off x="1676400" y="11356"/>
            <a:ext cx="8583084" cy="81391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Viruses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 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6" name="Rounded Rectangle 25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DD75EEED-4F2D-AC3E-F752-BC8B0443870B}"/>
              </a:ext>
            </a:extLst>
          </p:cNvPr>
          <p:cNvSpPr/>
          <p:nvPr/>
        </p:nvSpPr>
        <p:spPr>
          <a:xfrm>
            <a:off x="1654629" y="3509122"/>
            <a:ext cx="464342" cy="360000"/>
          </a:xfrm>
          <a:prstGeom prst="roundRect">
            <a:avLst/>
          </a:prstGeom>
          <a:solidFill>
            <a:srgbClr val="03BFC8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Virus</a:t>
            </a:r>
          </a:p>
        </p:txBody>
      </p: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7C38E53B-8C92-9253-43CE-FA46EF44305D}"/>
              </a:ext>
            </a:extLst>
          </p:cNvPr>
          <p:cNvCxnSpPr>
            <a:cxnSpLocks/>
            <a:stCxn id="26" idx="3"/>
            <a:endCxn id="5" idx="1"/>
          </p:cNvCxnSpPr>
          <p:nvPr/>
        </p:nvCxnSpPr>
        <p:spPr>
          <a:xfrm flipV="1">
            <a:off x="2118971" y="2136958"/>
            <a:ext cx="450218" cy="155216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4BFDDCF5-EE83-F376-10DE-F4EAD0C9B669}"/>
              </a:ext>
            </a:extLst>
          </p:cNvPr>
          <p:cNvCxnSpPr>
            <a:cxnSpLocks/>
            <a:stCxn id="26" idx="3"/>
            <a:endCxn id="23" idx="1"/>
          </p:cNvCxnSpPr>
          <p:nvPr/>
        </p:nvCxnSpPr>
        <p:spPr>
          <a:xfrm>
            <a:off x="2118971" y="3689122"/>
            <a:ext cx="450218" cy="185916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DC2C1F4-C00A-B635-0EBE-0B056CC521BF}"/>
              </a:ext>
            </a:extLst>
          </p:cNvPr>
          <p:cNvSpPr/>
          <p:nvPr/>
        </p:nvSpPr>
        <p:spPr>
          <a:xfrm>
            <a:off x="5107494" y="383204"/>
            <a:ext cx="936000" cy="360000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Naked (CHRP)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45F35AD5-B571-EBC1-3872-0F977BA1EDD5}"/>
              </a:ext>
            </a:extLst>
          </p:cNvPr>
          <p:cNvSpPr/>
          <p:nvPr/>
        </p:nvSpPr>
        <p:spPr>
          <a:xfrm>
            <a:off x="6898637" y="854345"/>
            <a:ext cx="1548000" cy="256512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Picorna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B1A3C16-EFA1-98DF-60EA-BE770F8EEE52}"/>
              </a:ext>
            </a:extLst>
          </p:cNvPr>
          <p:cNvCxnSpPr>
            <a:cxnSpLocks/>
            <a:stCxn id="213" idx="3"/>
            <a:endCxn id="49" idx="1"/>
          </p:cNvCxnSpPr>
          <p:nvPr/>
        </p:nvCxnSpPr>
        <p:spPr>
          <a:xfrm>
            <a:off x="4615487" y="3246748"/>
            <a:ext cx="530281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112">
            <a:extLst>
              <a:ext uri="{FF2B5EF4-FFF2-40B4-BE49-F238E27FC236}">
                <a16:creationId xmlns:a16="http://schemas.microsoft.com/office/drawing/2014/main" id="{FA4C5436-CFE4-CC2A-D9AD-345489F6FF7C}"/>
              </a:ext>
            </a:extLst>
          </p:cNvPr>
          <p:cNvCxnSpPr>
            <a:cxnSpLocks/>
            <a:stCxn id="49" idx="3"/>
            <a:endCxn id="66" idx="1"/>
          </p:cNvCxnSpPr>
          <p:nvPr/>
        </p:nvCxnSpPr>
        <p:spPr>
          <a:xfrm flipV="1">
            <a:off x="6081768" y="2694762"/>
            <a:ext cx="805123" cy="55198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112">
            <a:extLst>
              <a:ext uri="{FF2B5EF4-FFF2-40B4-BE49-F238E27FC236}">
                <a16:creationId xmlns:a16="http://schemas.microsoft.com/office/drawing/2014/main" id="{2102E46A-16EE-6EB4-7FF1-371297D52445}"/>
              </a:ext>
            </a:extLst>
          </p:cNvPr>
          <p:cNvCxnSpPr>
            <a:cxnSpLocks/>
            <a:stCxn id="49" idx="3"/>
            <a:endCxn id="109" idx="1"/>
          </p:cNvCxnSpPr>
          <p:nvPr/>
        </p:nvCxnSpPr>
        <p:spPr>
          <a:xfrm flipV="1">
            <a:off x="6081768" y="2969554"/>
            <a:ext cx="805123" cy="27719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13">
            <a:extLst>
              <a:ext uri="{FF2B5EF4-FFF2-40B4-BE49-F238E27FC236}">
                <a16:creationId xmlns:a16="http://schemas.microsoft.com/office/drawing/2014/main" id="{E5EED824-E1A3-E11A-3BA4-3C799CA895F0}"/>
              </a:ext>
            </a:extLst>
          </p:cNvPr>
          <p:cNvSpPr/>
          <p:nvPr/>
        </p:nvSpPr>
        <p:spPr>
          <a:xfrm>
            <a:off x="6886890" y="3755276"/>
            <a:ext cx="1548000" cy="185791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Orthomyxo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cxnSp>
        <p:nvCxnSpPr>
          <p:cNvPr id="53" name="Elbow Connector 112">
            <a:extLst>
              <a:ext uri="{FF2B5EF4-FFF2-40B4-BE49-F238E27FC236}">
                <a16:creationId xmlns:a16="http://schemas.microsoft.com/office/drawing/2014/main" id="{1417CACE-52EB-B7FE-5AE2-7188967ACA96}"/>
              </a:ext>
            </a:extLst>
          </p:cNvPr>
          <p:cNvCxnSpPr>
            <a:cxnSpLocks/>
            <a:stCxn id="49" idx="3"/>
            <a:endCxn id="54" idx="1"/>
          </p:cNvCxnSpPr>
          <p:nvPr/>
        </p:nvCxnSpPr>
        <p:spPr>
          <a:xfrm flipV="1">
            <a:off x="6081768" y="3231300"/>
            <a:ext cx="805123" cy="1544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13">
            <a:extLst>
              <a:ext uri="{FF2B5EF4-FFF2-40B4-BE49-F238E27FC236}">
                <a16:creationId xmlns:a16="http://schemas.microsoft.com/office/drawing/2014/main" id="{A46542EA-C65F-543A-5F11-06BB66974B3A}"/>
              </a:ext>
            </a:extLst>
          </p:cNvPr>
          <p:cNvSpPr/>
          <p:nvPr/>
        </p:nvSpPr>
        <p:spPr>
          <a:xfrm>
            <a:off x="6886890" y="3131132"/>
            <a:ext cx="1548000" cy="200335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Paramyxo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cxnSp>
        <p:nvCxnSpPr>
          <p:cNvPr id="64" name="Elbow Connector 112">
            <a:extLst>
              <a:ext uri="{FF2B5EF4-FFF2-40B4-BE49-F238E27FC236}">
                <a16:creationId xmlns:a16="http://schemas.microsoft.com/office/drawing/2014/main" id="{674758A5-FE9E-57C2-A419-96CAA676452F}"/>
              </a:ext>
            </a:extLst>
          </p:cNvPr>
          <p:cNvCxnSpPr>
            <a:cxnSpLocks/>
            <a:stCxn id="49" idx="3"/>
            <a:endCxn id="65" idx="1"/>
          </p:cNvCxnSpPr>
          <p:nvPr/>
        </p:nvCxnSpPr>
        <p:spPr>
          <a:xfrm>
            <a:off x="6081768" y="3246748"/>
            <a:ext cx="805123" cy="29760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13">
            <a:extLst>
              <a:ext uri="{FF2B5EF4-FFF2-40B4-BE49-F238E27FC236}">
                <a16:creationId xmlns:a16="http://schemas.microsoft.com/office/drawing/2014/main" id="{A400114A-AB3C-1A91-64CC-C257AEB3F42F}"/>
              </a:ext>
            </a:extLst>
          </p:cNvPr>
          <p:cNvSpPr/>
          <p:nvPr/>
        </p:nvSpPr>
        <p:spPr>
          <a:xfrm>
            <a:off x="6886890" y="3452438"/>
            <a:ext cx="1548000" cy="183829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Rhabdo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sp>
        <p:nvSpPr>
          <p:cNvPr id="66" name="Rounded Rectangle 13">
            <a:extLst>
              <a:ext uri="{FF2B5EF4-FFF2-40B4-BE49-F238E27FC236}">
                <a16:creationId xmlns:a16="http://schemas.microsoft.com/office/drawing/2014/main" id="{9B47EBCF-6D72-E61F-D335-19010AE51F4F}"/>
              </a:ext>
            </a:extLst>
          </p:cNvPr>
          <p:cNvSpPr/>
          <p:nvPr/>
        </p:nvSpPr>
        <p:spPr>
          <a:xfrm>
            <a:off x="6886890" y="2591456"/>
            <a:ext cx="1548000" cy="206610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Arena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cxnSp>
        <p:nvCxnSpPr>
          <p:cNvPr id="79" name="Elbow Connector 112">
            <a:extLst>
              <a:ext uri="{FF2B5EF4-FFF2-40B4-BE49-F238E27FC236}">
                <a16:creationId xmlns:a16="http://schemas.microsoft.com/office/drawing/2014/main" id="{C7206632-A5C0-6820-4D30-E5F4AD53B909}"/>
              </a:ext>
            </a:extLst>
          </p:cNvPr>
          <p:cNvCxnSpPr>
            <a:cxnSpLocks/>
            <a:stCxn id="5" idx="3"/>
            <a:endCxn id="213" idx="1"/>
          </p:cNvCxnSpPr>
          <p:nvPr/>
        </p:nvCxnSpPr>
        <p:spPr>
          <a:xfrm>
            <a:off x="3253190" y="2136958"/>
            <a:ext cx="616339" cy="110979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112">
            <a:extLst>
              <a:ext uri="{FF2B5EF4-FFF2-40B4-BE49-F238E27FC236}">
                <a16:creationId xmlns:a16="http://schemas.microsoft.com/office/drawing/2014/main" id="{0641C4E6-1ACE-2826-D4B7-CB312690B084}"/>
              </a:ext>
            </a:extLst>
          </p:cNvPr>
          <p:cNvCxnSpPr>
            <a:cxnSpLocks/>
            <a:stCxn id="5" idx="3"/>
            <a:endCxn id="21" idx="1"/>
          </p:cNvCxnSpPr>
          <p:nvPr/>
        </p:nvCxnSpPr>
        <p:spPr>
          <a:xfrm flipV="1">
            <a:off x="3253189" y="1232870"/>
            <a:ext cx="614366" cy="90408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112">
            <a:extLst>
              <a:ext uri="{FF2B5EF4-FFF2-40B4-BE49-F238E27FC236}">
                <a16:creationId xmlns:a16="http://schemas.microsoft.com/office/drawing/2014/main" id="{25DCFF59-60AF-104D-C22E-E135E928EB5D}"/>
              </a:ext>
            </a:extLst>
          </p:cNvPr>
          <p:cNvCxnSpPr>
            <a:cxnSpLocks/>
            <a:stCxn id="21" idx="3"/>
            <a:endCxn id="43" idx="1"/>
          </p:cNvCxnSpPr>
          <p:nvPr/>
        </p:nvCxnSpPr>
        <p:spPr>
          <a:xfrm flipV="1">
            <a:off x="4551556" y="563204"/>
            <a:ext cx="555939" cy="66966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112">
            <a:extLst>
              <a:ext uri="{FF2B5EF4-FFF2-40B4-BE49-F238E27FC236}">
                <a16:creationId xmlns:a16="http://schemas.microsoft.com/office/drawing/2014/main" id="{BCBE1D0D-AF76-3E84-ED30-F068589C80E1}"/>
              </a:ext>
            </a:extLst>
          </p:cNvPr>
          <p:cNvCxnSpPr>
            <a:cxnSpLocks/>
            <a:stCxn id="21" idx="3"/>
            <a:endCxn id="129" idx="1"/>
          </p:cNvCxnSpPr>
          <p:nvPr/>
        </p:nvCxnSpPr>
        <p:spPr>
          <a:xfrm>
            <a:off x="4551555" y="1232871"/>
            <a:ext cx="594212" cy="61743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lbow Connector 112">
            <a:extLst>
              <a:ext uri="{FF2B5EF4-FFF2-40B4-BE49-F238E27FC236}">
                <a16:creationId xmlns:a16="http://schemas.microsoft.com/office/drawing/2014/main" id="{47025D90-8405-AA6C-624A-30FCFCF17409}"/>
              </a:ext>
            </a:extLst>
          </p:cNvPr>
          <p:cNvCxnSpPr>
            <a:cxnSpLocks/>
            <a:stCxn id="49" idx="3"/>
            <a:endCxn id="52" idx="1"/>
          </p:cNvCxnSpPr>
          <p:nvPr/>
        </p:nvCxnSpPr>
        <p:spPr>
          <a:xfrm>
            <a:off x="6081768" y="3246749"/>
            <a:ext cx="805123" cy="60142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3">
            <a:extLst>
              <a:ext uri="{FF2B5EF4-FFF2-40B4-BE49-F238E27FC236}">
                <a16:creationId xmlns:a16="http://schemas.microsoft.com/office/drawing/2014/main" id="{F3F31EED-62AC-35B2-2736-06F57C865995}"/>
              </a:ext>
            </a:extLst>
          </p:cNvPr>
          <p:cNvSpPr/>
          <p:nvPr/>
        </p:nvSpPr>
        <p:spPr>
          <a:xfrm>
            <a:off x="6886890" y="2884241"/>
            <a:ext cx="1548000" cy="170624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Delta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BD24AE5A-9017-E117-6D67-DE8F443FE39C}"/>
              </a:ext>
            </a:extLst>
          </p:cNvPr>
          <p:cNvSpPr/>
          <p:nvPr/>
        </p:nvSpPr>
        <p:spPr>
          <a:xfrm>
            <a:off x="6877948" y="267918"/>
            <a:ext cx="1548000" cy="230025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Calici, Hepe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E355672D-DA48-0960-E04A-1A274009F7E0}"/>
              </a:ext>
            </a:extLst>
          </p:cNvPr>
          <p:cNvSpPr/>
          <p:nvPr/>
        </p:nvSpPr>
        <p:spPr>
          <a:xfrm>
            <a:off x="6898637" y="552607"/>
            <a:ext cx="1548000" cy="230025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Reo</a:t>
            </a:r>
          </a:p>
        </p:txBody>
      </p:sp>
      <p:sp>
        <p:nvSpPr>
          <p:cNvPr id="120" name="Rounded Rectangle 13">
            <a:extLst>
              <a:ext uri="{FF2B5EF4-FFF2-40B4-BE49-F238E27FC236}">
                <a16:creationId xmlns:a16="http://schemas.microsoft.com/office/drawing/2014/main" id="{43EDF0B8-4BEE-AB17-BBBC-FD0E3AADE690}"/>
              </a:ext>
            </a:extLst>
          </p:cNvPr>
          <p:cNvSpPr/>
          <p:nvPr/>
        </p:nvSpPr>
        <p:spPr>
          <a:xfrm>
            <a:off x="6886890" y="4038601"/>
            <a:ext cx="1548000" cy="185791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Filo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cxnSp>
        <p:nvCxnSpPr>
          <p:cNvPr id="122" name="Elbow Connector 112">
            <a:extLst>
              <a:ext uri="{FF2B5EF4-FFF2-40B4-BE49-F238E27FC236}">
                <a16:creationId xmlns:a16="http://schemas.microsoft.com/office/drawing/2014/main" id="{BDD881C1-484A-5311-DB1F-9059A46E6CE5}"/>
              </a:ext>
            </a:extLst>
          </p:cNvPr>
          <p:cNvCxnSpPr>
            <a:cxnSpLocks/>
            <a:stCxn id="49" idx="3"/>
            <a:endCxn id="120" idx="1"/>
          </p:cNvCxnSpPr>
          <p:nvPr/>
        </p:nvCxnSpPr>
        <p:spPr>
          <a:xfrm>
            <a:off x="6081768" y="3246748"/>
            <a:ext cx="805123" cy="88474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Elbow Connector 112">
            <a:extLst>
              <a:ext uri="{FF2B5EF4-FFF2-40B4-BE49-F238E27FC236}">
                <a16:creationId xmlns:a16="http://schemas.microsoft.com/office/drawing/2014/main" id="{7B00E6A5-5211-C2EC-B201-5B0F7C850CC3}"/>
              </a:ext>
            </a:extLst>
          </p:cNvPr>
          <p:cNvCxnSpPr>
            <a:cxnSpLocks/>
            <a:stCxn id="43" idx="3"/>
            <a:endCxn id="78" idx="1"/>
          </p:cNvCxnSpPr>
          <p:nvPr/>
        </p:nvCxnSpPr>
        <p:spPr>
          <a:xfrm>
            <a:off x="6043495" y="563205"/>
            <a:ext cx="855143" cy="41939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12">
            <a:extLst>
              <a:ext uri="{FF2B5EF4-FFF2-40B4-BE49-F238E27FC236}">
                <a16:creationId xmlns:a16="http://schemas.microsoft.com/office/drawing/2014/main" id="{FF56FD2D-1489-2E81-D006-FE4B757FCC66}"/>
              </a:ext>
            </a:extLst>
          </p:cNvPr>
          <p:cNvCxnSpPr>
            <a:cxnSpLocks/>
            <a:stCxn id="43" idx="3"/>
            <a:endCxn id="115" idx="1"/>
          </p:cNvCxnSpPr>
          <p:nvPr/>
        </p:nvCxnSpPr>
        <p:spPr>
          <a:xfrm flipV="1">
            <a:off x="6043494" y="382930"/>
            <a:ext cx="834454" cy="18027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E7443F9-25F7-3C56-240C-2E261979B5B5}"/>
              </a:ext>
            </a:extLst>
          </p:cNvPr>
          <p:cNvSpPr txBox="1"/>
          <p:nvPr/>
        </p:nvSpPr>
        <p:spPr>
          <a:xfrm>
            <a:off x="13563600" y="105042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A135F42-5820-3E3B-4B0B-00EC2EAB685C}"/>
              </a:ext>
            </a:extLst>
          </p:cNvPr>
          <p:cNvSpPr txBox="1"/>
          <p:nvPr/>
        </p:nvSpPr>
        <p:spPr>
          <a:xfrm>
            <a:off x="3898200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Genome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440DD33-2022-1E75-53F2-5971BB287FAA}"/>
              </a:ext>
            </a:extLst>
          </p:cNvPr>
          <p:cNvSpPr txBox="1"/>
          <p:nvPr/>
        </p:nvSpPr>
        <p:spPr>
          <a:xfrm>
            <a:off x="5145767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Structure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D0898F2-35E5-1457-AE52-EF04E332EB1C}"/>
              </a:ext>
            </a:extLst>
          </p:cNvPr>
          <p:cNvSpPr txBox="1"/>
          <p:nvPr/>
        </p:nvSpPr>
        <p:spPr>
          <a:xfrm>
            <a:off x="6858000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Family 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3BC3DFC-61F7-586D-5EFA-51ECF3358A6E}"/>
              </a:ext>
            </a:extLst>
          </p:cNvPr>
          <p:cNvSpPr txBox="1"/>
          <p:nvPr/>
        </p:nvSpPr>
        <p:spPr>
          <a:xfrm>
            <a:off x="8434890" y="-11673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algn="l">
              <a:buClr>
                <a:schemeClr val="tx2"/>
              </a:buClr>
            </a:pPr>
            <a:r>
              <a:rPr lang="en-US" u="sng" dirty="0"/>
              <a:t>Virus</a:t>
            </a:r>
          </a:p>
        </p:txBody>
      </p:sp>
      <p:sp>
        <p:nvSpPr>
          <p:cNvPr id="49" name="Rounded Rectangle 13">
            <a:extLst>
              <a:ext uri="{FF2B5EF4-FFF2-40B4-BE49-F238E27FC236}">
                <a16:creationId xmlns:a16="http://schemas.microsoft.com/office/drawing/2014/main" id="{9F0A8691-2950-94CD-9DF4-CDE9FAD9F5A1}"/>
              </a:ext>
            </a:extLst>
          </p:cNvPr>
          <p:cNvSpPr/>
          <p:nvPr/>
        </p:nvSpPr>
        <p:spPr>
          <a:xfrm>
            <a:off x="5145767" y="2933430"/>
            <a:ext cx="936000" cy="626636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rgbClr val="49701F"/>
                </a:solidFill>
                <a:latin typeface="Montserrat Medium" pitchFamily="2" charset="77"/>
              </a:rPr>
              <a:t>Enveloped (BAD PROF)</a:t>
            </a:r>
          </a:p>
        </p:txBody>
      </p:sp>
      <p:sp>
        <p:nvSpPr>
          <p:cNvPr id="166" name="Rounded Rectangle 16">
            <a:extLst>
              <a:ext uri="{FF2B5EF4-FFF2-40B4-BE49-F238E27FC236}">
                <a16:creationId xmlns:a16="http://schemas.microsoft.com/office/drawing/2014/main" id="{E9B38FC4-B1A4-EDCE-E8AF-1BACF15FF559}"/>
              </a:ext>
            </a:extLst>
          </p:cNvPr>
          <p:cNvSpPr/>
          <p:nvPr/>
        </p:nvSpPr>
        <p:spPr>
          <a:xfrm>
            <a:off x="8375805" y="2279621"/>
            <a:ext cx="1093687" cy="17748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Hanta</a:t>
            </a:r>
          </a:p>
        </p:txBody>
      </p:sp>
      <p:cxnSp>
        <p:nvCxnSpPr>
          <p:cNvPr id="167" name="Elbow Connector 112">
            <a:extLst>
              <a:ext uri="{FF2B5EF4-FFF2-40B4-BE49-F238E27FC236}">
                <a16:creationId xmlns:a16="http://schemas.microsoft.com/office/drawing/2014/main" id="{ED0DB301-F5D2-6D6D-294F-72A318334A6D}"/>
              </a:ext>
            </a:extLst>
          </p:cNvPr>
          <p:cNvCxnSpPr>
            <a:cxnSpLocks/>
            <a:stCxn id="49" idx="3"/>
            <a:endCxn id="168" idx="1"/>
          </p:cNvCxnSpPr>
          <p:nvPr/>
        </p:nvCxnSpPr>
        <p:spPr>
          <a:xfrm flipV="1">
            <a:off x="6081768" y="2368080"/>
            <a:ext cx="805123" cy="87866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ounded Rectangle 13">
            <a:extLst>
              <a:ext uri="{FF2B5EF4-FFF2-40B4-BE49-F238E27FC236}">
                <a16:creationId xmlns:a16="http://schemas.microsoft.com/office/drawing/2014/main" id="{4E4795E6-C9D6-620B-8DF5-34A622C0123A}"/>
              </a:ext>
            </a:extLst>
          </p:cNvPr>
          <p:cNvSpPr/>
          <p:nvPr/>
        </p:nvSpPr>
        <p:spPr>
          <a:xfrm>
            <a:off x="6886890" y="2264774"/>
            <a:ext cx="1548000" cy="206610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rgbClr val="005D3B"/>
                </a:solidFill>
                <a:latin typeface="Montserrat Medium" pitchFamily="2" charset="77"/>
              </a:rPr>
              <a:t>Bunya</a:t>
            </a:r>
            <a:endParaRPr lang="en-US" sz="1100" b="1" dirty="0">
              <a:solidFill>
                <a:srgbClr val="005D3B"/>
              </a:solidFill>
              <a:latin typeface="Montserrat Medium" pitchFamily="2" charset="77"/>
            </a:endParaRPr>
          </a:p>
        </p:txBody>
      </p:sp>
      <p:sp>
        <p:nvSpPr>
          <p:cNvPr id="213" name="Rounded Rectangle 13">
            <a:extLst>
              <a:ext uri="{FF2B5EF4-FFF2-40B4-BE49-F238E27FC236}">
                <a16:creationId xmlns:a16="http://schemas.microsoft.com/office/drawing/2014/main" id="{ADC77C97-B3AE-F150-A61B-0E176305461A}"/>
              </a:ext>
            </a:extLst>
          </p:cNvPr>
          <p:cNvSpPr/>
          <p:nvPr/>
        </p:nvSpPr>
        <p:spPr>
          <a:xfrm>
            <a:off x="3869528" y="3066748"/>
            <a:ext cx="745958" cy="360000"/>
          </a:xfrm>
          <a:prstGeom prst="roundRect">
            <a:avLst/>
          </a:prstGeom>
          <a:solidFill>
            <a:srgbClr val="01BFC8"/>
          </a:solidFill>
          <a:ln w="25400" cmpd="sng">
            <a:solidFill>
              <a:schemeClr val="accent1">
                <a:lumMod val="7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rgbClr val="49701F"/>
                </a:solidFill>
                <a:latin typeface="Montserrat Medium" pitchFamily="2" charset="77"/>
              </a:rPr>
              <a:t>ss-RNA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E46968D-12FF-F394-350A-E3122FFB40F8}"/>
              </a:ext>
            </a:extLst>
          </p:cNvPr>
          <p:cNvSpPr/>
          <p:nvPr/>
        </p:nvSpPr>
        <p:spPr>
          <a:xfrm>
            <a:off x="2569189" y="1902958"/>
            <a:ext cx="684000" cy="468000"/>
          </a:xfrm>
          <a:prstGeom prst="roundRect">
            <a:avLst/>
          </a:prstGeom>
          <a:solidFill>
            <a:srgbClr val="B0EBE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RNA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7CB04F8-8FDD-8A4A-5D2E-8D97956DA9E9}"/>
              </a:ext>
            </a:extLst>
          </p:cNvPr>
          <p:cNvSpPr/>
          <p:nvPr/>
        </p:nvSpPr>
        <p:spPr>
          <a:xfrm>
            <a:off x="3867555" y="998870"/>
            <a:ext cx="684000" cy="468000"/>
          </a:xfrm>
          <a:prstGeom prst="roundRect">
            <a:avLst/>
          </a:prstGeom>
          <a:solidFill>
            <a:srgbClr val="B0EBED"/>
          </a:solidFill>
          <a:ln w="2540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ss+RNA</a:t>
            </a:r>
          </a:p>
        </p:txBody>
      </p:sp>
      <p:sp>
        <p:nvSpPr>
          <p:cNvPr id="15" name="Rounded Rectangle 16">
            <a:extLst>
              <a:ext uri="{FF2B5EF4-FFF2-40B4-BE49-F238E27FC236}">
                <a16:creationId xmlns:a16="http://schemas.microsoft.com/office/drawing/2014/main" id="{B9385F44-B912-5DB0-A079-52883F71D551}"/>
              </a:ext>
            </a:extLst>
          </p:cNvPr>
          <p:cNvSpPr/>
          <p:nvPr/>
        </p:nvSpPr>
        <p:spPr>
          <a:xfrm>
            <a:off x="8344686" y="4942896"/>
            <a:ext cx="1124806" cy="185892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BK, JCV</a:t>
            </a:r>
          </a:p>
        </p:txBody>
      </p:sp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08AEF0B0-4FDF-EF56-D8AC-704643B8DC40}"/>
              </a:ext>
            </a:extLst>
          </p:cNvPr>
          <p:cNvSpPr/>
          <p:nvPr/>
        </p:nvSpPr>
        <p:spPr>
          <a:xfrm>
            <a:off x="8344686" y="4664186"/>
            <a:ext cx="1104115" cy="21288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Adeno</a:t>
            </a:r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F7E8D80D-7BA8-6A09-224A-FAA60AF4E44C}"/>
              </a:ext>
            </a:extLst>
          </p:cNvPr>
          <p:cNvSpPr/>
          <p:nvPr/>
        </p:nvSpPr>
        <p:spPr>
          <a:xfrm>
            <a:off x="8344686" y="4401789"/>
            <a:ext cx="1124806" cy="211243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HPV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92831F0-097E-A0F9-3CDE-AACD54EDF3DF}"/>
              </a:ext>
            </a:extLst>
          </p:cNvPr>
          <p:cNvSpPr/>
          <p:nvPr/>
        </p:nvSpPr>
        <p:spPr>
          <a:xfrm>
            <a:off x="2569190" y="5278290"/>
            <a:ext cx="644961" cy="540000"/>
          </a:xfrm>
          <a:prstGeom prst="roundRect">
            <a:avLst/>
          </a:prstGeom>
          <a:solidFill>
            <a:srgbClr val="028F96"/>
          </a:solidFill>
          <a:ln w="2540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  <a:latin typeface="Montserrat Medium" pitchFamily="2" charset="77"/>
              </a:rPr>
              <a:t>DNA</a:t>
            </a:r>
          </a:p>
        </p:txBody>
      </p:sp>
      <p:cxnSp>
        <p:nvCxnSpPr>
          <p:cNvPr id="30" name="Straight Arrow Connector 98">
            <a:extLst>
              <a:ext uri="{FF2B5EF4-FFF2-40B4-BE49-F238E27FC236}">
                <a16:creationId xmlns:a16="http://schemas.microsoft.com/office/drawing/2014/main" id="{D4CC8AFD-E623-86CF-5848-3E4DBB0D3B12}"/>
              </a:ext>
            </a:extLst>
          </p:cNvPr>
          <p:cNvCxnSpPr>
            <a:cxnSpLocks/>
            <a:stCxn id="23" idx="3"/>
            <a:endCxn id="59" idx="1"/>
          </p:cNvCxnSpPr>
          <p:nvPr/>
        </p:nvCxnSpPr>
        <p:spPr>
          <a:xfrm flipV="1">
            <a:off x="3214151" y="4740956"/>
            <a:ext cx="1917919" cy="8073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13">
            <a:extLst>
              <a:ext uri="{FF2B5EF4-FFF2-40B4-BE49-F238E27FC236}">
                <a16:creationId xmlns:a16="http://schemas.microsoft.com/office/drawing/2014/main" id="{A1AD83A2-2653-3E30-C919-A151BEB50128}"/>
              </a:ext>
            </a:extLst>
          </p:cNvPr>
          <p:cNvSpPr/>
          <p:nvPr/>
        </p:nvSpPr>
        <p:spPr>
          <a:xfrm>
            <a:off x="8353172" y="5243104"/>
            <a:ext cx="1124807" cy="243104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Parvo B19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DA186B67-9985-D671-D288-D0D8CA139707}"/>
              </a:ext>
            </a:extLst>
          </p:cNvPr>
          <p:cNvSpPr/>
          <p:nvPr/>
        </p:nvSpPr>
        <p:spPr>
          <a:xfrm>
            <a:off x="6855860" y="5212695"/>
            <a:ext cx="1548000" cy="230025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Parvo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1FDF9CCC-A495-259C-172C-FCBA73C662D6}"/>
              </a:ext>
            </a:extLst>
          </p:cNvPr>
          <p:cNvSpPr/>
          <p:nvPr/>
        </p:nvSpPr>
        <p:spPr>
          <a:xfrm>
            <a:off x="5132069" y="4559058"/>
            <a:ext cx="936000" cy="363794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  <a:latin typeface="Montserrat Medium" pitchFamily="2" charset="77"/>
              </a:rPr>
              <a:t>Naked (PAPP)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BA9E368F-45D3-EC09-9D83-306D4B9C3EB0}"/>
              </a:ext>
            </a:extLst>
          </p:cNvPr>
          <p:cNvSpPr/>
          <p:nvPr/>
        </p:nvSpPr>
        <p:spPr>
          <a:xfrm>
            <a:off x="6858000" y="4389272"/>
            <a:ext cx="1548000" cy="230025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Papilloma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467736CA-6CD1-FA27-7210-4E7ED69295AA}"/>
              </a:ext>
            </a:extLst>
          </p:cNvPr>
          <p:cNvSpPr/>
          <p:nvPr/>
        </p:nvSpPr>
        <p:spPr>
          <a:xfrm>
            <a:off x="6858000" y="4657449"/>
            <a:ext cx="1548000" cy="230025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Adeno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C20447D2-F1F9-B998-365A-04CC3DCADB28}"/>
              </a:ext>
            </a:extLst>
          </p:cNvPr>
          <p:cNvSpPr/>
          <p:nvPr/>
        </p:nvSpPr>
        <p:spPr>
          <a:xfrm>
            <a:off x="6858000" y="4931516"/>
            <a:ext cx="1548000" cy="230025"/>
          </a:xfrm>
          <a:prstGeom prst="roundRect">
            <a:avLst/>
          </a:prstGeom>
          <a:solidFill>
            <a:srgbClr val="028F9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26" tIns="31126" rIns="31126" bIns="31126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Polyoma</a:t>
            </a:r>
          </a:p>
        </p:txBody>
      </p:sp>
      <p:cxnSp>
        <p:nvCxnSpPr>
          <p:cNvPr id="67" name="Elbow Connector 112">
            <a:extLst>
              <a:ext uri="{FF2B5EF4-FFF2-40B4-BE49-F238E27FC236}">
                <a16:creationId xmlns:a16="http://schemas.microsoft.com/office/drawing/2014/main" id="{F846BD87-1F32-80C1-078E-5B8662FA5550}"/>
              </a:ext>
            </a:extLst>
          </p:cNvPr>
          <p:cNvCxnSpPr>
            <a:cxnSpLocks/>
            <a:stCxn id="59" idx="3"/>
            <a:endCxn id="61" idx="1"/>
          </p:cNvCxnSpPr>
          <p:nvPr/>
        </p:nvCxnSpPr>
        <p:spPr>
          <a:xfrm>
            <a:off x="6068070" y="4740955"/>
            <a:ext cx="789931" cy="315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112">
            <a:extLst>
              <a:ext uri="{FF2B5EF4-FFF2-40B4-BE49-F238E27FC236}">
                <a16:creationId xmlns:a16="http://schemas.microsoft.com/office/drawing/2014/main" id="{E5D500FE-FB68-74B9-0BAB-A0B138B35E18}"/>
              </a:ext>
            </a:extLst>
          </p:cNvPr>
          <p:cNvCxnSpPr>
            <a:cxnSpLocks/>
            <a:stCxn id="59" idx="3"/>
            <a:endCxn id="62" idx="1"/>
          </p:cNvCxnSpPr>
          <p:nvPr/>
        </p:nvCxnSpPr>
        <p:spPr>
          <a:xfrm>
            <a:off x="6068070" y="4740956"/>
            <a:ext cx="789931" cy="30557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112">
            <a:extLst>
              <a:ext uri="{FF2B5EF4-FFF2-40B4-BE49-F238E27FC236}">
                <a16:creationId xmlns:a16="http://schemas.microsoft.com/office/drawing/2014/main" id="{186812D4-0FE4-1FFB-0398-056CB347DA90}"/>
              </a:ext>
            </a:extLst>
          </p:cNvPr>
          <p:cNvCxnSpPr>
            <a:cxnSpLocks/>
            <a:stCxn id="59" idx="3"/>
            <a:endCxn id="60" idx="1"/>
          </p:cNvCxnSpPr>
          <p:nvPr/>
        </p:nvCxnSpPr>
        <p:spPr>
          <a:xfrm flipV="1">
            <a:off x="6068070" y="4504285"/>
            <a:ext cx="789931" cy="23667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112">
            <a:extLst>
              <a:ext uri="{FF2B5EF4-FFF2-40B4-BE49-F238E27FC236}">
                <a16:creationId xmlns:a16="http://schemas.microsoft.com/office/drawing/2014/main" id="{C6566909-6C9D-7FCA-8F23-3072852C2A5F}"/>
              </a:ext>
            </a:extLst>
          </p:cNvPr>
          <p:cNvCxnSpPr>
            <a:cxnSpLocks/>
            <a:stCxn id="43" idx="3"/>
            <a:endCxn id="116" idx="1"/>
          </p:cNvCxnSpPr>
          <p:nvPr/>
        </p:nvCxnSpPr>
        <p:spPr>
          <a:xfrm>
            <a:off x="6043495" y="563205"/>
            <a:ext cx="855143" cy="10441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16">
            <a:extLst>
              <a:ext uri="{FF2B5EF4-FFF2-40B4-BE49-F238E27FC236}">
                <a16:creationId xmlns:a16="http://schemas.microsoft.com/office/drawing/2014/main" id="{EB074C33-7815-24BB-7961-13B64F16B5AD}"/>
              </a:ext>
            </a:extLst>
          </p:cNvPr>
          <p:cNvSpPr/>
          <p:nvPr/>
        </p:nvSpPr>
        <p:spPr>
          <a:xfrm>
            <a:off x="8323106" y="1437903"/>
            <a:ext cx="2166211" cy="221819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Arbovirus, HepC</a:t>
            </a:r>
          </a:p>
        </p:txBody>
      </p:sp>
      <p:sp>
        <p:nvSpPr>
          <p:cNvPr id="104" name="Rounded Rectangle 16">
            <a:extLst>
              <a:ext uri="{FF2B5EF4-FFF2-40B4-BE49-F238E27FC236}">
                <a16:creationId xmlns:a16="http://schemas.microsoft.com/office/drawing/2014/main" id="{B8315942-8CAA-46D8-6CC1-E569114CFFAB}"/>
              </a:ext>
            </a:extLst>
          </p:cNvPr>
          <p:cNvSpPr/>
          <p:nvPr/>
        </p:nvSpPr>
        <p:spPr>
          <a:xfrm>
            <a:off x="8332729" y="1175944"/>
            <a:ext cx="1145250" cy="223806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SARS-CoV2</a:t>
            </a:r>
          </a:p>
        </p:txBody>
      </p:sp>
      <p:sp>
        <p:nvSpPr>
          <p:cNvPr id="117" name="Rounded Rectangle 16">
            <a:extLst>
              <a:ext uri="{FF2B5EF4-FFF2-40B4-BE49-F238E27FC236}">
                <a16:creationId xmlns:a16="http://schemas.microsoft.com/office/drawing/2014/main" id="{EE451059-A285-6A59-CCF7-E57FAC7E5E5C}"/>
              </a:ext>
            </a:extLst>
          </p:cNvPr>
          <p:cNvSpPr/>
          <p:nvPr/>
        </p:nvSpPr>
        <p:spPr>
          <a:xfrm>
            <a:off x="8344230" y="1719808"/>
            <a:ext cx="2166211" cy="221819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Arbovirus, Rubella</a:t>
            </a:r>
          </a:p>
        </p:txBody>
      </p:sp>
      <p:sp>
        <p:nvSpPr>
          <p:cNvPr id="128" name="Rounded Rectangle 16">
            <a:extLst>
              <a:ext uri="{FF2B5EF4-FFF2-40B4-BE49-F238E27FC236}">
                <a16:creationId xmlns:a16="http://schemas.microsoft.com/office/drawing/2014/main" id="{60E7747F-78D4-72A9-B9CF-A176FFFCBCC5}"/>
              </a:ext>
            </a:extLst>
          </p:cNvPr>
          <p:cNvSpPr/>
          <p:nvPr/>
        </p:nvSpPr>
        <p:spPr>
          <a:xfrm>
            <a:off x="8355362" y="1999936"/>
            <a:ext cx="2133955" cy="209370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HIV, HTLV</a:t>
            </a:r>
          </a:p>
        </p:txBody>
      </p:sp>
      <p:sp>
        <p:nvSpPr>
          <p:cNvPr id="129" name="Rounded Rectangle 13">
            <a:extLst>
              <a:ext uri="{FF2B5EF4-FFF2-40B4-BE49-F238E27FC236}">
                <a16:creationId xmlns:a16="http://schemas.microsoft.com/office/drawing/2014/main" id="{6C0397AF-8148-61B6-7640-F01A52D9D3CE}"/>
              </a:ext>
            </a:extLst>
          </p:cNvPr>
          <p:cNvSpPr/>
          <p:nvPr/>
        </p:nvSpPr>
        <p:spPr>
          <a:xfrm>
            <a:off x="5145767" y="1670307"/>
            <a:ext cx="936000" cy="360000"/>
          </a:xfrm>
          <a:prstGeom prst="roundRect">
            <a:avLst/>
          </a:prstGeom>
          <a:solidFill>
            <a:srgbClr val="B0EBED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rgbClr val="028F96"/>
                </a:solidFill>
                <a:latin typeface="Montserrat Medium" pitchFamily="2" charset="77"/>
              </a:rPr>
              <a:t>Enveloped (CFTR)</a:t>
            </a:r>
          </a:p>
        </p:txBody>
      </p:sp>
      <p:sp>
        <p:nvSpPr>
          <p:cNvPr id="130" name="Rounded Rectangle 16">
            <a:extLst>
              <a:ext uri="{FF2B5EF4-FFF2-40B4-BE49-F238E27FC236}">
                <a16:creationId xmlns:a16="http://schemas.microsoft.com/office/drawing/2014/main" id="{782CC4BC-92C9-8B81-F6A2-AAA8AB7B0C5E}"/>
              </a:ext>
            </a:extLst>
          </p:cNvPr>
          <p:cNvSpPr/>
          <p:nvPr/>
        </p:nvSpPr>
        <p:spPr>
          <a:xfrm>
            <a:off x="6866447" y="1437331"/>
            <a:ext cx="1548000" cy="204182"/>
          </a:xfrm>
          <a:prstGeom prst="roundRect">
            <a:avLst/>
          </a:prstGeom>
          <a:solidFill>
            <a:srgbClr val="B0EBED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Flavi</a:t>
            </a:r>
            <a:endParaRPr lang="en-US" sz="1100" dirty="0">
              <a:solidFill>
                <a:srgbClr val="028F96"/>
              </a:solidFill>
              <a:latin typeface="Montserrat Medium" pitchFamily="2" charset="77"/>
            </a:endParaRPr>
          </a:p>
        </p:txBody>
      </p:sp>
      <p:cxnSp>
        <p:nvCxnSpPr>
          <p:cNvPr id="131" name="Elbow Connector 112">
            <a:extLst>
              <a:ext uri="{FF2B5EF4-FFF2-40B4-BE49-F238E27FC236}">
                <a16:creationId xmlns:a16="http://schemas.microsoft.com/office/drawing/2014/main" id="{512B6912-C9C9-6C5D-FFDF-6E4B8B5EB2C9}"/>
              </a:ext>
            </a:extLst>
          </p:cNvPr>
          <p:cNvCxnSpPr>
            <a:cxnSpLocks/>
            <a:stCxn id="129" idx="3"/>
            <a:endCxn id="130" idx="1"/>
          </p:cNvCxnSpPr>
          <p:nvPr/>
        </p:nvCxnSpPr>
        <p:spPr>
          <a:xfrm flipV="1">
            <a:off x="6081767" y="1539423"/>
            <a:ext cx="784680" cy="31088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ounded Rectangle 16">
            <a:extLst>
              <a:ext uri="{FF2B5EF4-FFF2-40B4-BE49-F238E27FC236}">
                <a16:creationId xmlns:a16="http://schemas.microsoft.com/office/drawing/2014/main" id="{1BA32412-D1AC-27BA-8426-72A4C958533D}"/>
              </a:ext>
            </a:extLst>
          </p:cNvPr>
          <p:cNvSpPr/>
          <p:nvPr/>
        </p:nvSpPr>
        <p:spPr>
          <a:xfrm>
            <a:off x="6866447" y="1988955"/>
            <a:ext cx="1548000" cy="210376"/>
          </a:xfrm>
          <a:prstGeom prst="roundRect">
            <a:avLst/>
          </a:prstGeom>
          <a:gradFill>
            <a:gsLst>
              <a:gs pos="0">
                <a:srgbClr val="01BFC8"/>
              </a:gs>
              <a:gs pos="70000">
                <a:srgbClr val="009193">
                  <a:shade val="67500"/>
                  <a:satMod val="115000"/>
                </a:srgbClr>
              </a:gs>
              <a:gs pos="100000">
                <a:srgbClr val="009193">
                  <a:shade val="100000"/>
                  <a:satMod val="115000"/>
                </a:srgbClr>
              </a:gs>
            </a:gsLst>
            <a:lin ang="2700000" scaled="1"/>
          </a:gra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Retro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133" name="Elbow Connector 112">
            <a:extLst>
              <a:ext uri="{FF2B5EF4-FFF2-40B4-BE49-F238E27FC236}">
                <a16:creationId xmlns:a16="http://schemas.microsoft.com/office/drawing/2014/main" id="{DED8B388-D718-8CB8-0AB1-8D5543BC4553}"/>
              </a:ext>
            </a:extLst>
          </p:cNvPr>
          <p:cNvCxnSpPr>
            <a:cxnSpLocks/>
            <a:stCxn id="129" idx="3"/>
            <a:endCxn id="132" idx="1"/>
          </p:cNvCxnSpPr>
          <p:nvPr/>
        </p:nvCxnSpPr>
        <p:spPr>
          <a:xfrm>
            <a:off x="6081767" y="1850307"/>
            <a:ext cx="784680" cy="24383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6">
            <a:extLst>
              <a:ext uri="{FF2B5EF4-FFF2-40B4-BE49-F238E27FC236}">
                <a16:creationId xmlns:a16="http://schemas.microsoft.com/office/drawing/2014/main" id="{66FE3346-396F-5C71-6911-801440DF6F44}"/>
              </a:ext>
            </a:extLst>
          </p:cNvPr>
          <p:cNvSpPr/>
          <p:nvPr/>
        </p:nvSpPr>
        <p:spPr>
          <a:xfrm>
            <a:off x="6866447" y="1180772"/>
            <a:ext cx="1548000" cy="181104"/>
          </a:xfrm>
          <a:prstGeom prst="roundRect">
            <a:avLst/>
          </a:prstGeom>
          <a:solidFill>
            <a:srgbClr val="B0EBED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Corona</a:t>
            </a:r>
            <a:endParaRPr lang="en-US" sz="1100" dirty="0">
              <a:solidFill>
                <a:srgbClr val="028F96"/>
              </a:solidFill>
              <a:latin typeface="Montserrat Medium" pitchFamily="2" charset="77"/>
            </a:endParaRPr>
          </a:p>
        </p:txBody>
      </p:sp>
      <p:cxnSp>
        <p:nvCxnSpPr>
          <p:cNvPr id="141" name="Elbow Connector 112">
            <a:extLst>
              <a:ext uri="{FF2B5EF4-FFF2-40B4-BE49-F238E27FC236}">
                <a16:creationId xmlns:a16="http://schemas.microsoft.com/office/drawing/2014/main" id="{5E4240FF-94F7-377A-4F55-5EAE36C515FC}"/>
              </a:ext>
            </a:extLst>
          </p:cNvPr>
          <p:cNvCxnSpPr>
            <a:cxnSpLocks/>
            <a:stCxn id="129" idx="3"/>
            <a:endCxn id="140" idx="1"/>
          </p:cNvCxnSpPr>
          <p:nvPr/>
        </p:nvCxnSpPr>
        <p:spPr>
          <a:xfrm flipV="1">
            <a:off x="6081767" y="1271325"/>
            <a:ext cx="784680" cy="57898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Rounded Rectangle 16">
            <a:extLst>
              <a:ext uri="{FF2B5EF4-FFF2-40B4-BE49-F238E27FC236}">
                <a16:creationId xmlns:a16="http://schemas.microsoft.com/office/drawing/2014/main" id="{5F4F79F5-79B8-5D88-315D-58B8EC6E91AC}"/>
              </a:ext>
            </a:extLst>
          </p:cNvPr>
          <p:cNvSpPr/>
          <p:nvPr/>
        </p:nvSpPr>
        <p:spPr>
          <a:xfrm>
            <a:off x="6866447" y="1721612"/>
            <a:ext cx="1548000" cy="195981"/>
          </a:xfrm>
          <a:prstGeom prst="roundRect">
            <a:avLst/>
          </a:prstGeom>
          <a:solidFill>
            <a:srgbClr val="B0EBED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rgbClr val="028F96"/>
                </a:solidFill>
                <a:latin typeface="Montserrat Medium" pitchFamily="2" charset="77"/>
              </a:rPr>
              <a:t>Toga</a:t>
            </a:r>
            <a:endParaRPr lang="en-US" sz="1100" dirty="0">
              <a:solidFill>
                <a:srgbClr val="028F96"/>
              </a:solidFill>
              <a:latin typeface="Montserrat Medium" pitchFamily="2" charset="77"/>
            </a:endParaRPr>
          </a:p>
        </p:txBody>
      </p:sp>
      <p:cxnSp>
        <p:nvCxnSpPr>
          <p:cNvPr id="143" name="Elbow Connector 112">
            <a:extLst>
              <a:ext uri="{FF2B5EF4-FFF2-40B4-BE49-F238E27FC236}">
                <a16:creationId xmlns:a16="http://schemas.microsoft.com/office/drawing/2014/main" id="{23C7AE51-0DB4-04C8-68E9-74391AF03246}"/>
              </a:ext>
            </a:extLst>
          </p:cNvPr>
          <p:cNvCxnSpPr>
            <a:cxnSpLocks/>
            <a:stCxn id="129" idx="3"/>
            <a:endCxn id="142" idx="1"/>
          </p:cNvCxnSpPr>
          <p:nvPr/>
        </p:nvCxnSpPr>
        <p:spPr>
          <a:xfrm flipV="1">
            <a:off x="6081767" y="1819603"/>
            <a:ext cx="784680" cy="3070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Rounded Rectangle 16">
            <a:extLst>
              <a:ext uri="{FF2B5EF4-FFF2-40B4-BE49-F238E27FC236}">
                <a16:creationId xmlns:a16="http://schemas.microsoft.com/office/drawing/2014/main" id="{C6A5697E-16AB-CD40-20BB-4AEC684ACE8D}"/>
              </a:ext>
            </a:extLst>
          </p:cNvPr>
          <p:cNvSpPr/>
          <p:nvPr/>
        </p:nvSpPr>
        <p:spPr>
          <a:xfrm>
            <a:off x="8300072" y="6320163"/>
            <a:ext cx="2189245" cy="214866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Small, Monkey, Mollusc</a:t>
            </a:r>
          </a:p>
        </p:txBody>
      </p:sp>
      <p:sp>
        <p:nvSpPr>
          <p:cNvPr id="150" name="Rounded Rectangle 16">
            <a:extLst>
              <a:ext uri="{FF2B5EF4-FFF2-40B4-BE49-F238E27FC236}">
                <a16:creationId xmlns:a16="http://schemas.microsoft.com/office/drawing/2014/main" id="{93B0E454-FA48-2756-44F5-CBC01618F3E0}"/>
              </a:ext>
            </a:extLst>
          </p:cNvPr>
          <p:cNvSpPr/>
          <p:nvPr/>
        </p:nvSpPr>
        <p:spPr>
          <a:xfrm>
            <a:off x="8300072" y="6041454"/>
            <a:ext cx="1177907" cy="214866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HepB</a:t>
            </a:r>
          </a:p>
        </p:txBody>
      </p:sp>
      <p:sp>
        <p:nvSpPr>
          <p:cNvPr id="151" name="Rounded Rectangle 16">
            <a:extLst>
              <a:ext uri="{FF2B5EF4-FFF2-40B4-BE49-F238E27FC236}">
                <a16:creationId xmlns:a16="http://schemas.microsoft.com/office/drawing/2014/main" id="{D149E069-C670-037B-CAAE-B838CE9CE177}"/>
              </a:ext>
            </a:extLst>
          </p:cNvPr>
          <p:cNvSpPr/>
          <p:nvPr/>
        </p:nvSpPr>
        <p:spPr>
          <a:xfrm>
            <a:off x="8300072" y="5562601"/>
            <a:ext cx="2189245" cy="434265"/>
          </a:xfrm>
          <a:prstGeom prst="roundRect">
            <a:avLst/>
          </a:prstGeom>
          <a:solidFill>
            <a:schemeClr val="bg2">
              <a:lumMod val="95000"/>
            </a:schemeClr>
          </a:solidFill>
          <a:ln w="25400" cmpd="sng">
            <a:solidFill>
              <a:schemeClr val="tx2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solidFill>
                  <a:schemeClr val="tx2"/>
                </a:solidFill>
                <a:latin typeface="Montserrat Medium" pitchFamily="2" charset="77"/>
              </a:rPr>
              <a:t>HSV1/2, VZV, EBV, CMV, HHV6/7, HHV8,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9EA8789A-78D5-A2D5-F749-B4ABA810C6A5}"/>
              </a:ext>
            </a:extLst>
          </p:cNvPr>
          <p:cNvSpPr/>
          <p:nvPr/>
        </p:nvSpPr>
        <p:spPr>
          <a:xfrm>
            <a:off x="5145767" y="5960465"/>
            <a:ext cx="936000" cy="360000"/>
          </a:xfrm>
          <a:prstGeom prst="roundRect">
            <a:avLst/>
          </a:prstGeom>
          <a:solidFill>
            <a:srgbClr val="028F96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  <a:latin typeface="Montserrat Medium" pitchFamily="2" charset="77"/>
              </a:rPr>
              <a:t>Enveloped (HHP)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4A5C75E6-AAC7-A918-0461-435C5303E56D}"/>
              </a:ext>
            </a:extLst>
          </p:cNvPr>
          <p:cNvSpPr/>
          <p:nvPr/>
        </p:nvSpPr>
        <p:spPr>
          <a:xfrm>
            <a:off x="6833790" y="5562601"/>
            <a:ext cx="1548000" cy="427333"/>
          </a:xfrm>
          <a:prstGeom prst="roundRect">
            <a:avLst/>
          </a:prstGeom>
          <a:solidFill>
            <a:srgbClr val="028F96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Herpes</a:t>
            </a:r>
          </a:p>
        </p:txBody>
      </p:sp>
      <p:cxnSp>
        <p:nvCxnSpPr>
          <p:cNvPr id="154" name="Straight Arrow Connector 98">
            <a:extLst>
              <a:ext uri="{FF2B5EF4-FFF2-40B4-BE49-F238E27FC236}">
                <a16:creationId xmlns:a16="http://schemas.microsoft.com/office/drawing/2014/main" id="{BEE38F20-9577-DCCF-293C-5BA2A7EE68A8}"/>
              </a:ext>
            </a:extLst>
          </p:cNvPr>
          <p:cNvCxnSpPr>
            <a:cxnSpLocks/>
            <a:stCxn id="23" idx="3"/>
            <a:endCxn id="152" idx="1"/>
          </p:cNvCxnSpPr>
          <p:nvPr/>
        </p:nvCxnSpPr>
        <p:spPr>
          <a:xfrm>
            <a:off x="3214151" y="5548291"/>
            <a:ext cx="1931617" cy="59217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Rounded Rectangle 154">
            <a:extLst>
              <a:ext uri="{FF2B5EF4-FFF2-40B4-BE49-F238E27FC236}">
                <a16:creationId xmlns:a16="http://schemas.microsoft.com/office/drawing/2014/main" id="{5C0B909D-EC90-5B02-1771-C35B9D6FF2EB}"/>
              </a:ext>
            </a:extLst>
          </p:cNvPr>
          <p:cNvSpPr/>
          <p:nvPr/>
        </p:nvSpPr>
        <p:spPr>
          <a:xfrm>
            <a:off x="6833790" y="6037794"/>
            <a:ext cx="1548000" cy="198462"/>
          </a:xfrm>
          <a:prstGeom prst="roundRect">
            <a:avLst/>
          </a:prstGeom>
          <a:solidFill>
            <a:srgbClr val="028F96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Hepadna</a:t>
            </a:r>
          </a:p>
        </p:txBody>
      </p:sp>
      <p:sp>
        <p:nvSpPr>
          <p:cNvPr id="156" name="Rounded Rectangle 155">
            <a:extLst>
              <a:ext uri="{FF2B5EF4-FFF2-40B4-BE49-F238E27FC236}">
                <a16:creationId xmlns:a16="http://schemas.microsoft.com/office/drawing/2014/main" id="{942BAEEC-8325-38F4-91DD-7F503A46DE59}"/>
              </a:ext>
            </a:extLst>
          </p:cNvPr>
          <p:cNvSpPr/>
          <p:nvPr/>
        </p:nvSpPr>
        <p:spPr>
          <a:xfrm>
            <a:off x="6833790" y="6334724"/>
            <a:ext cx="1548000" cy="206333"/>
          </a:xfrm>
          <a:prstGeom prst="roundRect">
            <a:avLst/>
          </a:prstGeom>
          <a:solidFill>
            <a:srgbClr val="028F96"/>
          </a:solidFill>
          <a:ln w="25400" cmpd="sng">
            <a:solidFill>
              <a:srgbClr val="00000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298680"/>
                      <a:gd name="connsiteY0" fmla="*/ 70600 h 423590"/>
                      <a:gd name="connsiteX1" fmla="*/ 70600 w 1298680"/>
                      <a:gd name="connsiteY1" fmla="*/ 0 h 423590"/>
                      <a:gd name="connsiteX2" fmla="*/ 649340 w 1298680"/>
                      <a:gd name="connsiteY2" fmla="*/ 0 h 423590"/>
                      <a:gd name="connsiteX3" fmla="*/ 1228080 w 1298680"/>
                      <a:gd name="connsiteY3" fmla="*/ 0 h 423590"/>
                      <a:gd name="connsiteX4" fmla="*/ 1298680 w 1298680"/>
                      <a:gd name="connsiteY4" fmla="*/ 70600 h 423590"/>
                      <a:gd name="connsiteX5" fmla="*/ 1298680 w 1298680"/>
                      <a:gd name="connsiteY5" fmla="*/ 352990 h 423590"/>
                      <a:gd name="connsiteX6" fmla="*/ 1228080 w 1298680"/>
                      <a:gd name="connsiteY6" fmla="*/ 423590 h 423590"/>
                      <a:gd name="connsiteX7" fmla="*/ 637765 w 1298680"/>
                      <a:gd name="connsiteY7" fmla="*/ 423590 h 423590"/>
                      <a:gd name="connsiteX8" fmla="*/ 70600 w 1298680"/>
                      <a:gd name="connsiteY8" fmla="*/ 423590 h 423590"/>
                      <a:gd name="connsiteX9" fmla="*/ 0 w 1298680"/>
                      <a:gd name="connsiteY9" fmla="*/ 352990 h 423590"/>
                      <a:gd name="connsiteX10" fmla="*/ 0 w 1298680"/>
                      <a:gd name="connsiteY10" fmla="*/ 70600 h 42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98680" h="423590" fill="none" extrusionOk="0">
                        <a:moveTo>
                          <a:pt x="0" y="70600"/>
                        </a:moveTo>
                        <a:cubicBezTo>
                          <a:pt x="4816" y="37508"/>
                          <a:pt x="37667" y="-5304"/>
                          <a:pt x="70600" y="0"/>
                        </a:cubicBezTo>
                        <a:cubicBezTo>
                          <a:pt x="243272" y="-47503"/>
                          <a:pt x="448528" y="6829"/>
                          <a:pt x="649340" y="0"/>
                        </a:cubicBezTo>
                        <a:cubicBezTo>
                          <a:pt x="850152" y="-6829"/>
                          <a:pt x="997673" y="18855"/>
                          <a:pt x="1228080" y="0"/>
                        </a:cubicBezTo>
                        <a:cubicBezTo>
                          <a:pt x="1262431" y="-9458"/>
                          <a:pt x="1298773" y="30357"/>
                          <a:pt x="1298680" y="70600"/>
                        </a:cubicBezTo>
                        <a:cubicBezTo>
                          <a:pt x="1304625" y="166500"/>
                          <a:pt x="1288315" y="255913"/>
                          <a:pt x="1298680" y="352990"/>
                        </a:cubicBezTo>
                        <a:cubicBezTo>
                          <a:pt x="1287510" y="392441"/>
                          <a:pt x="1271860" y="414957"/>
                          <a:pt x="1228080" y="423590"/>
                        </a:cubicBezTo>
                        <a:cubicBezTo>
                          <a:pt x="947932" y="491992"/>
                          <a:pt x="891066" y="388129"/>
                          <a:pt x="637765" y="423590"/>
                        </a:cubicBezTo>
                        <a:cubicBezTo>
                          <a:pt x="384465" y="459051"/>
                          <a:pt x="294073" y="376346"/>
                          <a:pt x="70600" y="423590"/>
                        </a:cubicBezTo>
                        <a:cubicBezTo>
                          <a:pt x="31496" y="420550"/>
                          <a:pt x="9700" y="394004"/>
                          <a:pt x="0" y="352990"/>
                        </a:cubicBezTo>
                        <a:cubicBezTo>
                          <a:pt x="-15914" y="223774"/>
                          <a:pt x="16688" y="186758"/>
                          <a:pt x="0" y="70600"/>
                        </a:cubicBezTo>
                        <a:close/>
                      </a:path>
                      <a:path w="1298680" h="423590" stroke="0" extrusionOk="0">
                        <a:moveTo>
                          <a:pt x="0" y="70600"/>
                        </a:moveTo>
                        <a:cubicBezTo>
                          <a:pt x="-6916" y="27343"/>
                          <a:pt x="23349" y="3100"/>
                          <a:pt x="70600" y="0"/>
                        </a:cubicBezTo>
                        <a:cubicBezTo>
                          <a:pt x="331460" y="-11553"/>
                          <a:pt x="375202" y="26375"/>
                          <a:pt x="672490" y="0"/>
                        </a:cubicBezTo>
                        <a:cubicBezTo>
                          <a:pt x="969778" y="-26375"/>
                          <a:pt x="1013202" y="25754"/>
                          <a:pt x="1228080" y="0"/>
                        </a:cubicBezTo>
                        <a:cubicBezTo>
                          <a:pt x="1264395" y="-1464"/>
                          <a:pt x="1305332" y="34787"/>
                          <a:pt x="1298680" y="70600"/>
                        </a:cubicBezTo>
                        <a:cubicBezTo>
                          <a:pt x="1300612" y="157753"/>
                          <a:pt x="1277177" y="251778"/>
                          <a:pt x="1298680" y="352990"/>
                        </a:cubicBezTo>
                        <a:cubicBezTo>
                          <a:pt x="1304068" y="383213"/>
                          <a:pt x="1261931" y="428107"/>
                          <a:pt x="1228080" y="423590"/>
                        </a:cubicBezTo>
                        <a:cubicBezTo>
                          <a:pt x="1034812" y="446663"/>
                          <a:pt x="767140" y="417373"/>
                          <a:pt x="649340" y="423590"/>
                        </a:cubicBezTo>
                        <a:cubicBezTo>
                          <a:pt x="531540" y="429807"/>
                          <a:pt x="265263" y="386120"/>
                          <a:pt x="70600" y="423590"/>
                        </a:cubicBezTo>
                        <a:cubicBezTo>
                          <a:pt x="21844" y="423031"/>
                          <a:pt x="1276" y="388482"/>
                          <a:pt x="0" y="352990"/>
                        </a:cubicBezTo>
                        <a:cubicBezTo>
                          <a:pt x="-29934" y="232934"/>
                          <a:pt x="19354" y="194063"/>
                          <a:pt x="0" y="706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393" tIns="26393" rIns="26393" bIns="26393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i="1" dirty="0">
                <a:solidFill>
                  <a:schemeClr val="bg1"/>
                </a:solidFill>
                <a:latin typeface="Montserrat Medium" pitchFamily="2" charset="77"/>
              </a:rPr>
              <a:t>Pox</a:t>
            </a:r>
          </a:p>
        </p:txBody>
      </p:sp>
      <p:cxnSp>
        <p:nvCxnSpPr>
          <p:cNvPr id="157" name="Elbow Connector 112">
            <a:extLst>
              <a:ext uri="{FF2B5EF4-FFF2-40B4-BE49-F238E27FC236}">
                <a16:creationId xmlns:a16="http://schemas.microsoft.com/office/drawing/2014/main" id="{B8062736-6C5A-8FC3-EADF-ACCA53580FB3}"/>
              </a:ext>
            </a:extLst>
          </p:cNvPr>
          <p:cNvCxnSpPr>
            <a:cxnSpLocks/>
            <a:stCxn id="152" idx="3"/>
            <a:endCxn id="155" idx="1"/>
          </p:cNvCxnSpPr>
          <p:nvPr/>
        </p:nvCxnSpPr>
        <p:spPr>
          <a:xfrm flipV="1">
            <a:off x="6081768" y="6137025"/>
            <a:ext cx="752023" cy="344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Elbow Connector 112">
            <a:extLst>
              <a:ext uri="{FF2B5EF4-FFF2-40B4-BE49-F238E27FC236}">
                <a16:creationId xmlns:a16="http://schemas.microsoft.com/office/drawing/2014/main" id="{7145ED38-4CE8-A8E2-4A09-52DD31977484}"/>
              </a:ext>
            </a:extLst>
          </p:cNvPr>
          <p:cNvCxnSpPr>
            <a:cxnSpLocks/>
            <a:stCxn id="152" idx="3"/>
            <a:endCxn id="156" idx="1"/>
          </p:cNvCxnSpPr>
          <p:nvPr/>
        </p:nvCxnSpPr>
        <p:spPr>
          <a:xfrm>
            <a:off x="6081768" y="6140466"/>
            <a:ext cx="752023" cy="29742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Elbow Connector 112">
            <a:extLst>
              <a:ext uri="{FF2B5EF4-FFF2-40B4-BE49-F238E27FC236}">
                <a16:creationId xmlns:a16="http://schemas.microsoft.com/office/drawing/2014/main" id="{4F577B6B-D77D-BE2E-6B8A-3DCE0A00385A}"/>
              </a:ext>
            </a:extLst>
          </p:cNvPr>
          <p:cNvCxnSpPr>
            <a:cxnSpLocks/>
            <a:stCxn id="152" idx="3"/>
            <a:endCxn id="153" idx="1"/>
          </p:cNvCxnSpPr>
          <p:nvPr/>
        </p:nvCxnSpPr>
        <p:spPr>
          <a:xfrm flipV="1">
            <a:off x="6081768" y="5776267"/>
            <a:ext cx="752023" cy="36419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Elbow Connector 112">
            <a:extLst>
              <a:ext uri="{FF2B5EF4-FFF2-40B4-BE49-F238E27FC236}">
                <a16:creationId xmlns:a16="http://schemas.microsoft.com/office/drawing/2014/main" id="{2D94F0DD-8E89-C797-5D28-F77EF5880744}"/>
              </a:ext>
            </a:extLst>
          </p:cNvPr>
          <p:cNvCxnSpPr>
            <a:cxnSpLocks/>
            <a:stCxn id="59" idx="3"/>
            <a:endCxn id="56" idx="1"/>
          </p:cNvCxnSpPr>
          <p:nvPr/>
        </p:nvCxnSpPr>
        <p:spPr>
          <a:xfrm>
            <a:off x="6068070" y="4740955"/>
            <a:ext cx="787791" cy="58675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hlinkClick r:id="rId2" action="ppaction://hlinksldjump"/>
            <a:extLst>
              <a:ext uri="{FF2B5EF4-FFF2-40B4-BE49-F238E27FC236}">
                <a16:creationId xmlns:a16="http://schemas.microsoft.com/office/drawing/2014/main" id="{3C6E8843-EDA4-E025-B863-882F23E13D7E}"/>
              </a:ext>
            </a:extLst>
          </p:cNvPr>
          <p:cNvSpPr/>
          <p:nvPr/>
        </p:nvSpPr>
        <p:spPr>
          <a:xfrm>
            <a:off x="9864489" y="96831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17FC2-9CAB-E83F-E905-4B19FDFA7904}"/>
              </a:ext>
            </a:extLst>
          </p:cNvPr>
          <p:cNvSpPr txBox="1"/>
          <p:nvPr/>
        </p:nvSpPr>
        <p:spPr>
          <a:xfrm>
            <a:off x="1878600" y="6032830"/>
            <a:ext cx="224399" cy="224399"/>
          </a:xfrm>
          <a:prstGeom prst="roundRect">
            <a:avLst/>
          </a:prstGeom>
          <a:solidFill>
            <a:srgbClr val="03BFC8">
              <a:alpha val="30000"/>
            </a:srgbClr>
          </a:solidFill>
          <a:ln w="25400">
            <a:solidFill>
              <a:srgbClr val="25969D"/>
            </a:solidFill>
          </a:ln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Montserrat Light" pitchFamily="2" charset="77"/>
              </a:rPr>
              <a:t>RNA </a:t>
            </a:r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Virus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BC5AAC-B0C1-3544-0A4E-92608ACFBB51}"/>
              </a:ext>
            </a:extLst>
          </p:cNvPr>
          <p:cNvSpPr txBox="1"/>
          <p:nvPr/>
        </p:nvSpPr>
        <p:spPr>
          <a:xfrm>
            <a:off x="1880055" y="6431401"/>
            <a:ext cx="224399" cy="224399"/>
          </a:xfrm>
          <a:prstGeom prst="roundRect">
            <a:avLst/>
          </a:prstGeom>
          <a:solidFill>
            <a:srgbClr val="03BFC8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Montserrat Light" pitchFamily="2" charset="77"/>
              </a:rPr>
              <a:t>DNA</a:t>
            </a:r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 Virus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01B967-53CE-4567-F448-4A438D35AA7D}"/>
              </a:ext>
            </a:extLst>
          </p:cNvPr>
          <p:cNvGrpSpPr>
            <a:grpSpLocks noChangeAspect="1"/>
          </p:cNvGrpSpPr>
          <p:nvPr/>
        </p:nvGrpSpPr>
        <p:grpSpPr>
          <a:xfrm>
            <a:off x="1828800" y="6381600"/>
            <a:ext cx="328314" cy="324000"/>
            <a:chOff x="-981455" y="4780973"/>
            <a:chExt cx="444873" cy="43902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947FB3B-BDF7-3C2E-4594-EDBFFB230A0B}"/>
                </a:ext>
              </a:extLst>
            </p:cNvPr>
            <p:cNvSpPr/>
            <p:nvPr/>
          </p:nvSpPr>
          <p:spPr>
            <a:xfrm>
              <a:off x="-981455" y="4780974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07819AC-EB8C-B37E-012C-ECFE2FE0B6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975609" y="4780973"/>
              <a:ext cx="439027" cy="439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055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7C8A-5D77-7BFF-95F6-4EF01F408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Elbow Connector 66">
            <a:extLst>
              <a:ext uri="{FF2B5EF4-FFF2-40B4-BE49-F238E27FC236}">
                <a16:creationId xmlns:a16="http://schemas.microsoft.com/office/drawing/2014/main" id="{23CD3D11-67EC-0CA5-D65E-3649340CE4A7}"/>
              </a:ext>
            </a:extLst>
          </p:cNvPr>
          <p:cNvCxnSpPr>
            <a:cxnSpLocks/>
            <a:stCxn id="59" idx="3"/>
            <a:endCxn id="60" idx="1"/>
          </p:cNvCxnSpPr>
          <p:nvPr/>
        </p:nvCxnSpPr>
        <p:spPr>
          <a:xfrm>
            <a:off x="8150435" y="3253949"/>
            <a:ext cx="496516" cy="627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6">
            <a:extLst>
              <a:ext uri="{FF2B5EF4-FFF2-40B4-BE49-F238E27FC236}">
                <a16:creationId xmlns:a16="http://schemas.microsoft.com/office/drawing/2014/main" id="{CF903074-9307-1B39-E158-1BE290D62BE4}"/>
              </a:ext>
            </a:extLst>
          </p:cNvPr>
          <p:cNvCxnSpPr>
            <a:cxnSpLocks/>
            <a:stCxn id="56" idx="3"/>
            <a:endCxn id="57" idx="1"/>
          </p:cNvCxnSpPr>
          <p:nvPr/>
        </p:nvCxnSpPr>
        <p:spPr>
          <a:xfrm>
            <a:off x="8150435" y="2265694"/>
            <a:ext cx="496956" cy="5783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7477217-D1B8-FE86-6E86-EA8383292EB7}"/>
              </a:ext>
            </a:extLst>
          </p:cNvPr>
          <p:cNvSpPr txBox="1">
            <a:spLocks/>
          </p:cNvSpPr>
          <p:nvPr/>
        </p:nvSpPr>
        <p:spPr>
          <a:xfrm>
            <a:off x="1441825" y="6168"/>
            <a:ext cx="8583084" cy="105838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Positive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Bacteria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49" name="Rounded Rectangle 4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1031A58B-1B36-3301-EE81-D9355BC2CCEB}"/>
              </a:ext>
            </a:extLst>
          </p:cNvPr>
          <p:cNvSpPr/>
          <p:nvPr/>
        </p:nvSpPr>
        <p:spPr>
          <a:xfrm>
            <a:off x="2133600" y="2919220"/>
            <a:ext cx="892189" cy="77661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Gram Positive Bacteria</a:t>
            </a:r>
          </a:p>
        </p:txBody>
      </p: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4EB0511E-F9C1-98C7-1085-0C9A6D82F62C}"/>
              </a:ext>
            </a:extLst>
          </p:cNvPr>
          <p:cNvCxnSpPr>
            <a:cxnSpLocks/>
            <a:stCxn id="49" idx="3"/>
            <a:endCxn id="61" idx="1"/>
          </p:cNvCxnSpPr>
          <p:nvPr/>
        </p:nvCxnSpPr>
        <p:spPr>
          <a:xfrm>
            <a:off x="3025789" y="3307526"/>
            <a:ext cx="453051" cy="211106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B1085055-ED93-25CF-691D-88D263176ADE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 flipV="1">
            <a:off x="3025788" y="1522929"/>
            <a:ext cx="453052" cy="178459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2C6C1319-3CF7-F8E6-300C-644D2DB9EFAD}"/>
              </a:ext>
            </a:extLst>
          </p:cNvPr>
          <p:cNvCxnSpPr>
            <a:cxnSpLocks/>
            <a:stCxn id="50" idx="3"/>
            <a:endCxn id="54" idx="1"/>
          </p:cNvCxnSpPr>
          <p:nvPr/>
        </p:nvCxnSpPr>
        <p:spPr>
          <a:xfrm>
            <a:off x="4061685" y="1522928"/>
            <a:ext cx="387762" cy="112543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03792C05-FD32-86F7-46FC-C679740DBF15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 flipV="1">
            <a:off x="4061686" y="545448"/>
            <a:ext cx="405441" cy="97748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13CF3C4E-02A1-CD51-6EFD-11FBDD4CFA42}"/>
              </a:ext>
            </a:extLst>
          </p:cNvPr>
          <p:cNvCxnSpPr>
            <a:cxnSpLocks/>
            <a:stCxn id="54" idx="3"/>
            <a:endCxn id="58" idx="1"/>
          </p:cNvCxnSpPr>
          <p:nvPr/>
        </p:nvCxnSpPr>
        <p:spPr>
          <a:xfrm>
            <a:off x="5455459" y="2648367"/>
            <a:ext cx="519334" cy="36215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7EF26818-430D-E20F-D0E0-E43B0A51677A}"/>
              </a:ext>
            </a:extLst>
          </p:cNvPr>
          <p:cNvCxnSpPr>
            <a:cxnSpLocks/>
            <a:stCxn id="54" idx="3"/>
            <a:endCxn id="55" idx="1"/>
          </p:cNvCxnSpPr>
          <p:nvPr/>
        </p:nvCxnSpPr>
        <p:spPr>
          <a:xfrm flipV="1">
            <a:off x="5455460" y="1989268"/>
            <a:ext cx="532391" cy="65909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D3BF0FD8-B82F-1D56-324C-6DF995712DE9}"/>
              </a:ext>
            </a:extLst>
          </p:cNvPr>
          <p:cNvCxnSpPr>
            <a:cxnSpLocks/>
            <a:stCxn id="61" idx="3"/>
            <a:endCxn id="62" idx="1"/>
          </p:cNvCxnSpPr>
          <p:nvPr/>
        </p:nvCxnSpPr>
        <p:spPr>
          <a:xfrm>
            <a:off x="4061686" y="5418591"/>
            <a:ext cx="387763" cy="39462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1BB936A3-473D-7450-05CF-20761BA57594}"/>
              </a:ext>
            </a:extLst>
          </p:cNvPr>
          <p:cNvSpPr txBox="1"/>
          <p:nvPr/>
        </p:nvSpPr>
        <p:spPr>
          <a:xfrm>
            <a:off x="2023577" y="5943600"/>
            <a:ext cx="224399" cy="224399"/>
          </a:xfrm>
          <a:prstGeom prst="roundRect">
            <a:avLst/>
          </a:prstGeom>
          <a:solidFill>
            <a:srgbClr val="7030A0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Gram Positive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B875F7A-AB77-7BDB-0382-E183EBAA24CF}"/>
              </a:ext>
            </a:extLst>
          </p:cNvPr>
          <p:cNvGrpSpPr/>
          <p:nvPr/>
        </p:nvGrpSpPr>
        <p:grpSpPr>
          <a:xfrm>
            <a:off x="1971599" y="5889831"/>
            <a:ext cx="324000" cy="324000"/>
            <a:chOff x="-981455" y="3780165"/>
            <a:chExt cx="439026" cy="43902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B337C36-D09D-441D-9800-B8605A51DDE4}"/>
                </a:ext>
              </a:extLst>
            </p:cNvPr>
            <p:cNvSpPr/>
            <p:nvPr/>
          </p:nvSpPr>
          <p:spPr>
            <a:xfrm>
              <a:off x="-981455" y="3780165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B53DD5BA-F768-0248-507E-E9912F71CF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981455" y="3780165"/>
              <a:ext cx="439026" cy="439026"/>
            </a:xfrm>
            <a:prstGeom prst="rect">
              <a:avLst/>
            </a:prstGeom>
          </p:spPr>
        </p:pic>
      </p:grp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3C31C82-31D2-ACB3-01D1-301303B76DE2}"/>
              </a:ext>
            </a:extLst>
          </p:cNvPr>
          <p:cNvSpPr/>
          <p:nvPr/>
        </p:nvSpPr>
        <p:spPr>
          <a:xfrm>
            <a:off x="3478841" y="1225556"/>
            <a:ext cx="582845" cy="594744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Cocci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B37E344A-D421-3477-342F-F40228325F9F}"/>
              </a:ext>
            </a:extLst>
          </p:cNvPr>
          <p:cNvSpPr/>
          <p:nvPr/>
        </p:nvSpPr>
        <p:spPr>
          <a:xfrm>
            <a:off x="4467126" y="304756"/>
            <a:ext cx="1006012" cy="481382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Catalase +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D1804F5-EA7A-981B-D09A-C081FF4733B7}"/>
              </a:ext>
            </a:extLst>
          </p:cNvPr>
          <p:cNvSpPr/>
          <p:nvPr/>
        </p:nvSpPr>
        <p:spPr>
          <a:xfrm>
            <a:off x="4449447" y="2450661"/>
            <a:ext cx="1006012" cy="395410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Catalase -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5B232885-DC67-77DF-47CC-C9592B75A342}"/>
              </a:ext>
            </a:extLst>
          </p:cNvPr>
          <p:cNvSpPr/>
          <p:nvPr/>
        </p:nvSpPr>
        <p:spPr>
          <a:xfrm>
            <a:off x="3478839" y="5121218"/>
            <a:ext cx="582846" cy="594744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Bacilli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5F1607A-D1A2-D266-6051-EB191317EEC6}"/>
              </a:ext>
            </a:extLst>
          </p:cNvPr>
          <p:cNvSpPr/>
          <p:nvPr/>
        </p:nvSpPr>
        <p:spPr>
          <a:xfrm>
            <a:off x="4449448" y="5515847"/>
            <a:ext cx="1083574" cy="594744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No-spores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28E48C4-3977-FD64-0967-C3D2B21ADFF2}"/>
              </a:ext>
            </a:extLst>
          </p:cNvPr>
          <p:cNvSpPr/>
          <p:nvPr/>
        </p:nvSpPr>
        <p:spPr>
          <a:xfrm>
            <a:off x="5987850" y="657670"/>
            <a:ext cx="684000" cy="481382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Gamma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15E10429-D3B7-75F6-4F7F-502EC4D51625}"/>
              </a:ext>
            </a:extLst>
          </p:cNvPr>
          <p:cNvSpPr/>
          <p:nvPr/>
        </p:nvSpPr>
        <p:spPr>
          <a:xfrm>
            <a:off x="8646953" y="510145"/>
            <a:ext cx="1215508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Staph </a:t>
            </a:r>
            <a:r>
              <a:rPr lang="en-US" sz="1100" dirty="0">
                <a:latin typeface="Montserrat Medium" pitchFamily="2" charset="77"/>
              </a:rPr>
              <a:t>saprophyticus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155AEC00-C4B5-C1E8-582B-F3AEDEFE97FB}"/>
              </a:ext>
            </a:extLst>
          </p:cNvPr>
          <p:cNvSpPr/>
          <p:nvPr/>
        </p:nvSpPr>
        <p:spPr>
          <a:xfrm>
            <a:off x="5987850" y="1805655"/>
            <a:ext cx="684000" cy="367224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Beta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3E60C7FA-DE11-D2E3-3FE0-82961E4CBA82}"/>
              </a:ext>
            </a:extLst>
          </p:cNvPr>
          <p:cNvSpPr/>
          <p:nvPr/>
        </p:nvSpPr>
        <p:spPr>
          <a:xfrm>
            <a:off x="7144423" y="2067693"/>
            <a:ext cx="1006012" cy="396000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Bacitracin S</a:t>
            </a:r>
          </a:p>
        </p:txBody>
      </p:sp>
      <p:sp>
        <p:nvSpPr>
          <p:cNvPr id="57" name="Rounded Rectangle 56">
            <a:hlinkClick r:id="rId3" action="ppaction://hlinksldjump"/>
            <a:extLst>
              <a:ext uri="{FF2B5EF4-FFF2-40B4-BE49-F238E27FC236}">
                <a16:creationId xmlns:a16="http://schemas.microsoft.com/office/drawing/2014/main" id="{3E76A13B-B6F5-5655-C6BC-53FDAE0C25B1}"/>
              </a:ext>
            </a:extLst>
          </p:cNvPr>
          <p:cNvSpPr/>
          <p:nvPr/>
        </p:nvSpPr>
        <p:spPr>
          <a:xfrm>
            <a:off x="8647392" y="2073476"/>
            <a:ext cx="1487207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 </a:t>
            </a:r>
            <a:r>
              <a:rPr lang="en-US" sz="1100" i="1" dirty="0">
                <a:latin typeface="Montserrat Medium" pitchFamily="2" charset="77"/>
              </a:rPr>
              <a:t>Strep pyogenes GAS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F768271-E609-5AF1-4214-64874B275429}"/>
              </a:ext>
            </a:extLst>
          </p:cNvPr>
          <p:cNvSpPr/>
          <p:nvPr/>
        </p:nvSpPr>
        <p:spPr>
          <a:xfrm>
            <a:off x="5974793" y="2812523"/>
            <a:ext cx="684000" cy="396001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Alpha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360F0F8F-9C68-2DA9-4FFA-2E60567CC78B}"/>
              </a:ext>
            </a:extLst>
          </p:cNvPr>
          <p:cNvSpPr/>
          <p:nvPr/>
        </p:nvSpPr>
        <p:spPr>
          <a:xfrm>
            <a:off x="7144423" y="3055948"/>
            <a:ext cx="1006012" cy="396000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Optochin S</a:t>
            </a:r>
          </a:p>
        </p:txBody>
      </p:sp>
      <p:sp>
        <p:nvSpPr>
          <p:cNvPr id="60" name="Rounded Rectangle 5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C1D3653B-EC55-5B41-F6F6-4C4E424C9A4A}"/>
              </a:ext>
            </a:extLst>
          </p:cNvPr>
          <p:cNvSpPr/>
          <p:nvPr/>
        </p:nvSpPr>
        <p:spPr>
          <a:xfrm>
            <a:off x="8646951" y="3062223"/>
            <a:ext cx="1487206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Pneumococcus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B69B7473-DBAD-DEBC-C2D4-A16C5DFECB6B}"/>
              </a:ext>
            </a:extLst>
          </p:cNvPr>
          <p:cNvSpPr/>
          <p:nvPr/>
        </p:nvSpPr>
        <p:spPr>
          <a:xfrm>
            <a:off x="8614294" y="5825179"/>
            <a:ext cx="1796885" cy="268393"/>
          </a:xfrm>
          <a:prstGeom prst="roundRect">
            <a:avLst/>
          </a:prstGeom>
          <a:solidFill>
            <a:srgbClr val="52257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 </a:t>
            </a:r>
            <a:r>
              <a:rPr lang="en-US" sz="1100" i="1" dirty="0">
                <a:latin typeface="Montserrat Medium" pitchFamily="2" charset="77"/>
              </a:rPr>
              <a:t>Listeria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47" name="Elbow Connector 66">
            <a:extLst>
              <a:ext uri="{FF2B5EF4-FFF2-40B4-BE49-F238E27FC236}">
                <a16:creationId xmlns:a16="http://schemas.microsoft.com/office/drawing/2014/main" id="{A7A0B703-65B5-152A-8B1B-7A4C93282715}"/>
              </a:ext>
            </a:extLst>
          </p:cNvPr>
          <p:cNvCxnSpPr>
            <a:cxnSpLocks/>
            <a:stCxn id="48" idx="3"/>
            <a:endCxn id="69" idx="1"/>
          </p:cNvCxnSpPr>
          <p:nvPr/>
        </p:nvCxnSpPr>
        <p:spPr>
          <a:xfrm flipV="1">
            <a:off x="6671850" y="262972"/>
            <a:ext cx="1557750" cy="11478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51">
            <a:extLst>
              <a:ext uri="{FF2B5EF4-FFF2-40B4-BE49-F238E27FC236}">
                <a16:creationId xmlns:a16="http://schemas.microsoft.com/office/drawing/2014/main" id="{2083699C-790B-2457-AFE5-94EAE9413699}"/>
              </a:ext>
            </a:extLst>
          </p:cNvPr>
          <p:cNvSpPr/>
          <p:nvPr/>
        </p:nvSpPr>
        <p:spPr>
          <a:xfrm>
            <a:off x="5987850" y="64972"/>
            <a:ext cx="684000" cy="418956"/>
          </a:xfrm>
          <a:prstGeom prst="roundRect">
            <a:avLst/>
          </a:prstGeom>
          <a:solidFill>
            <a:srgbClr val="8E59B3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Beta</a:t>
            </a:r>
          </a:p>
        </p:txBody>
      </p:sp>
      <p:sp>
        <p:nvSpPr>
          <p:cNvPr id="69" name="Rounded Rectangle 52">
            <a:extLst>
              <a:ext uri="{FF2B5EF4-FFF2-40B4-BE49-F238E27FC236}">
                <a16:creationId xmlns:a16="http://schemas.microsoft.com/office/drawing/2014/main" id="{76433633-5EFE-EEEC-9BF4-0405F951B476}"/>
              </a:ext>
            </a:extLst>
          </p:cNvPr>
          <p:cNvSpPr/>
          <p:nvPr/>
        </p:nvSpPr>
        <p:spPr>
          <a:xfrm>
            <a:off x="8229601" y="64972"/>
            <a:ext cx="1215507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Staph aureus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71" name="Elbow Connector 85">
            <a:extLst>
              <a:ext uri="{FF2B5EF4-FFF2-40B4-BE49-F238E27FC236}">
                <a16:creationId xmlns:a16="http://schemas.microsoft.com/office/drawing/2014/main" id="{0DBFEBD0-69E3-FEDC-581F-D0EF53ECB3FD}"/>
              </a:ext>
            </a:extLst>
          </p:cNvPr>
          <p:cNvCxnSpPr>
            <a:cxnSpLocks/>
            <a:stCxn id="51" idx="3"/>
            <a:endCxn id="52" idx="1"/>
          </p:cNvCxnSpPr>
          <p:nvPr/>
        </p:nvCxnSpPr>
        <p:spPr>
          <a:xfrm>
            <a:off x="5473138" y="545447"/>
            <a:ext cx="514712" cy="35291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86">
            <a:extLst>
              <a:ext uri="{FF2B5EF4-FFF2-40B4-BE49-F238E27FC236}">
                <a16:creationId xmlns:a16="http://schemas.microsoft.com/office/drawing/2014/main" id="{3F7EEDCE-AB3F-0DC3-D8D4-2F360DD90324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V="1">
            <a:off x="5473138" y="274451"/>
            <a:ext cx="514712" cy="27099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16">
            <a:extLst>
              <a:ext uri="{FF2B5EF4-FFF2-40B4-BE49-F238E27FC236}">
                <a16:creationId xmlns:a16="http://schemas.microsoft.com/office/drawing/2014/main" id="{D9B3CE53-A5C5-7C8F-70A4-1B47D99DA59F}"/>
              </a:ext>
            </a:extLst>
          </p:cNvPr>
          <p:cNvSpPr/>
          <p:nvPr/>
        </p:nvSpPr>
        <p:spPr>
          <a:xfrm>
            <a:off x="4449448" y="4629158"/>
            <a:ext cx="1083575" cy="421823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Spore Formation</a:t>
            </a:r>
          </a:p>
        </p:txBody>
      </p:sp>
      <p:sp>
        <p:nvSpPr>
          <p:cNvPr id="78" name="Rounded Rectangle 18">
            <a:extLst>
              <a:ext uri="{FF2B5EF4-FFF2-40B4-BE49-F238E27FC236}">
                <a16:creationId xmlns:a16="http://schemas.microsoft.com/office/drawing/2014/main" id="{8CF8D43E-3D5A-F2C1-AC34-BDF9AC15F418}"/>
              </a:ext>
            </a:extLst>
          </p:cNvPr>
          <p:cNvSpPr/>
          <p:nvPr/>
        </p:nvSpPr>
        <p:spPr>
          <a:xfrm>
            <a:off x="6012633" y="4953001"/>
            <a:ext cx="853982" cy="396003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Anaerobic</a:t>
            </a:r>
          </a:p>
        </p:txBody>
      </p:sp>
      <p:sp>
        <p:nvSpPr>
          <p:cNvPr id="79" name="Rounded Rectangle 20">
            <a:extLst>
              <a:ext uri="{FF2B5EF4-FFF2-40B4-BE49-F238E27FC236}">
                <a16:creationId xmlns:a16="http://schemas.microsoft.com/office/drawing/2014/main" id="{A968001D-60A8-E4D2-0B66-A37E10E73799}"/>
              </a:ext>
            </a:extLst>
          </p:cNvPr>
          <p:cNvSpPr/>
          <p:nvPr/>
        </p:nvSpPr>
        <p:spPr>
          <a:xfrm>
            <a:off x="8663502" y="4949870"/>
            <a:ext cx="1558160" cy="396000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Clostridium </a:t>
            </a:r>
            <a:r>
              <a:rPr lang="en-US" sz="1100" dirty="0">
                <a:latin typeface="Montserrat Medium" pitchFamily="2" charset="77"/>
              </a:rPr>
              <a:t>spp.</a:t>
            </a:r>
          </a:p>
        </p:txBody>
      </p:sp>
      <p:cxnSp>
        <p:nvCxnSpPr>
          <p:cNvPr id="84" name="Elbow Connector 66">
            <a:extLst>
              <a:ext uri="{FF2B5EF4-FFF2-40B4-BE49-F238E27FC236}">
                <a16:creationId xmlns:a16="http://schemas.microsoft.com/office/drawing/2014/main" id="{0776BFA3-A38E-BDE6-E7A5-B2C9DD69CCB8}"/>
              </a:ext>
            </a:extLst>
          </p:cNvPr>
          <p:cNvCxnSpPr>
            <a:cxnSpLocks/>
            <a:stCxn id="78" idx="3"/>
            <a:endCxn id="79" idx="1"/>
          </p:cNvCxnSpPr>
          <p:nvPr/>
        </p:nvCxnSpPr>
        <p:spPr>
          <a:xfrm flipV="1">
            <a:off x="6866616" y="5147870"/>
            <a:ext cx="1796887" cy="3132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45">
            <a:extLst>
              <a:ext uri="{FF2B5EF4-FFF2-40B4-BE49-F238E27FC236}">
                <a16:creationId xmlns:a16="http://schemas.microsoft.com/office/drawing/2014/main" id="{8718F500-276B-17BA-8B88-CB916D20B36B}"/>
              </a:ext>
            </a:extLst>
          </p:cNvPr>
          <p:cNvCxnSpPr>
            <a:cxnSpLocks/>
            <a:stCxn id="61" idx="3"/>
            <a:endCxn id="77" idx="1"/>
          </p:cNvCxnSpPr>
          <p:nvPr/>
        </p:nvCxnSpPr>
        <p:spPr>
          <a:xfrm flipV="1">
            <a:off x="4061685" y="4840070"/>
            <a:ext cx="387762" cy="57852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A9CD2CF-0533-1238-B445-D35A2B883418}"/>
              </a:ext>
            </a:extLst>
          </p:cNvPr>
          <p:cNvSpPr/>
          <p:nvPr/>
        </p:nvSpPr>
        <p:spPr>
          <a:xfrm>
            <a:off x="7144424" y="543365"/>
            <a:ext cx="1149405" cy="348071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Novobiocin 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BD0792F-0E8F-8618-F1E1-22E03485F06A}"/>
              </a:ext>
            </a:extLst>
          </p:cNvPr>
          <p:cNvSpPr/>
          <p:nvPr/>
        </p:nvSpPr>
        <p:spPr>
          <a:xfrm>
            <a:off x="7144424" y="989191"/>
            <a:ext cx="1149405" cy="334046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Novobiocin 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BCF15B1-1481-315C-4785-017DBDCF314B}"/>
              </a:ext>
            </a:extLst>
          </p:cNvPr>
          <p:cNvSpPr/>
          <p:nvPr/>
        </p:nvSpPr>
        <p:spPr>
          <a:xfrm>
            <a:off x="8646953" y="956471"/>
            <a:ext cx="1215508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Staph </a:t>
            </a:r>
            <a:r>
              <a:rPr lang="en-US" sz="1100" dirty="0">
                <a:latin typeface="Montserrat Medium" pitchFamily="2" charset="77"/>
              </a:rPr>
              <a:t>epidermidis</a:t>
            </a:r>
          </a:p>
        </p:txBody>
      </p:sp>
      <p:cxnSp>
        <p:nvCxnSpPr>
          <p:cNvPr id="12" name="Elbow Connector 85">
            <a:extLst>
              <a:ext uri="{FF2B5EF4-FFF2-40B4-BE49-F238E27FC236}">
                <a16:creationId xmlns:a16="http://schemas.microsoft.com/office/drawing/2014/main" id="{02AC6245-C45B-5116-B4EF-EA87053BFD8D}"/>
              </a:ext>
            </a:extLst>
          </p:cNvPr>
          <p:cNvCxnSpPr>
            <a:cxnSpLocks/>
            <a:stCxn id="52" idx="3"/>
            <a:endCxn id="6" idx="1"/>
          </p:cNvCxnSpPr>
          <p:nvPr/>
        </p:nvCxnSpPr>
        <p:spPr>
          <a:xfrm>
            <a:off x="6671851" y="898362"/>
            <a:ext cx="472573" cy="25785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86">
            <a:extLst>
              <a:ext uri="{FF2B5EF4-FFF2-40B4-BE49-F238E27FC236}">
                <a16:creationId xmlns:a16="http://schemas.microsoft.com/office/drawing/2014/main" id="{16509664-6A2C-147A-DBE9-6E0061CCD90A}"/>
              </a:ext>
            </a:extLst>
          </p:cNvPr>
          <p:cNvCxnSpPr>
            <a:cxnSpLocks/>
            <a:stCxn id="52" idx="3"/>
            <a:endCxn id="5" idx="1"/>
          </p:cNvCxnSpPr>
          <p:nvPr/>
        </p:nvCxnSpPr>
        <p:spPr>
          <a:xfrm flipV="1">
            <a:off x="6671851" y="717401"/>
            <a:ext cx="472573" cy="18096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66">
            <a:extLst>
              <a:ext uri="{FF2B5EF4-FFF2-40B4-BE49-F238E27FC236}">
                <a16:creationId xmlns:a16="http://schemas.microsoft.com/office/drawing/2014/main" id="{6B3FE70C-010D-90FB-1D25-A4F832400B7A}"/>
              </a:ext>
            </a:extLst>
          </p:cNvPr>
          <p:cNvCxnSpPr>
            <a:cxnSpLocks/>
            <a:stCxn id="5" idx="3"/>
            <a:endCxn id="53" idx="1"/>
          </p:cNvCxnSpPr>
          <p:nvPr/>
        </p:nvCxnSpPr>
        <p:spPr>
          <a:xfrm flipV="1">
            <a:off x="8293829" y="708146"/>
            <a:ext cx="353125" cy="925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66">
            <a:extLst>
              <a:ext uri="{FF2B5EF4-FFF2-40B4-BE49-F238E27FC236}">
                <a16:creationId xmlns:a16="http://schemas.microsoft.com/office/drawing/2014/main" id="{2FA22239-B122-8ECA-63EA-C23772A0E84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8293829" y="1154472"/>
            <a:ext cx="353125" cy="1743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EE36FEF3-C9CF-083B-514A-AF9F5604C9AB}"/>
              </a:ext>
            </a:extLst>
          </p:cNvPr>
          <p:cNvSpPr/>
          <p:nvPr/>
        </p:nvSpPr>
        <p:spPr>
          <a:xfrm>
            <a:off x="5987850" y="3737238"/>
            <a:ext cx="684000" cy="396002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Gamma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1A39E77A-2AF3-3CB7-A835-C3FE634C7FDD}"/>
              </a:ext>
            </a:extLst>
          </p:cNvPr>
          <p:cNvSpPr/>
          <p:nvPr/>
        </p:nvSpPr>
        <p:spPr>
          <a:xfrm>
            <a:off x="7144423" y="1580529"/>
            <a:ext cx="1006012" cy="396000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Bacitracin R</a:t>
            </a:r>
          </a:p>
        </p:txBody>
      </p:sp>
      <p:sp>
        <p:nvSpPr>
          <p:cNvPr id="124" name="Rounded Rectangle 123">
            <a:hlinkClick r:id="rId3" action="ppaction://hlinksldjump"/>
            <a:extLst>
              <a:ext uri="{FF2B5EF4-FFF2-40B4-BE49-F238E27FC236}">
                <a16:creationId xmlns:a16="http://schemas.microsoft.com/office/drawing/2014/main" id="{57DD61C7-628D-338B-B729-588AE645F9DD}"/>
              </a:ext>
            </a:extLst>
          </p:cNvPr>
          <p:cNvSpPr/>
          <p:nvPr/>
        </p:nvSpPr>
        <p:spPr>
          <a:xfrm>
            <a:off x="8630845" y="1570451"/>
            <a:ext cx="1503755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 </a:t>
            </a:r>
            <a:r>
              <a:rPr lang="en-US" sz="1100" i="1" dirty="0">
                <a:latin typeface="Montserrat Medium" pitchFamily="2" charset="77"/>
              </a:rPr>
              <a:t>Strep agalactiae GBS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89202CC0-C41E-BCBA-EA08-0A9BDB2705DC}"/>
              </a:ext>
            </a:extLst>
          </p:cNvPr>
          <p:cNvSpPr/>
          <p:nvPr/>
        </p:nvSpPr>
        <p:spPr>
          <a:xfrm>
            <a:off x="7144423" y="2572162"/>
            <a:ext cx="1006012" cy="396000"/>
          </a:xfrm>
          <a:prstGeom prst="roundRect">
            <a:avLst/>
          </a:prstGeom>
          <a:solidFill>
            <a:srgbClr val="8E59B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Optochin R</a:t>
            </a:r>
          </a:p>
        </p:txBody>
      </p:sp>
      <p:cxnSp>
        <p:nvCxnSpPr>
          <p:cNvPr id="131" name="Elbow Connector 66">
            <a:extLst>
              <a:ext uri="{FF2B5EF4-FFF2-40B4-BE49-F238E27FC236}">
                <a16:creationId xmlns:a16="http://schemas.microsoft.com/office/drawing/2014/main" id="{09A8F2BD-A24C-7D2F-B649-8C4EC7908B2B}"/>
              </a:ext>
            </a:extLst>
          </p:cNvPr>
          <p:cNvCxnSpPr>
            <a:cxnSpLocks/>
            <a:stCxn id="121" idx="3"/>
            <a:endCxn id="124" idx="1"/>
          </p:cNvCxnSpPr>
          <p:nvPr/>
        </p:nvCxnSpPr>
        <p:spPr>
          <a:xfrm flipV="1">
            <a:off x="8150436" y="1768451"/>
            <a:ext cx="480409" cy="10078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ounded Rectangle 135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E1C72758-7156-E21C-C53E-E9210840744F}"/>
              </a:ext>
            </a:extLst>
          </p:cNvPr>
          <p:cNvSpPr/>
          <p:nvPr/>
        </p:nvSpPr>
        <p:spPr>
          <a:xfrm>
            <a:off x="8646951" y="2572542"/>
            <a:ext cx="1487206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Viridans</a:t>
            </a:r>
            <a:r>
              <a:rPr lang="en-US" sz="1100" i="1" dirty="0">
                <a:latin typeface="Montserrat Medium" pitchFamily="2" charset="77"/>
              </a:rPr>
              <a:t> Strep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137" name="Rounded Rectangle 136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75EC5033-E894-A245-A818-855BAEC3C298}"/>
              </a:ext>
            </a:extLst>
          </p:cNvPr>
          <p:cNvSpPr/>
          <p:nvPr/>
        </p:nvSpPr>
        <p:spPr>
          <a:xfrm>
            <a:off x="8646951" y="3541997"/>
            <a:ext cx="1487206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Strep mutans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138" name="Rounded Rectangle 137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7A82232F-363F-7766-09A7-512518873064}"/>
              </a:ext>
            </a:extLst>
          </p:cNvPr>
          <p:cNvSpPr/>
          <p:nvPr/>
        </p:nvSpPr>
        <p:spPr>
          <a:xfrm>
            <a:off x="8646951" y="3969074"/>
            <a:ext cx="1487206" cy="396000"/>
          </a:xfrm>
          <a:prstGeom prst="roundRect">
            <a:avLst/>
          </a:prstGeom>
          <a:solidFill>
            <a:srgbClr val="8E59B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Enterococcus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139" name="Elbow Connector 138">
            <a:extLst>
              <a:ext uri="{FF2B5EF4-FFF2-40B4-BE49-F238E27FC236}">
                <a16:creationId xmlns:a16="http://schemas.microsoft.com/office/drawing/2014/main" id="{0A102B48-CC60-0FDE-725B-C29E8471C108}"/>
              </a:ext>
            </a:extLst>
          </p:cNvPr>
          <p:cNvCxnSpPr>
            <a:cxnSpLocks/>
            <a:stCxn id="54" idx="3"/>
            <a:endCxn id="117" idx="1"/>
          </p:cNvCxnSpPr>
          <p:nvPr/>
        </p:nvCxnSpPr>
        <p:spPr>
          <a:xfrm>
            <a:off x="5455460" y="2648367"/>
            <a:ext cx="532391" cy="128687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Elbow Connector 141">
            <a:extLst>
              <a:ext uri="{FF2B5EF4-FFF2-40B4-BE49-F238E27FC236}">
                <a16:creationId xmlns:a16="http://schemas.microsoft.com/office/drawing/2014/main" id="{A817028E-8B40-350E-04EA-2406FD5EC945}"/>
              </a:ext>
            </a:extLst>
          </p:cNvPr>
          <p:cNvCxnSpPr>
            <a:cxnSpLocks/>
            <a:stCxn id="58" idx="3"/>
            <a:endCxn id="59" idx="1"/>
          </p:cNvCxnSpPr>
          <p:nvPr/>
        </p:nvCxnSpPr>
        <p:spPr>
          <a:xfrm>
            <a:off x="6658793" y="3010524"/>
            <a:ext cx="485630" cy="24342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Elbow Connector 142">
            <a:extLst>
              <a:ext uri="{FF2B5EF4-FFF2-40B4-BE49-F238E27FC236}">
                <a16:creationId xmlns:a16="http://schemas.microsoft.com/office/drawing/2014/main" id="{CC576AC2-D21D-5565-5C58-690BD9FDE510}"/>
              </a:ext>
            </a:extLst>
          </p:cNvPr>
          <p:cNvCxnSpPr>
            <a:cxnSpLocks/>
            <a:stCxn id="55" idx="3"/>
            <a:endCxn id="121" idx="1"/>
          </p:cNvCxnSpPr>
          <p:nvPr/>
        </p:nvCxnSpPr>
        <p:spPr>
          <a:xfrm flipV="1">
            <a:off x="6671851" y="1778529"/>
            <a:ext cx="472573" cy="21073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Elbow Connector 145">
            <a:extLst>
              <a:ext uri="{FF2B5EF4-FFF2-40B4-BE49-F238E27FC236}">
                <a16:creationId xmlns:a16="http://schemas.microsoft.com/office/drawing/2014/main" id="{2E392786-8CD9-4D7B-0F33-40B69E017B0E}"/>
              </a:ext>
            </a:extLst>
          </p:cNvPr>
          <p:cNvCxnSpPr>
            <a:cxnSpLocks/>
            <a:stCxn id="55" idx="3"/>
            <a:endCxn id="56" idx="1"/>
          </p:cNvCxnSpPr>
          <p:nvPr/>
        </p:nvCxnSpPr>
        <p:spPr>
          <a:xfrm>
            <a:off x="6671851" y="1989267"/>
            <a:ext cx="472573" cy="27642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Elbow Connector 148">
            <a:extLst>
              <a:ext uri="{FF2B5EF4-FFF2-40B4-BE49-F238E27FC236}">
                <a16:creationId xmlns:a16="http://schemas.microsoft.com/office/drawing/2014/main" id="{345C0F77-4055-9A61-156C-1E61EBEDA29B}"/>
              </a:ext>
            </a:extLst>
          </p:cNvPr>
          <p:cNvCxnSpPr>
            <a:cxnSpLocks/>
            <a:stCxn id="58" idx="3"/>
            <a:endCxn id="127" idx="1"/>
          </p:cNvCxnSpPr>
          <p:nvPr/>
        </p:nvCxnSpPr>
        <p:spPr>
          <a:xfrm flipV="1">
            <a:off x="6658793" y="2770163"/>
            <a:ext cx="485630" cy="24036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Elbow Connector 66">
            <a:extLst>
              <a:ext uri="{FF2B5EF4-FFF2-40B4-BE49-F238E27FC236}">
                <a16:creationId xmlns:a16="http://schemas.microsoft.com/office/drawing/2014/main" id="{B0E06884-85BC-837D-3175-1AB0B6DA2B57}"/>
              </a:ext>
            </a:extLst>
          </p:cNvPr>
          <p:cNvCxnSpPr>
            <a:cxnSpLocks/>
          </p:cNvCxnSpPr>
          <p:nvPr/>
        </p:nvCxnSpPr>
        <p:spPr>
          <a:xfrm>
            <a:off x="8117778" y="2763647"/>
            <a:ext cx="496516" cy="627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Elbow Connector 158">
            <a:extLst>
              <a:ext uri="{FF2B5EF4-FFF2-40B4-BE49-F238E27FC236}">
                <a16:creationId xmlns:a16="http://schemas.microsoft.com/office/drawing/2014/main" id="{11429E28-27DA-D410-ABB7-F06019407B8A}"/>
              </a:ext>
            </a:extLst>
          </p:cNvPr>
          <p:cNvCxnSpPr>
            <a:cxnSpLocks/>
            <a:stCxn id="117" idx="3"/>
            <a:endCxn id="138" idx="1"/>
          </p:cNvCxnSpPr>
          <p:nvPr/>
        </p:nvCxnSpPr>
        <p:spPr>
          <a:xfrm>
            <a:off x="6671851" y="3935240"/>
            <a:ext cx="1975101" cy="2318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Elbow Connector 159">
            <a:extLst>
              <a:ext uri="{FF2B5EF4-FFF2-40B4-BE49-F238E27FC236}">
                <a16:creationId xmlns:a16="http://schemas.microsoft.com/office/drawing/2014/main" id="{848E6AB4-B6EE-D74C-B962-29FD1A269368}"/>
              </a:ext>
            </a:extLst>
          </p:cNvPr>
          <p:cNvCxnSpPr>
            <a:cxnSpLocks/>
            <a:stCxn id="117" idx="3"/>
            <a:endCxn id="138" idx="1"/>
          </p:cNvCxnSpPr>
          <p:nvPr/>
        </p:nvCxnSpPr>
        <p:spPr>
          <a:xfrm>
            <a:off x="6671851" y="3935240"/>
            <a:ext cx="1975101" cy="2318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Elbow Connector 165">
            <a:extLst>
              <a:ext uri="{FF2B5EF4-FFF2-40B4-BE49-F238E27FC236}">
                <a16:creationId xmlns:a16="http://schemas.microsoft.com/office/drawing/2014/main" id="{D5CBA438-8BD8-4ABB-A2C9-9467123CDCAC}"/>
              </a:ext>
            </a:extLst>
          </p:cNvPr>
          <p:cNvCxnSpPr>
            <a:cxnSpLocks/>
            <a:stCxn id="117" idx="3"/>
            <a:endCxn id="137" idx="1"/>
          </p:cNvCxnSpPr>
          <p:nvPr/>
        </p:nvCxnSpPr>
        <p:spPr>
          <a:xfrm flipV="1">
            <a:off x="6671851" y="3739997"/>
            <a:ext cx="1975101" cy="19524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Rounded Rectangle 18">
            <a:extLst>
              <a:ext uri="{FF2B5EF4-FFF2-40B4-BE49-F238E27FC236}">
                <a16:creationId xmlns:a16="http://schemas.microsoft.com/office/drawing/2014/main" id="{85290BA0-04B1-C882-693C-6D149B35B3FA}"/>
              </a:ext>
            </a:extLst>
          </p:cNvPr>
          <p:cNvSpPr/>
          <p:nvPr/>
        </p:nvSpPr>
        <p:spPr>
          <a:xfrm>
            <a:off x="5999043" y="4491445"/>
            <a:ext cx="853982" cy="387297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Aerobic</a:t>
            </a:r>
          </a:p>
        </p:txBody>
      </p:sp>
      <p:sp>
        <p:nvSpPr>
          <p:cNvPr id="183" name="Rounded Rectangle 20">
            <a:extLst>
              <a:ext uri="{FF2B5EF4-FFF2-40B4-BE49-F238E27FC236}">
                <a16:creationId xmlns:a16="http://schemas.microsoft.com/office/drawing/2014/main" id="{23948831-BCC8-1C57-BE27-DA0EA2B8C4FD}"/>
              </a:ext>
            </a:extLst>
          </p:cNvPr>
          <p:cNvSpPr/>
          <p:nvPr/>
        </p:nvSpPr>
        <p:spPr>
          <a:xfrm>
            <a:off x="8652640" y="4501394"/>
            <a:ext cx="1558160" cy="396000"/>
          </a:xfrm>
          <a:prstGeom prst="roundRect">
            <a:avLst/>
          </a:prstGeom>
          <a:solidFill>
            <a:srgbClr val="52257A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Bacillus </a:t>
            </a:r>
            <a:r>
              <a:rPr lang="en-US" sz="1100" dirty="0">
                <a:latin typeface="Montserrat Medium" pitchFamily="2" charset="77"/>
              </a:rPr>
              <a:t>spp.</a:t>
            </a:r>
          </a:p>
        </p:txBody>
      </p:sp>
      <p:cxnSp>
        <p:nvCxnSpPr>
          <p:cNvPr id="203" name="Elbow Connector 45">
            <a:extLst>
              <a:ext uri="{FF2B5EF4-FFF2-40B4-BE49-F238E27FC236}">
                <a16:creationId xmlns:a16="http://schemas.microsoft.com/office/drawing/2014/main" id="{BF36F990-1B0D-1116-A4A8-93BBDF0F5387}"/>
              </a:ext>
            </a:extLst>
          </p:cNvPr>
          <p:cNvCxnSpPr>
            <a:cxnSpLocks/>
            <a:stCxn id="62" idx="3"/>
            <a:endCxn id="215" idx="1"/>
          </p:cNvCxnSpPr>
          <p:nvPr/>
        </p:nvCxnSpPr>
        <p:spPr>
          <a:xfrm flipV="1">
            <a:off x="5533023" y="5635259"/>
            <a:ext cx="3081271" cy="17796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115">
            <a:extLst>
              <a:ext uri="{FF2B5EF4-FFF2-40B4-BE49-F238E27FC236}">
                <a16:creationId xmlns:a16="http://schemas.microsoft.com/office/drawing/2014/main" id="{869C8564-FBF6-7F93-FBE6-836A31BF0AF3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>
            <a:off x="5533023" y="4840070"/>
            <a:ext cx="479611" cy="31093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Elbow Connector 45">
            <a:extLst>
              <a:ext uri="{FF2B5EF4-FFF2-40B4-BE49-F238E27FC236}">
                <a16:creationId xmlns:a16="http://schemas.microsoft.com/office/drawing/2014/main" id="{36BEDDB5-4908-E8E0-EB48-E70E3AAA5EB1}"/>
              </a:ext>
            </a:extLst>
          </p:cNvPr>
          <p:cNvCxnSpPr>
            <a:cxnSpLocks/>
            <a:stCxn id="77" idx="3"/>
            <a:endCxn id="179" idx="1"/>
          </p:cNvCxnSpPr>
          <p:nvPr/>
        </p:nvCxnSpPr>
        <p:spPr>
          <a:xfrm flipV="1">
            <a:off x="5533023" y="4685093"/>
            <a:ext cx="466021" cy="15497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Rounded Rectangle 214">
            <a:extLst>
              <a:ext uri="{FF2B5EF4-FFF2-40B4-BE49-F238E27FC236}">
                <a16:creationId xmlns:a16="http://schemas.microsoft.com/office/drawing/2014/main" id="{C88A12A0-8EE1-64C6-774D-53E6BF069759}"/>
              </a:ext>
            </a:extLst>
          </p:cNvPr>
          <p:cNvSpPr/>
          <p:nvPr/>
        </p:nvSpPr>
        <p:spPr>
          <a:xfrm>
            <a:off x="8614293" y="5479979"/>
            <a:ext cx="1796886" cy="310558"/>
          </a:xfrm>
          <a:prstGeom prst="roundRect">
            <a:avLst/>
          </a:prstGeom>
          <a:solidFill>
            <a:srgbClr val="52257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 </a:t>
            </a:r>
            <a:r>
              <a:rPr lang="en-US" sz="1100" i="1" dirty="0">
                <a:latin typeface="Montserrat Medium" pitchFamily="2" charset="77"/>
              </a:rPr>
              <a:t>C. diphtheriae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217" name="Elbow Connector 45">
            <a:extLst>
              <a:ext uri="{FF2B5EF4-FFF2-40B4-BE49-F238E27FC236}">
                <a16:creationId xmlns:a16="http://schemas.microsoft.com/office/drawing/2014/main" id="{444E526C-3D52-7FDF-9DAA-ABB716DD037F}"/>
              </a:ext>
            </a:extLst>
          </p:cNvPr>
          <p:cNvCxnSpPr>
            <a:cxnSpLocks/>
            <a:stCxn id="62" idx="3"/>
            <a:endCxn id="63" idx="1"/>
          </p:cNvCxnSpPr>
          <p:nvPr/>
        </p:nvCxnSpPr>
        <p:spPr>
          <a:xfrm>
            <a:off x="5533023" y="5813219"/>
            <a:ext cx="3081271" cy="14615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8A04A674-85BF-93E5-EEBE-716D7336D45C}"/>
              </a:ext>
            </a:extLst>
          </p:cNvPr>
          <p:cNvSpPr/>
          <p:nvPr/>
        </p:nvSpPr>
        <p:spPr>
          <a:xfrm>
            <a:off x="8614293" y="6161854"/>
            <a:ext cx="1796885" cy="268393"/>
          </a:xfrm>
          <a:prstGeom prst="roundRect">
            <a:avLst/>
          </a:prstGeom>
          <a:solidFill>
            <a:srgbClr val="52257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78" tIns="28578" rIns="28578" bIns="28578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Actinomyces</a:t>
            </a:r>
          </a:p>
        </p:txBody>
      </p:sp>
      <p:cxnSp>
        <p:nvCxnSpPr>
          <p:cNvPr id="249" name="Elbow Connector 45">
            <a:extLst>
              <a:ext uri="{FF2B5EF4-FFF2-40B4-BE49-F238E27FC236}">
                <a16:creationId xmlns:a16="http://schemas.microsoft.com/office/drawing/2014/main" id="{15730A25-4F87-B262-31A8-EEA2202A86AE}"/>
              </a:ext>
            </a:extLst>
          </p:cNvPr>
          <p:cNvCxnSpPr>
            <a:cxnSpLocks/>
            <a:stCxn id="62" idx="3"/>
            <a:endCxn id="247" idx="1"/>
          </p:cNvCxnSpPr>
          <p:nvPr/>
        </p:nvCxnSpPr>
        <p:spPr>
          <a:xfrm>
            <a:off x="5533022" y="5813220"/>
            <a:ext cx="3081270" cy="48283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Elbow Connector 66">
            <a:extLst>
              <a:ext uri="{FF2B5EF4-FFF2-40B4-BE49-F238E27FC236}">
                <a16:creationId xmlns:a16="http://schemas.microsoft.com/office/drawing/2014/main" id="{1B399915-690C-07B4-9CEE-EB73F922212C}"/>
              </a:ext>
            </a:extLst>
          </p:cNvPr>
          <p:cNvCxnSpPr>
            <a:cxnSpLocks/>
            <a:stCxn id="179" idx="3"/>
            <a:endCxn id="183" idx="1"/>
          </p:cNvCxnSpPr>
          <p:nvPr/>
        </p:nvCxnSpPr>
        <p:spPr>
          <a:xfrm>
            <a:off x="6853026" y="4685094"/>
            <a:ext cx="1799615" cy="14301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hlinkClick r:id="rId4" action="ppaction://hlinksldjump"/>
            <a:extLst>
              <a:ext uri="{FF2B5EF4-FFF2-40B4-BE49-F238E27FC236}">
                <a16:creationId xmlns:a16="http://schemas.microsoft.com/office/drawing/2014/main" id="{14341F7E-DDA1-65CA-1B84-5F6F2DCF39A0}"/>
              </a:ext>
            </a:extLst>
          </p:cNvPr>
          <p:cNvSpPr/>
          <p:nvPr/>
        </p:nvSpPr>
        <p:spPr>
          <a:xfrm>
            <a:off x="9827396" y="63103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1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E6012-0B9A-2473-FC66-8520DEB59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D86738DC-AEB5-63D9-628B-B20E1538FAFD}"/>
              </a:ext>
            </a:extLst>
          </p:cNvPr>
          <p:cNvCxnSpPr>
            <a:cxnSpLocks/>
            <a:stCxn id="9" idx="3"/>
            <a:endCxn id="28" idx="1"/>
          </p:cNvCxnSpPr>
          <p:nvPr/>
        </p:nvCxnSpPr>
        <p:spPr>
          <a:xfrm>
            <a:off x="5809107" y="3080624"/>
            <a:ext cx="2466527" cy="5851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5A84C2F-ADC1-B38D-2A25-9820243E7E9C}"/>
              </a:ext>
            </a:extLst>
          </p:cNvPr>
          <p:cNvCxnSpPr>
            <a:cxnSpLocks/>
            <a:stCxn id="29" idx="3"/>
            <a:endCxn id="30" idx="1"/>
          </p:cNvCxnSpPr>
          <p:nvPr/>
        </p:nvCxnSpPr>
        <p:spPr>
          <a:xfrm>
            <a:off x="7510351" y="4091831"/>
            <a:ext cx="765283" cy="30983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00D1184-58FB-C670-2B1B-85B8D4F2265D}"/>
              </a:ext>
            </a:extLst>
          </p:cNvPr>
          <p:cNvCxnSpPr>
            <a:cxnSpLocks/>
            <a:stCxn id="29" idx="3"/>
            <a:endCxn id="51" idx="1"/>
          </p:cNvCxnSpPr>
          <p:nvPr/>
        </p:nvCxnSpPr>
        <p:spPr>
          <a:xfrm flipV="1">
            <a:off x="7510351" y="4044065"/>
            <a:ext cx="765283" cy="4776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4AEA8F10-A5A5-1D89-8523-57680F34E643}"/>
              </a:ext>
            </a:extLst>
          </p:cNvPr>
          <p:cNvCxnSpPr>
            <a:cxnSpLocks/>
            <a:stCxn id="21" idx="3"/>
            <a:endCxn id="22" idx="1"/>
          </p:cNvCxnSpPr>
          <p:nvPr/>
        </p:nvCxnSpPr>
        <p:spPr>
          <a:xfrm flipV="1">
            <a:off x="7245012" y="1816291"/>
            <a:ext cx="577536" cy="9629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A3F07808-9303-EA7C-CBD5-72B905DEF7DE}"/>
              </a:ext>
            </a:extLst>
          </p:cNvPr>
          <p:cNvSpPr/>
          <p:nvPr/>
        </p:nvSpPr>
        <p:spPr>
          <a:xfrm>
            <a:off x="2133600" y="2917179"/>
            <a:ext cx="901887" cy="788780"/>
          </a:xfrm>
          <a:prstGeom prst="round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20" tIns="41920" rIns="41920" bIns="4192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Gram Negative Bacteria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FC8961-0C15-4CB9-5113-6D0C36E791E6}"/>
              </a:ext>
            </a:extLst>
          </p:cNvPr>
          <p:cNvSpPr txBox="1">
            <a:spLocks/>
          </p:cNvSpPr>
          <p:nvPr/>
        </p:nvSpPr>
        <p:spPr>
          <a:xfrm>
            <a:off x="1565126" y="3230"/>
            <a:ext cx="8583084" cy="9608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Gram Negative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Bacteria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C0C466-DF34-FFED-E8CD-98EC504887B9}"/>
              </a:ext>
            </a:extLst>
          </p:cNvPr>
          <p:cNvSpPr/>
          <p:nvPr/>
        </p:nvSpPr>
        <p:spPr>
          <a:xfrm>
            <a:off x="2514601" y="1828801"/>
            <a:ext cx="6346731" cy="2730837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B26B1F0-E436-0CE6-79BD-DA8672D3CE7D}"/>
              </a:ext>
            </a:extLst>
          </p:cNvPr>
          <p:cNvSpPr/>
          <p:nvPr/>
        </p:nvSpPr>
        <p:spPr>
          <a:xfrm>
            <a:off x="3733454" y="386836"/>
            <a:ext cx="1116000" cy="612000"/>
          </a:xfrm>
          <a:prstGeom prst="roundRect">
            <a:avLst/>
          </a:prstGeom>
          <a:solidFill>
            <a:srgbClr val="FE73DA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Cocci</a:t>
            </a:r>
          </a:p>
        </p:txBody>
      </p:sp>
      <p:sp>
        <p:nvSpPr>
          <p:cNvPr id="20" name="Rounded Rectangle 19">
            <a:hlinkClick r:id="rId2" action="ppaction://hlinksldjump"/>
            <a:extLst>
              <a:ext uri="{FF2B5EF4-FFF2-40B4-BE49-F238E27FC236}">
                <a16:creationId xmlns:a16="http://schemas.microsoft.com/office/drawing/2014/main" id="{BE4B6A86-DD7A-A26B-490A-4A845F298628}"/>
              </a:ext>
            </a:extLst>
          </p:cNvPr>
          <p:cNvSpPr/>
          <p:nvPr/>
        </p:nvSpPr>
        <p:spPr>
          <a:xfrm>
            <a:off x="7829635" y="390676"/>
            <a:ext cx="1869000" cy="269072"/>
          </a:xfrm>
          <a:prstGeom prst="roundRect">
            <a:avLst/>
          </a:prstGeom>
          <a:solidFill>
            <a:srgbClr val="FE73D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Neisseria gonorrhea  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FFEBB96-1C8A-B474-19D9-7389FC4E6239}"/>
              </a:ext>
            </a:extLst>
          </p:cNvPr>
          <p:cNvSpPr/>
          <p:nvPr/>
        </p:nvSpPr>
        <p:spPr>
          <a:xfrm>
            <a:off x="5635822" y="1283320"/>
            <a:ext cx="1609191" cy="1085199"/>
          </a:xfrm>
          <a:prstGeom prst="roundRect">
            <a:avLst/>
          </a:prstGeom>
          <a:gradFill flip="none" rotWithShape="1">
            <a:gsLst>
              <a:gs pos="2000">
                <a:srgbClr val="FE87E0"/>
              </a:gs>
              <a:gs pos="50000">
                <a:srgbClr val="FE87E0">
                  <a:shade val="67500"/>
                  <a:satMod val="115000"/>
                </a:srgbClr>
              </a:gs>
              <a:gs pos="82000">
                <a:srgbClr val="9A0173"/>
              </a:gs>
              <a:gs pos="100000">
                <a:srgbClr val="FE87E0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>
                <a:solidFill>
                  <a:schemeClr val="bg1"/>
                </a:solidFill>
                <a:latin typeface="Montserrat Medium" pitchFamily="2" charset="77"/>
              </a:rPr>
              <a:t>Pleiomorphic </a:t>
            </a:r>
            <a:br>
              <a:rPr lang="en-US" sz="1400" b="1" dirty="0">
                <a:solidFill>
                  <a:schemeClr val="bg1"/>
                </a:solidFill>
                <a:latin typeface="Montserrat Medium" pitchFamily="2" charset="77"/>
              </a:rPr>
            </a:br>
            <a:r>
              <a:rPr lang="en-US" sz="1400" b="1" dirty="0">
                <a:solidFill>
                  <a:schemeClr val="bg1"/>
                </a:solidFill>
                <a:latin typeface="Montserrat Medium" pitchFamily="2" charset="77"/>
              </a:rPr>
              <a:t>Coccoid-Bacilli</a:t>
            </a:r>
          </a:p>
        </p:txBody>
      </p:sp>
      <p:sp>
        <p:nvSpPr>
          <p:cNvPr id="22" name="Rounded Rectangle 21">
            <a:hlinkClick r:id="rId2" action="ppaction://hlinksldjump"/>
            <a:extLst>
              <a:ext uri="{FF2B5EF4-FFF2-40B4-BE49-F238E27FC236}">
                <a16:creationId xmlns:a16="http://schemas.microsoft.com/office/drawing/2014/main" id="{8D66B59B-48DB-3219-21E9-BC5B004BCDD7}"/>
              </a:ext>
            </a:extLst>
          </p:cNvPr>
          <p:cNvSpPr/>
          <p:nvPr/>
        </p:nvSpPr>
        <p:spPr>
          <a:xfrm>
            <a:off x="7822548" y="1128578"/>
            <a:ext cx="2466528" cy="1375425"/>
          </a:xfrm>
          <a:prstGeom prst="roundRect">
            <a:avLst/>
          </a:prstGeom>
          <a:gradFill flip="none" rotWithShape="1">
            <a:gsLst>
              <a:gs pos="0">
                <a:srgbClr val="FE87E0"/>
              </a:gs>
              <a:gs pos="50000">
                <a:srgbClr val="FF33CC">
                  <a:shade val="67500"/>
                  <a:satMod val="115000"/>
                </a:srgbClr>
              </a:gs>
              <a:gs pos="100000">
                <a:srgbClr val="9A017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Haemophilus influenzae NTHi, Hib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Bordetella Pertussis,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Brucella, Francisella,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Bartonella, Acinetobacter, 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Bacteroides, Gardnerella</a:t>
            </a:r>
          </a:p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Legionella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28" name="Rounded Rectangle 27">
            <a:hlinkClick r:id="rId3" action="ppaction://hlinksldjump"/>
            <a:extLst>
              <a:ext uri="{FF2B5EF4-FFF2-40B4-BE49-F238E27FC236}">
                <a16:creationId xmlns:a16="http://schemas.microsoft.com/office/drawing/2014/main" id="{96593D3A-94DB-6B02-48B8-0A8F1164EF61}"/>
              </a:ext>
            </a:extLst>
          </p:cNvPr>
          <p:cNvSpPr/>
          <p:nvPr/>
        </p:nvSpPr>
        <p:spPr>
          <a:xfrm>
            <a:off x="8275634" y="2853842"/>
            <a:ext cx="2094479" cy="465265"/>
          </a:xfrm>
          <a:prstGeom prst="roundRect">
            <a:avLst/>
          </a:prstGeom>
          <a:solidFill>
            <a:srgbClr val="FE33CB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E. Coli, Klebsiella, Citrobacter, Serratia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6961BC16-2A38-94AF-DF32-94069E41A4BB}"/>
              </a:ext>
            </a:extLst>
          </p:cNvPr>
          <p:cNvSpPr/>
          <p:nvPr/>
        </p:nvSpPr>
        <p:spPr>
          <a:xfrm>
            <a:off x="6554770" y="3905687"/>
            <a:ext cx="955581" cy="372288"/>
          </a:xfrm>
          <a:prstGeom prst="roundRect">
            <a:avLst/>
          </a:prstGeom>
          <a:solidFill>
            <a:srgbClr val="FE33CB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Motile +</a:t>
            </a:r>
          </a:p>
        </p:txBody>
      </p:sp>
      <p:sp>
        <p:nvSpPr>
          <p:cNvPr id="30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CE4502CA-3267-901B-6CFC-74603B14CDE8}"/>
              </a:ext>
            </a:extLst>
          </p:cNvPr>
          <p:cNvSpPr/>
          <p:nvPr/>
        </p:nvSpPr>
        <p:spPr>
          <a:xfrm>
            <a:off x="8275633" y="4264023"/>
            <a:ext cx="1728000" cy="275281"/>
          </a:xfrm>
          <a:prstGeom prst="roundRect">
            <a:avLst/>
          </a:prstGeom>
          <a:solidFill>
            <a:srgbClr val="FE33CB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Yersinia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02B8FA3C-E882-EF45-E33A-177935891B62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035486" y="692837"/>
            <a:ext cx="697968" cy="261873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DAF7FE38-65CA-BB72-0E3A-FA7DD84CC507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>
            <a:off x="3035487" y="3311569"/>
            <a:ext cx="667189" cy="14269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FEBD7D18-888B-3783-226F-3049999426D2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 flipV="1">
            <a:off x="3035487" y="1825919"/>
            <a:ext cx="2600335" cy="148565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027C1B3D-DBA7-F526-5CCA-868CA6EBBB57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4645723" y="3080623"/>
            <a:ext cx="328617" cy="1657852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E785D999-3B67-563E-3577-1DB1EA6339AF}"/>
              </a:ext>
            </a:extLst>
          </p:cNvPr>
          <p:cNvSpPr txBox="1"/>
          <p:nvPr/>
        </p:nvSpPr>
        <p:spPr>
          <a:xfrm>
            <a:off x="2021400" y="5947802"/>
            <a:ext cx="224399" cy="224399"/>
          </a:xfrm>
          <a:prstGeom prst="roundRect">
            <a:avLst/>
          </a:prstGeom>
          <a:solidFill>
            <a:srgbClr val="FF37CC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Gram Negative</a:t>
            </a:r>
          </a:p>
        </p:txBody>
      </p:sp>
      <p:pic>
        <p:nvPicPr>
          <p:cNvPr id="99" name="Picture 9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3AE660E2-3AE6-56BB-148E-92EC537CE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979" y="3191756"/>
            <a:ext cx="147025" cy="23724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34405501-1193-8B3C-4198-84680E7C2C15}"/>
              </a:ext>
            </a:extLst>
          </p:cNvPr>
          <p:cNvGrpSpPr/>
          <p:nvPr/>
        </p:nvGrpSpPr>
        <p:grpSpPr>
          <a:xfrm>
            <a:off x="1971598" y="5898000"/>
            <a:ext cx="324000" cy="324000"/>
            <a:chOff x="-983167" y="3284444"/>
            <a:chExt cx="439026" cy="43902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0D1683A-E797-0A3C-1DEF-18FD678C57D4}"/>
                </a:ext>
              </a:extLst>
            </p:cNvPr>
            <p:cNvSpPr/>
            <p:nvPr/>
          </p:nvSpPr>
          <p:spPr>
            <a:xfrm>
              <a:off x="-983167" y="3284444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C32178E4-0649-8EA0-3391-414A9C4DBA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 flipV="1">
              <a:off x="-979743" y="3286156"/>
              <a:ext cx="435602" cy="435602"/>
            </a:xfrm>
            <a:prstGeom prst="rect">
              <a:avLst/>
            </a:prstGeom>
          </p:spPr>
        </p:pic>
      </p:grpSp>
      <p:sp>
        <p:nvSpPr>
          <p:cNvPr id="51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CCF59C2F-895A-D0F2-81DC-FB331F8025ED}"/>
              </a:ext>
            </a:extLst>
          </p:cNvPr>
          <p:cNvSpPr/>
          <p:nvPr/>
        </p:nvSpPr>
        <p:spPr>
          <a:xfrm>
            <a:off x="8275633" y="3882500"/>
            <a:ext cx="1728000" cy="323131"/>
          </a:xfrm>
          <a:prstGeom prst="roundRect">
            <a:avLst/>
          </a:prstGeom>
          <a:solidFill>
            <a:srgbClr val="FE33CB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Salmonella</a:t>
            </a:r>
          </a:p>
        </p:txBody>
      </p:sp>
      <p:sp>
        <p:nvSpPr>
          <p:cNvPr id="8" name="Rounded 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549B385C-A558-517B-AAF0-AD5320DF68F0}"/>
              </a:ext>
            </a:extLst>
          </p:cNvPr>
          <p:cNvSpPr/>
          <p:nvPr/>
        </p:nvSpPr>
        <p:spPr>
          <a:xfrm>
            <a:off x="3702676" y="4433285"/>
            <a:ext cx="943047" cy="610380"/>
          </a:xfrm>
          <a:prstGeom prst="roundRect">
            <a:avLst/>
          </a:prstGeom>
          <a:solidFill>
            <a:srgbClr val="FE33C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GN Bacilli</a:t>
            </a:r>
          </a:p>
        </p:txBody>
      </p:sp>
      <p:sp>
        <p:nvSpPr>
          <p:cNvPr id="9" name="Rounded 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757B0767-30FE-4D7E-11E6-A0AF5E1ACBD1}"/>
              </a:ext>
            </a:extLst>
          </p:cNvPr>
          <p:cNvSpPr/>
          <p:nvPr/>
        </p:nvSpPr>
        <p:spPr>
          <a:xfrm>
            <a:off x="4974340" y="2838453"/>
            <a:ext cx="834767" cy="484341"/>
          </a:xfrm>
          <a:prstGeom prst="roundRect">
            <a:avLst/>
          </a:prstGeom>
          <a:solidFill>
            <a:srgbClr val="FE33CB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Lactose +</a:t>
            </a:r>
          </a:p>
        </p:txBody>
      </p:sp>
      <p:sp>
        <p:nvSpPr>
          <p:cNvPr id="4" name="Rounded Rectangle 3">
            <a:hlinkClick r:id="rId2" action="ppaction://hlinksldjump"/>
            <a:extLst>
              <a:ext uri="{FF2B5EF4-FFF2-40B4-BE49-F238E27FC236}">
                <a16:creationId xmlns:a16="http://schemas.microsoft.com/office/drawing/2014/main" id="{BC717621-FE7F-CB4B-CEFF-F8E48382953D}"/>
              </a:ext>
            </a:extLst>
          </p:cNvPr>
          <p:cNvSpPr/>
          <p:nvPr/>
        </p:nvSpPr>
        <p:spPr>
          <a:xfrm>
            <a:off x="7829636" y="86708"/>
            <a:ext cx="1869001" cy="269072"/>
          </a:xfrm>
          <a:prstGeom prst="roundRect">
            <a:avLst/>
          </a:prstGeom>
          <a:solidFill>
            <a:srgbClr val="FE73DA"/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Neisseria  meningitidis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12" name="Rounded Rectangle 11">
            <a:hlinkClick r:id="rId2" action="ppaction://hlinksldjump"/>
            <a:extLst>
              <a:ext uri="{FF2B5EF4-FFF2-40B4-BE49-F238E27FC236}">
                <a16:creationId xmlns:a16="http://schemas.microsoft.com/office/drawing/2014/main" id="{AC7DD1CA-2A8B-1C6E-6149-134CE52FAE0C}"/>
              </a:ext>
            </a:extLst>
          </p:cNvPr>
          <p:cNvSpPr/>
          <p:nvPr/>
        </p:nvSpPr>
        <p:spPr>
          <a:xfrm>
            <a:off x="5578160" y="97040"/>
            <a:ext cx="1261277" cy="245158"/>
          </a:xfrm>
          <a:prstGeom prst="roundRect">
            <a:avLst/>
          </a:prstGeom>
          <a:solidFill>
            <a:srgbClr val="FE73D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Mal +, Glu +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13" name="Rounded Rectangle 12">
            <a:hlinkClick r:id="rId2" action="ppaction://hlinksldjump"/>
            <a:extLst>
              <a:ext uri="{FF2B5EF4-FFF2-40B4-BE49-F238E27FC236}">
                <a16:creationId xmlns:a16="http://schemas.microsoft.com/office/drawing/2014/main" id="{A6B43D48-12D8-AFCD-F339-DAE76F6233D3}"/>
              </a:ext>
            </a:extLst>
          </p:cNvPr>
          <p:cNvSpPr/>
          <p:nvPr/>
        </p:nvSpPr>
        <p:spPr>
          <a:xfrm>
            <a:off x="5578160" y="410978"/>
            <a:ext cx="1261277" cy="228468"/>
          </a:xfrm>
          <a:prstGeom prst="roundRect">
            <a:avLst/>
          </a:prstGeom>
          <a:solidFill>
            <a:srgbClr val="FE73D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Glu +,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14" name="Rounded Rectangle 13">
            <a:hlinkClick r:id="rId2" action="ppaction://hlinksldjump"/>
            <a:extLst>
              <a:ext uri="{FF2B5EF4-FFF2-40B4-BE49-F238E27FC236}">
                <a16:creationId xmlns:a16="http://schemas.microsoft.com/office/drawing/2014/main" id="{235EA971-D578-B3CB-CB78-9FCCC9E4F305}"/>
              </a:ext>
            </a:extLst>
          </p:cNvPr>
          <p:cNvSpPr/>
          <p:nvPr/>
        </p:nvSpPr>
        <p:spPr>
          <a:xfrm>
            <a:off x="7829635" y="729611"/>
            <a:ext cx="1869000" cy="279976"/>
          </a:xfrm>
          <a:prstGeom prst="roundRect">
            <a:avLst/>
          </a:prstGeom>
          <a:solidFill>
            <a:srgbClr val="FE73DA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00" tIns="29800" rIns="29800" bIns="2980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Moraxella catarrhalis  </a:t>
            </a:r>
            <a:endParaRPr lang="en-US" sz="1100" i="1" dirty="0">
              <a:latin typeface="Montserrat Medium" pitchFamily="2" charset="77"/>
            </a:endParaRPr>
          </a:p>
        </p:txBody>
      </p: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FB23918C-5DA6-FF23-A8DE-B3F14645984B}"/>
              </a:ext>
            </a:extLst>
          </p:cNvPr>
          <p:cNvCxnSpPr>
            <a:cxnSpLocks/>
            <a:stCxn id="19" idx="3"/>
            <a:endCxn id="12" idx="1"/>
          </p:cNvCxnSpPr>
          <p:nvPr/>
        </p:nvCxnSpPr>
        <p:spPr>
          <a:xfrm flipV="1">
            <a:off x="4849455" y="219620"/>
            <a:ext cx="728705" cy="47321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6197AF04-D8C8-A9D3-3BBA-802F91A2C29B}"/>
              </a:ext>
            </a:extLst>
          </p:cNvPr>
          <p:cNvCxnSpPr>
            <a:cxnSpLocks/>
            <a:stCxn id="19" idx="3"/>
            <a:endCxn id="13" idx="1"/>
          </p:cNvCxnSpPr>
          <p:nvPr/>
        </p:nvCxnSpPr>
        <p:spPr>
          <a:xfrm flipV="1">
            <a:off x="4849455" y="525212"/>
            <a:ext cx="728705" cy="16762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CF8A3AA6-8CFC-C012-EE17-98029C829A65}"/>
              </a:ext>
            </a:extLst>
          </p:cNvPr>
          <p:cNvCxnSpPr>
            <a:cxnSpLocks/>
            <a:stCxn id="19" idx="3"/>
            <a:endCxn id="14" idx="1"/>
          </p:cNvCxnSpPr>
          <p:nvPr/>
        </p:nvCxnSpPr>
        <p:spPr>
          <a:xfrm>
            <a:off x="4849455" y="692837"/>
            <a:ext cx="2980181" cy="176763"/>
          </a:xfrm>
          <a:prstGeom prst="bentConnector3">
            <a:avLst>
              <a:gd name="adj1" fmla="val 12182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6773F20A-5D81-3C81-5375-0A70FA9DA9ED}"/>
              </a:ext>
            </a:extLst>
          </p:cNvPr>
          <p:cNvSpPr/>
          <p:nvPr/>
        </p:nvSpPr>
        <p:spPr>
          <a:xfrm>
            <a:off x="4974340" y="5785043"/>
            <a:ext cx="1340685" cy="572108"/>
          </a:xfrm>
          <a:prstGeom prst="roundRect">
            <a:avLst/>
          </a:prstGeom>
          <a:solidFill>
            <a:srgbClr val="9A017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25" tIns="23025" rIns="23025" bIns="23025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GN</a:t>
            </a:r>
            <a:br>
              <a:rPr lang="en-US" sz="1100" dirty="0">
                <a:latin typeface="Montserrat Medium" pitchFamily="2" charset="77"/>
              </a:rPr>
            </a:br>
            <a:r>
              <a:rPr lang="en-US" sz="1100" dirty="0">
                <a:latin typeface="Montserrat Medium" pitchFamily="2" charset="77"/>
              </a:rPr>
              <a:t>Curved Rods</a:t>
            </a:r>
            <a:br>
              <a:rPr lang="en-US" sz="1100" dirty="0">
                <a:latin typeface="Montserrat Medium" pitchFamily="2" charset="77"/>
              </a:rPr>
            </a:br>
            <a:r>
              <a:rPr lang="en-US" sz="1100" dirty="0">
                <a:latin typeface="Montserrat Medium" pitchFamily="2" charset="77"/>
              </a:rPr>
              <a:t>(Oxi+)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D154D23C-75C3-DF6A-24D5-694F91A00DF8}"/>
              </a:ext>
            </a:extLst>
          </p:cNvPr>
          <p:cNvSpPr/>
          <p:nvPr/>
        </p:nvSpPr>
        <p:spPr>
          <a:xfrm>
            <a:off x="8275633" y="5633342"/>
            <a:ext cx="1340686" cy="244437"/>
          </a:xfrm>
          <a:prstGeom prst="roundRect">
            <a:avLst/>
          </a:prstGeom>
          <a:solidFill>
            <a:srgbClr val="9A017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25" tIns="23025" rIns="23025" bIns="23025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50" i="1" dirty="0">
                <a:latin typeface="Montserrat Medium" pitchFamily="2" charset="77"/>
              </a:rPr>
              <a:t>H. pylori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2344448E-4BE0-63DA-5B1F-FFD31CCF74AE}"/>
              </a:ext>
            </a:extLst>
          </p:cNvPr>
          <p:cNvSpPr/>
          <p:nvPr/>
        </p:nvSpPr>
        <p:spPr>
          <a:xfrm>
            <a:off x="8275633" y="5908474"/>
            <a:ext cx="1340686" cy="244437"/>
          </a:xfrm>
          <a:prstGeom prst="roundRect">
            <a:avLst/>
          </a:prstGeom>
          <a:solidFill>
            <a:srgbClr val="9A017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25" tIns="23025" rIns="23025" bIns="23025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50" i="1" dirty="0">
                <a:latin typeface="Montserrat Medium" pitchFamily="2" charset="77"/>
              </a:rPr>
              <a:t>Campylobacter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2F2184FB-3FB6-ED96-E474-5BF0FE2014A4}"/>
              </a:ext>
            </a:extLst>
          </p:cNvPr>
          <p:cNvSpPr/>
          <p:nvPr/>
        </p:nvSpPr>
        <p:spPr>
          <a:xfrm>
            <a:off x="8275632" y="6224012"/>
            <a:ext cx="1340686" cy="272041"/>
          </a:xfrm>
          <a:prstGeom prst="roundRect">
            <a:avLst/>
          </a:prstGeom>
          <a:solidFill>
            <a:srgbClr val="9A017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025" tIns="23025" rIns="23025" bIns="23025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50" i="1" dirty="0">
                <a:latin typeface="Montserrat Medium" pitchFamily="2" charset="77"/>
              </a:rPr>
              <a:t>Vibrio</a:t>
            </a:r>
            <a:r>
              <a:rPr lang="en-US" sz="1050" dirty="0">
                <a:latin typeface="Montserrat Medium" pitchFamily="2" charset="77"/>
              </a:rPr>
              <a:t> spp.</a:t>
            </a:r>
          </a:p>
        </p:txBody>
      </p: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B0866A25-5ED8-176F-7692-F6D681919CDD}"/>
              </a:ext>
            </a:extLst>
          </p:cNvPr>
          <p:cNvCxnSpPr>
            <a:cxnSpLocks/>
            <a:stCxn id="60" idx="3"/>
            <a:endCxn id="63" idx="1"/>
          </p:cNvCxnSpPr>
          <p:nvPr/>
        </p:nvCxnSpPr>
        <p:spPr>
          <a:xfrm>
            <a:off x="6315024" y="6071098"/>
            <a:ext cx="1960608" cy="2889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>
            <a:extLst>
              <a:ext uri="{FF2B5EF4-FFF2-40B4-BE49-F238E27FC236}">
                <a16:creationId xmlns:a16="http://schemas.microsoft.com/office/drawing/2014/main" id="{516F356E-144F-3BCE-1D5F-3F2E9A4496FC}"/>
              </a:ext>
            </a:extLst>
          </p:cNvPr>
          <p:cNvCxnSpPr>
            <a:cxnSpLocks/>
            <a:stCxn id="60" idx="3"/>
            <a:endCxn id="62" idx="1"/>
          </p:cNvCxnSpPr>
          <p:nvPr/>
        </p:nvCxnSpPr>
        <p:spPr>
          <a:xfrm flipV="1">
            <a:off x="6315025" y="6030693"/>
            <a:ext cx="1960609" cy="4040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9549DA8C-62BF-0976-3EC6-B3991AD97349}"/>
              </a:ext>
            </a:extLst>
          </p:cNvPr>
          <p:cNvCxnSpPr>
            <a:cxnSpLocks/>
            <a:stCxn id="60" idx="3"/>
            <a:endCxn id="61" idx="1"/>
          </p:cNvCxnSpPr>
          <p:nvPr/>
        </p:nvCxnSpPr>
        <p:spPr>
          <a:xfrm flipV="1">
            <a:off x="6315025" y="5755561"/>
            <a:ext cx="1960609" cy="31553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ADF45FF0-67A8-A14D-E5BA-E8719ACB2260}"/>
              </a:ext>
            </a:extLst>
          </p:cNvPr>
          <p:cNvSpPr/>
          <p:nvPr/>
        </p:nvSpPr>
        <p:spPr>
          <a:xfrm>
            <a:off x="4974340" y="4208574"/>
            <a:ext cx="865793" cy="467820"/>
          </a:xfrm>
          <a:prstGeom prst="roundRect">
            <a:avLst/>
          </a:prstGeom>
          <a:solidFill>
            <a:srgbClr val="FE33CB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Lactose -</a:t>
            </a:r>
          </a:p>
        </p:txBody>
      </p:sp>
      <p:sp>
        <p:nvSpPr>
          <p:cNvPr id="111" name="Rounded Rectangle 29">
            <a:hlinkClick r:id="rId3" action="ppaction://hlinksldjump"/>
            <a:extLst>
              <a:ext uri="{FF2B5EF4-FFF2-40B4-BE49-F238E27FC236}">
                <a16:creationId xmlns:a16="http://schemas.microsoft.com/office/drawing/2014/main" id="{FECBD683-1595-5274-96BC-7BCA2932222D}"/>
              </a:ext>
            </a:extLst>
          </p:cNvPr>
          <p:cNvSpPr/>
          <p:nvPr/>
        </p:nvSpPr>
        <p:spPr>
          <a:xfrm>
            <a:off x="8275633" y="3403149"/>
            <a:ext cx="1470206" cy="323131"/>
          </a:xfrm>
          <a:prstGeom prst="roundRect">
            <a:avLst/>
          </a:prstGeom>
          <a:solidFill>
            <a:srgbClr val="FE33CB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Proteus </a:t>
            </a:r>
            <a:r>
              <a:rPr lang="en-US" sz="1100" dirty="0">
                <a:latin typeface="Montserrat Medium" pitchFamily="2" charset="77"/>
              </a:rPr>
              <a:t>spp.</a:t>
            </a:r>
            <a:endParaRPr lang="en-US" sz="1100" i="1" dirty="0">
              <a:latin typeface="Montserrat Medium" pitchFamily="2" charset="77"/>
            </a:endParaRPr>
          </a:p>
        </p:txBody>
      </p:sp>
      <p:cxnSp>
        <p:nvCxnSpPr>
          <p:cNvPr id="112" name="Straight Arrow Connector 51">
            <a:extLst>
              <a:ext uri="{FF2B5EF4-FFF2-40B4-BE49-F238E27FC236}">
                <a16:creationId xmlns:a16="http://schemas.microsoft.com/office/drawing/2014/main" id="{429C94E8-9F44-9889-086A-DA838FBEA1D6}"/>
              </a:ext>
            </a:extLst>
          </p:cNvPr>
          <p:cNvCxnSpPr>
            <a:cxnSpLocks/>
            <a:stCxn id="29" idx="3"/>
            <a:endCxn id="111" idx="1"/>
          </p:cNvCxnSpPr>
          <p:nvPr/>
        </p:nvCxnSpPr>
        <p:spPr>
          <a:xfrm flipV="1">
            <a:off x="7510351" y="3564715"/>
            <a:ext cx="765283" cy="52711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DA822044-A4B8-FB70-0A67-4B8F149593B3}"/>
              </a:ext>
            </a:extLst>
          </p:cNvPr>
          <p:cNvSpPr/>
          <p:nvPr/>
        </p:nvSpPr>
        <p:spPr>
          <a:xfrm>
            <a:off x="6546668" y="5184819"/>
            <a:ext cx="951148" cy="380695"/>
          </a:xfrm>
          <a:prstGeom prst="roundRect">
            <a:avLst/>
          </a:prstGeom>
          <a:solidFill>
            <a:srgbClr val="9A0173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Oxidase +</a:t>
            </a:r>
          </a:p>
        </p:txBody>
      </p:sp>
      <p:sp>
        <p:nvSpPr>
          <p:cNvPr id="133" name="Rounded Rectangle 132">
            <a:hlinkClick r:id="rId3" action="ppaction://hlinksldjump"/>
            <a:extLst>
              <a:ext uri="{FF2B5EF4-FFF2-40B4-BE49-F238E27FC236}">
                <a16:creationId xmlns:a16="http://schemas.microsoft.com/office/drawing/2014/main" id="{28F43FC8-7BA9-7993-A115-9696296383A2}"/>
              </a:ext>
            </a:extLst>
          </p:cNvPr>
          <p:cNvSpPr/>
          <p:nvPr/>
        </p:nvSpPr>
        <p:spPr>
          <a:xfrm>
            <a:off x="8275634" y="5171562"/>
            <a:ext cx="1726649" cy="396000"/>
          </a:xfrm>
          <a:prstGeom prst="roundRect">
            <a:avLst/>
          </a:prstGeom>
          <a:solidFill>
            <a:srgbClr val="9A0173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Pseudomonas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32D2FD3A-BBFC-D3BF-67FC-D82F093396E3}"/>
              </a:ext>
            </a:extLst>
          </p:cNvPr>
          <p:cNvCxnSpPr>
            <a:cxnSpLocks/>
            <a:stCxn id="117" idx="3"/>
            <a:endCxn id="133" idx="1"/>
          </p:cNvCxnSpPr>
          <p:nvPr/>
        </p:nvCxnSpPr>
        <p:spPr>
          <a:xfrm flipV="1">
            <a:off x="7497817" y="5369562"/>
            <a:ext cx="777817" cy="5604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3D7A6A66-E4FE-00F4-42AD-221E7C74E5B8}"/>
              </a:ext>
            </a:extLst>
          </p:cNvPr>
          <p:cNvSpPr/>
          <p:nvPr/>
        </p:nvSpPr>
        <p:spPr>
          <a:xfrm>
            <a:off x="6543858" y="4760637"/>
            <a:ext cx="943047" cy="323281"/>
          </a:xfrm>
          <a:prstGeom prst="roundRect">
            <a:avLst/>
          </a:prstGeom>
          <a:solidFill>
            <a:srgbClr val="FE33CB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Non Motile</a:t>
            </a:r>
          </a:p>
        </p:txBody>
      </p:sp>
      <p:sp>
        <p:nvSpPr>
          <p:cNvPr id="148" name="Rounded Rectangle 147">
            <a:hlinkClick r:id="rId3" action="ppaction://hlinksldjump"/>
            <a:extLst>
              <a:ext uri="{FF2B5EF4-FFF2-40B4-BE49-F238E27FC236}">
                <a16:creationId xmlns:a16="http://schemas.microsoft.com/office/drawing/2014/main" id="{8C2E41A8-E822-5DB7-49E4-59437E3DA8CE}"/>
              </a:ext>
            </a:extLst>
          </p:cNvPr>
          <p:cNvSpPr/>
          <p:nvPr/>
        </p:nvSpPr>
        <p:spPr>
          <a:xfrm>
            <a:off x="8275634" y="4772490"/>
            <a:ext cx="1693573" cy="304032"/>
          </a:xfrm>
          <a:prstGeom prst="roundRect">
            <a:avLst/>
          </a:prstGeom>
          <a:solidFill>
            <a:srgbClr val="FE33CB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822" tIns="29822" rIns="29822" bIns="29822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Shigella, Pasteurella</a:t>
            </a:r>
            <a:endParaRPr lang="en-US" sz="1100" dirty="0">
              <a:latin typeface="Montserrat Medium" pitchFamily="2" charset="77"/>
            </a:endParaRPr>
          </a:p>
        </p:txBody>
      </p:sp>
      <p:cxnSp>
        <p:nvCxnSpPr>
          <p:cNvPr id="156" name="Elbow Connector 155">
            <a:extLst>
              <a:ext uri="{FF2B5EF4-FFF2-40B4-BE49-F238E27FC236}">
                <a16:creationId xmlns:a16="http://schemas.microsoft.com/office/drawing/2014/main" id="{FD08FD35-AC64-E310-1A18-30FA81335A5B}"/>
              </a:ext>
            </a:extLst>
          </p:cNvPr>
          <p:cNvCxnSpPr>
            <a:cxnSpLocks/>
            <a:stCxn id="8" idx="3"/>
            <a:endCxn id="109" idx="1"/>
          </p:cNvCxnSpPr>
          <p:nvPr/>
        </p:nvCxnSpPr>
        <p:spPr>
          <a:xfrm flipV="1">
            <a:off x="4645723" y="4442485"/>
            <a:ext cx="328617" cy="295991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Elbow Connector 159">
            <a:extLst>
              <a:ext uri="{FF2B5EF4-FFF2-40B4-BE49-F238E27FC236}">
                <a16:creationId xmlns:a16="http://schemas.microsoft.com/office/drawing/2014/main" id="{F1AEC38C-05EB-CBFA-F5FD-8707916CBE10}"/>
              </a:ext>
            </a:extLst>
          </p:cNvPr>
          <p:cNvCxnSpPr>
            <a:cxnSpLocks/>
            <a:stCxn id="109" idx="3"/>
            <a:endCxn id="29" idx="1"/>
          </p:cNvCxnSpPr>
          <p:nvPr/>
        </p:nvCxnSpPr>
        <p:spPr>
          <a:xfrm flipV="1">
            <a:off x="5840133" y="4091832"/>
            <a:ext cx="714637" cy="350653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Elbow Connector 162">
            <a:extLst>
              <a:ext uri="{FF2B5EF4-FFF2-40B4-BE49-F238E27FC236}">
                <a16:creationId xmlns:a16="http://schemas.microsoft.com/office/drawing/2014/main" id="{CB1B0F9E-D682-D41A-96A0-E381E93EDA51}"/>
              </a:ext>
            </a:extLst>
          </p:cNvPr>
          <p:cNvCxnSpPr>
            <a:cxnSpLocks/>
            <a:stCxn id="109" idx="3"/>
            <a:endCxn id="140" idx="1"/>
          </p:cNvCxnSpPr>
          <p:nvPr/>
        </p:nvCxnSpPr>
        <p:spPr>
          <a:xfrm>
            <a:off x="5840133" y="4442485"/>
            <a:ext cx="703725" cy="479793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Elbow Connector 168">
            <a:extLst>
              <a:ext uri="{FF2B5EF4-FFF2-40B4-BE49-F238E27FC236}">
                <a16:creationId xmlns:a16="http://schemas.microsoft.com/office/drawing/2014/main" id="{368916DC-AF8B-F415-DBA7-4A0D84D70DAF}"/>
              </a:ext>
            </a:extLst>
          </p:cNvPr>
          <p:cNvCxnSpPr>
            <a:cxnSpLocks/>
            <a:stCxn id="109" idx="3"/>
            <a:endCxn id="117" idx="1"/>
          </p:cNvCxnSpPr>
          <p:nvPr/>
        </p:nvCxnSpPr>
        <p:spPr>
          <a:xfrm>
            <a:off x="5840132" y="4442484"/>
            <a:ext cx="706536" cy="932682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accent3">
                <a:lumMod val="50000"/>
              </a:schemeClr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Elbow Connector 174">
            <a:extLst>
              <a:ext uri="{FF2B5EF4-FFF2-40B4-BE49-F238E27FC236}">
                <a16:creationId xmlns:a16="http://schemas.microsoft.com/office/drawing/2014/main" id="{2DCF3F84-A14F-FF04-5467-171DD603F84B}"/>
              </a:ext>
            </a:extLst>
          </p:cNvPr>
          <p:cNvCxnSpPr>
            <a:cxnSpLocks/>
            <a:stCxn id="8" idx="3"/>
            <a:endCxn id="60" idx="1"/>
          </p:cNvCxnSpPr>
          <p:nvPr/>
        </p:nvCxnSpPr>
        <p:spPr>
          <a:xfrm>
            <a:off x="4645723" y="4738475"/>
            <a:ext cx="328617" cy="133262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Elbow Connector 49">
            <a:extLst>
              <a:ext uri="{FF2B5EF4-FFF2-40B4-BE49-F238E27FC236}">
                <a16:creationId xmlns:a16="http://schemas.microsoft.com/office/drawing/2014/main" id="{C582DD95-24EF-A0FB-DA09-1E12F1FE9068}"/>
              </a:ext>
            </a:extLst>
          </p:cNvPr>
          <p:cNvCxnSpPr>
            <a:cxnSpLocks/>
            <a:stCxn id="12" idx="3"/>
            <a:endCxn id="4" idx="1"/>
          </p:cNvCxnSpPr>
          <p:nvPr/>
        </p:nvCxnSpPr>
        <p:spPr>
          <a:xfrm>
            <a:off x="6839437" y="219620"/>
            <a:ext cx="990199" cy="162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Elbow Connector 49">
            <a:extLst>
              <a:ext uri="{FF2B5EF4-FFF2-40B4-BE49-F238E27FC236}">
                <a16:creationId xmlns:a16="http://schemas.microsoft.com/office/drawing/2014/main" id="{0359BD07-3240-67E4-C5BD-846B486F6000}"/>
              </a:ext>
            </a:extLst>
          </p:cNvPr>
          <p:cNvCxnSpPr>
            <a:cxnSpLocks/>
            <a:stCxn id="13" idx="3"/>
            <a:endCxn id="20" idx="1"/>
          </p:cNvCxnSpPr>
          <p:nvPr/>
        </p:nvCxnSpPr>
        <p:spPr>
          <a:xfrm>
            <a:off x="6839437" y="525212"/>
            <a:ext cx="990199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DCD7D37F-9F3E-DEFB-5773-8ADD91E5EB91}"/>
              </a:ext>
            </a:extLst>
          </p:cNvPr>
          <p:cNvCxnSpPr>
            <a:cxnSpLocks/>
            <a:stCxn id="140" idx="3"/>
            <a:endCxn id="148" idx="1"/>
          </p:cNvCxnSpPr>
          <p:nvPr/>
        </p:nvCxnSpPr>
        <p:spPr>
          <a:xfrm>
            <a:off x="7486905" y="4922278"/>
            <a:ext cx="788729" cy="2229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hlinkClick r:id="rId6" action="ppaction://hlinksldjump"/>
            <a:extLst>
              <a:ext uri="{FF2B5EF4-FFF2-40B4-BE49-F238E27FC236}">
                <a16:creationId xmlns:a16="http://schemas.microsoft.com/office/drawing/2014/main" id="{5D17B0D8-AD8B-3BC6-1390-C446718FA6BA}"/>
              </a:ext>
            </a:extLst>
          </p:cNvPr>
          <p:cNvSpPr/>
          <p:nvPr/>
        </p:nvSpPr>
        <p:spPr>
          <a:xfrm>
            <a:off x="9842344" y="11279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8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57AA1-E53C-A8CC-7449-538C594A6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E3D73341-6804-A281-0E2E-146304C95D03}"/>
              </a:ext>
            </a:extLst>
          </p:cNvPr>
          <p:cNvSpPr txBox="1">
            <a:spLocks/>
          </p:cNvSpPr>
          <p:nvPr/>
        </p:nvSpPr>
        <p:spPr>
          <a:xfrm>
            <a:off x="1800436" y="278380"/>
            <a:ext cx="8583084" cy="82898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Weird Bacteria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9A2CE34-8CC2-53E2-FEBE-CA85D70830CC}"/>
              </a:ext>
            </a:extLst>
          </p:cNvPr>
          <p:cNvSpPr/>
          <p:nvPr/>
        </p:nvSpPr>
        <p:spPr>
          <a:xfrm>
            <a:off x="4149667" y="1265798"/>
            <a:ext cx="1080000" cy="540000"/>
          </a:xfrm>
          <a:prstGeom prst="roundRect">
            <a:avLst/>
          </a:prstGeom>
          <a:solidFill>
            <a:srgbClr val="008F01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Acid Fast</a:t>
            </a:r>
          </a:p>
        </p:txBody>
      </p:sp>
      <p:sp>
        <p:nvSpPr>
          <p:cNvPr id="41" name="Rounded Rectangle 40">
            <a:hlinkClick r:id="rId2" action="ppaction://hlinksldjump"/>
            <a:extLst>
              <a:ext uri="{FF2B5EF4-FFF2-40B4-BE49-F238E27FC236}">
                <a16:creationId xmlns:a16="http://schemas.microsoft.com/office/drawing/2014/main" id="{8F96459F-02E6-F8EE-3E93-E1D913DCB62E}"/>
              </a:ext>
            </a:extLst>
          </p:cNvPr>
          <p:cNvSpPr/>
          <p:nvPr/>
        </p:nvSpPr>
        <p:spPr>
          <a:xfrm>
            <a:off x="8153400" y="1044530"/>
            <a:ext cx="1332000" cy="313979"/>
          </a:xfrm>
          <a:prstGeom prst="roundRect">
            <a:avLst/>
          </a:prstGeom>
          <a:solidFill>
            <a:srgbClr val="008F01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M. leprae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CE175F4-94B7-46F1-751D-1A7CFAC54007}"/>
              </a:ext>
            </a:extLst>
          </p:cNvPr>
          <p:cNvSpPr txBox="1"/>
          <p:nvPr/>
        </p:nvSpPr>
        <p:spPr>
          <a:xfrm>
            <a:off x="2021400" y="5947802"/>
            <a:ext cx="224399" cy="224399"/>
          </a:xfrm>
          <a:prstGeom prst="roundRect">
            <a:avLst/>
          </a:prstGeom>
          <a:solidFill>
            <a:srgbClr val="FF37CC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Atypical Bacteria</a:t>
            </a:r>
            <a:endParaRPr lang="en-US" sz="800" dirty="0">
              <a:solidFill>
                <a:srgbClr val="929292"/>
              </a:solidFill>
              <a:latin typeface="Montserrat Light" pitchFamily="2" charset="77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4152EE5-B36F-53B1-720D-1B0AECB4255D}"/>
              </a:ext>
            </a:extLst>
          </p:cNvPr>
          <p:cNvSpPr/>
          <p:nvPr/>
        </p:nvSpPr>
        <p:spPr>
          <a:xfrm>
            <a:off x="1971598" y="5898000"/>
            <a:ext cx="324000" cy="324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46" name="Graphic 244">
            <a:extLst>
              <a:ext uri="{FF2B5EF4-FFF2-40B4-BE49-F238E27FC236}">
                <a16:creationId xmlns:a16="http://schemas.microsoft.com/office/drawing/2014/main" id="{24C3FE97-B81F-5E33-93B5-97EC4E3225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71599" y="5930124"/>
            <a:ext cx="320563" cy="318276"/>
          </a:xfrm>
          <a:prstGeom prst="rect">
            <a:avLst/>
          </a:prstGeom>
        </p:spPr>
      </p:pic>
      <p:sp>
        <p:nvSpPr>
          <p:cNvPr id="49" name="Rounded Rectangle 4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43076171-0EC7-E2B9-D7D8-56CAC869BD84}"/>
              </a:ext>
            </a:extLst>
          </p:cNvPr>
          <p:cNvSpPr/>
          <p:nvPr/>
        </p:nvSpPr>
        <p:spPr>
          <a:xfrm>
            <a:off x="2133600" y="2917179"/>
            <a:ext cx="901887" cy="788780"/>
          </a:xfrm>
          <a:prstGeom prst="roundRect">
            <a:avLst/>
          </a:prstGeom>
          <a:solidFill>
            <a:srgbClr val="008F0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20" tIns="41920" rIns="41920" bIns="41920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Atypical Bacteria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66E597AE-3371-2263-B997-11D2588CB7B2}"/>
              </a:ext>
            </a:extLst>
          </p:cNvPr>
          <p:cNvSpPr/>
          <p:nvPr/>
        </p:nvSpPr>
        <p:spPr>
          <a:xfrm>
            <a:off x="4088145" y="3946659"/>
            <a:ext cx="1080000" cy="540000"/>
          </a:xfrm>
          <a:prstGeom prst="roundRect">
            <a:avLst/>
          </a:prstGeom>
          <a:solidFill>
            <a:srgbClr val="4A6F1F"/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No Cell Wall</a:t>
            </a:r>
          </a:p>
        </p:txBody>
      </p:sp>
      <p:sp>
        <p:nvSpPr>
          <p:cNvPr id="54" name="Rounded Rectangle 53">
            <a:hlinkClick r:id="rId2" action="ppaction://hlinksldjump"/>
            <a:extLst>
              <a:ext uri="{FF2B5EF4-FFF2-40B4-BE49-F238E27FC236}">
                <a16:creationId xmlns:a16="http://schemas.microsoft.com/office/drawing/2014/main" id="{C1D25210-3420-E775-E77B-BD93D03A0975}"/>
              </a:ext>
            </a:extLst>
          </p:cNvPr>
          <p:cNvSpPr/>
          <p:nvPr/>
        </p:nvSpPr>
        <p:spPr>
          <a:xfrm>
            <a:off x="8657294" y="4059670"/>
            <a:ext cx="1463762" cy="313978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Mycoplasma spp.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55" name="Elbow Connector 54">
            <a:extLst>
              <a:ext uri="{FF2B5EF4-FFF2-40B4-BE49-F238E27FC236}">
                <a16:creationId xmlns:a16="http://schemas.microsoft.com/office/drawing/2014/main" id="{74CE6563-3F6A-3320-006A-ACED4EC924EF}"/>
              </a:ext>
            </a:extLst>
          </p:cNvPr>
          <p:cNvCxnSpPr>
            <a:cxnSpLocks/>
            <a:stCxn id="61" idx="3"/>
            <a:endCxn id="60" idx="1"/>
          </p:cNvCxnSpPr>
          <p:nvPr/>
        </p:nvCxnSpPr>
        <p:spPr>
          <a:xfrm flipV="1">
            <a:off x="5196144" y="4823217"/>
            <a:ext cx="3461150" cy="61446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>
            <a:hlinkClick r:id="rId2" action="ppaction://hlinksldjump"/>
            <a:extLst>
              <a:ext uri="{FF2B5EF4-FFF2-40B4-BE49-F238E27FC236}">
                <a16:creationId xmlns:a16="http://schemas.microsoft.com/office/drawing/2014/main" id="{4D2E18B3-1C96-99FA-4B04-F40B65314240}"/>
              </a:ext>
            </a:extLst>
          </p:cNvPr>
          <p:cNvSpPr/>
          <p:nvPr/>
        </p:nvSpPr>
        <p:spPr>
          <a:xfrm>
            <a:off x="8657294" y="4643216"/>
            <a:ext cx="1332000" cy="360000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Chlamydia </a:t>
            </a: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spp.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2D6A9B3-DB04-4264-F3A6-5DBE8E755E11}"/>
              </a:ext>
            </a:extLst>
          </p:cNvPr>
          <p:cNvSpPr/>
          <p:nvPr/>
        </p:nvSpPr>
        <p:spPr>
          <a:xfrm>
            <a:off x="4116144" y="5167679"/>
            <a:ext cx="1080000" cy="540000"/>
          </a:xfrm>
          <a:prstGeom prst="roundRect">
            <a:avLst/>
          </a:prstGeom>
          <a:solidFill>
            <a:srgbClr val="4A6F1F"/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Obligate Intracellular</a:t>
            </a:r>
          </a:p>
        </p:txBody>
      </p: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6BD9B740-736F-8F22-86E3-F83186A8E380}"/>
              </a:ext>
            </a:extLst>
          </p:cNvPr>
          <p:cNvCxnSpPr>
            <a:cxnSpLocks/>
            <a:stCxn id="61" idx="3"/>
            <a:endCxn id="35" idx="1"/>
          </p:cNvCxnSpPr>
          <p:nvPr/>
        </p:nvCxnSpPr>
        <p:spPr>
          <a:xfrm flipV="1">
            <a:off x="5196144" y="5257679"/>
            <a:ext cx="3461150" cy="18000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7E6665CA-6D18-2B8E-A7ED-430FF8360737}"/>
              </a:ext>
            </a:extLst>
          </p:cNvPr>
          <p:cNvCxnSpPr>
            <a:cxnSpLocks/>
            <a:stCxn id="49" idx="3"/>
            <a:endCxn id="38" idx="1"/>
          </p:cNvCxnSpPr>
          <p:nvPr/>
        </p:nvCxnSpPr>
        <p:spPr>
          <a:xfrm flipV="1">
            <a:off x="3035487" y="1535799"/>
            <a:ext cx="1114181" cy="177577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FB3201EC-6946-676C-EA8D-1A822445D8B0}"/>
              </a:ext>
            </a:extLst>
          </p:cNvPr>
          <p:cNvCxnSpPr>
            <a:cxnSpLocks/>
            <a:stCxn id="49" idx="3"/>
            <a:endCxn id="53" idx="1"/>
          </p:cNvCxnSpPr>
          <p:nvPr/>
        </p:nvCxnSpPr>
        <p:spPr>
          <a:xfrm>
            <a:off x="3035487" y="3311569"/>
            <a:ext cx="1052659" cy="90509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11F83FFC-9D83-61E7-6D93-8C38EF592ED9}"/>
              </a:ext>
            </a:extLst>
          </p:cNvPr>
          <p:cNvCxnSpPr>
            <a:cxnSpLocks/>
            <a:stCxn id="49" idx="3"/>
            <a:endCxn id="61" idx="1"/>
          </p:cNvCxnSpPr>
          <p:nvPr/>
        </p:nvCxnSpPr>
        <p:spPr>
          <a:xfrm>
            <a:off x="3035486" y="3311569"/>
            <a:ext cx="1080658" cy="212611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>
            <a:hlinkClick r:id="rId2" action="ppaction://hlinksldjump"/>
            <a:extLst>
              <a:ext uri="{FF2B5EF4-FFF2-40B4-BE49-F238E27FC236}">
                <a16:creationId xmlns:a16="http://schemas.microsoft.com/office/drawing/2014/main" id="{6D8E2A03-1F2E-285C-A3D9-F58D24682AAF}"/>
              </a:ext>
            </a:extLst>
          </p:cNvPr>
          <p:cNvSpPr/>
          <p:nvPr/>
        </p:nvSpPr>
        <p:spPr>
          <a:xfrm>
            <a:off x="8077200" y="328285"/>
            <a:ext cx="1638296" cy="554701"/>
          </a:xfrm>
          <a:prstGeom prst="roundRect">
            <a:avLst/>
          </a:prstGeom>
          <a:solidFill>
            <a:srgbClr val="008F01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i="1" dirty="0">
                <a:solidFill>
                  <a:schemeClr val="bg1"/>
                </a:solidFill>
                <a:latin typeface="Montserrat Medium" pitchFamily="2" charset="77"/>
              </a:rPr>
              <a:t>Mycobacterium tuberculosis</a:t>
            </a:r>
            <a:endParaRPr lang="en-US" sz="14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67" name="Rounded Rectangle 66">
            <a:hlinkClick r:id="rId2" action="ppaction://hlinksldjump"/>
            <a:extLst>
              <a:ext uri="{FF2B5EF4-FFF2-40B4-BE49-F238E27FC236}">
                <a16:creationId xmlns:a16="http://schemas.microsoft.com/office/drawing/2014/main" id="{52CB2886-155F-B54A-A6CD-DE49452D5AA1}"/>
              </a:ext>
            </a:extLst>
          </p:cNvPr>
          <p:cNvSpPr/>
          <p:nvPr/>
        </p:nvSpPr>
        <p:spPr>
          <a:xfrm>
            <a:off x="8328421" y="1688963"/>
            <a:ext cx="1332000" cy="360000"/>
          </a:xfrm>
          <a:prstGeom prst="roundRect">
            <a:avLst/>
          </a:prstGeom>
          <a:solidFill>
            <a:srgbClr val="008F01"/>
          </a:solidFill>
          <a:ln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Nocardia </a:t>
            </a:r>
            <a:r>
              <a:rPr lang="en-US" sz="1100" dirty="0">
                <a:solidFill>
                  <a:schemeClr val="bg1"/>
                </a:solidFill>
                <a:latin typeface="Montserrat Medium" pitchFamily="2" charset="77"/>
              </a:rPr>
              <a:t>spp.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2847C14B-9ABC-4ABB-7DC2-5607F85134E1}"/>
              </a:ext>
            </a:extLst>
          </p:cNvPr>
          <p:cNvCxnSpPr>
            <a:cxnSpLocks/>
            <a:stCxn id="38" idx="3"/>
            <a:endCxn id="48" idx="1"/>
          </p:cNvCxnSpPr>
          <p:nvPr/>
        </p:nvCxnSpPr>
        <p:spPr>
          <a:xfrm>
            <a:off x="5229668" y="1535798"/>
            <a:ext cx="1018733" cy="327216"/>
          </a:xfrm>
          <a:prstGeom prst="bentConnector3">
            <a:avLst>
              <a:gd name="adj1" fmla="val 4184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81A58828-86A8-95FC-5DF2-EA31FC4F766C}"/>
              </a:ext>
            </a:extLst>
          </p:cNvPr>
          <p:cNvCxnSpPr>
            <a:cxnSpLocks/>
            <a:stCxn id="43" idx="3"/>
            <a:endCxn id="41" idx="1"/>
          </p:cNvCxnSpPr>
          <p:nvPr/>
        </p:nvCxnSpPr>
        <p:spPr>
          <a:xfrm>
            <a:off x="7390790" y="955873"/>
            <a:ext cx="762610" cy="245646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>
            <a:extLst>
              <a:ext uri="{FF2B5EF4-FFF2-40B4-BE49-F238E27FC236}">
                <a16:creationId xmlns:a16="http://schemas.microsoft.com/office/drawing/2014/main" id="{8FBA2740-4734-0D3A-A3C0-6733FE50B171}"/>
              </a:ext>
            </a:extLst>
          </p:cNvPr>
          <p:cNvCxnSpPr>
            <a:cxnSpLocks/>
            <a:stCxn id="43" idx="3"/>
            <a:endCxn id="66" idx="1"/>
          </p:cNvCxnSpPr>
          <p:nvPr/>
        </p:nvCxnSpPr>
        <p:spPr>
          <a:xfrm flipV="1">
            <a:off x="7390790" y="605635"/>
            <a:ext cx="686410" cy="350238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A47F42D-40DF-5AE6-C663-08AB4D4B9776}"/>
              </a:ext>
            </a:extLst>
          </p:cNvPr>
          <p:cNvCxnSpPr>
            <a:cxnSpLocks/>
            <a:stCxn id="53" idx="3"/>
            <a:endCxn id="54" idx="1"/>
          </p:cNvCxnSpPr>
          <p:nvPr/>
        </p:nvCxnSpPr>
        <p:spPr>
          <a:xfrm>
            <a:off x="5168146" y="4216659"/>
            <a:ext cx="3489149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hlinkClick r:id="rId2" action="ppaction://hlinksldjump"/>
            <a:extLst>
              <a:ext uri="{FF2B5EF4-FFF2-40B4-BE49-F238E27FC236}">
                <a16:creationId xmlns:a16="http://schemas.microsoft.com/office/drawing/2014/main" id="{4AA98F08-F674-8968-E351-0BD897A3744D}"/>
              </a:ext>
            </a:extLst>
          </p:cNvPr>
          <p:cNvSpPr/>
          <p:nvPr/>
        </p:nvSpPr>
        <p:spPr>
          <a:xfrm>
            <a:off x="8657294" y="5077679"/>
            <a:ext cx="1332000" cy="360000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Rickettsia spp.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D2CD5B9-343A-379D-D1D4-D336E6BE2B4C}"/>
              </a:ext>
            </a:extLst>
          </p:cNvPr>
          <p:cNvSpPr/>
          <p:nvPr/>
        </p:nvSpPr>
        <p:spPr>
          <a:xfrm>
            <a:off x="6096000" y="711078"/>
            <a:ext cx="1294790" cy="489591"/>
          </a:xfrm>
          <a:prstGeom prst="roundRect">
            <a:avLst/>
          </a:prstGeom>
          <a:solidFill>
            <a:srgbClr val="008F01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Bacilli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707CDB75-31AC-7A50-5462-B90A1E27F28D}"/>
              </a:ext>
            </a:extLst>
          </p:cNvPr>
          <p:cNvSpPr/>
          <p:nvPr/>
        </p:nvSpPr>
        <p:spPr>
          <a:xfrm>
            <a:off x="6248401" y="1593014"/>
            <a:ext cx="1294791" cy="540000"/>
          </a:xfrm>
          <a:prstGeom prst="roundRect">
            <a:avLst/>
          </a:prstGeom>
          <a:solidFill>
            <a:srgbClr val="008F01"/>
          </a:solidFill>
          <a:ln w="12700">
            <a:solidFill>
              <a:srgbClr val="008F00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Filamentous Branching</a:t>
            </a:r>
          </a:p>
        </p:txBody>
      </p: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F6B368D2-F421-4052-8D68-33ABF4A9CF37}"/>
              </a:ext>
            </a:extLst>
          </p:cNvPr>
          <p:cNvCxnSpPr>
            <a:cxnSpLocks/>
            <a:stCxn id="38" idx="3"/>
            <a:endCxn id="43" idx="1"/>
          </p:cNvCxnSpPr>
          <p:nvPr/>
        </p:nvCxnSpPr>
        <p:spPr>
          <a:xfrm flipV="1">
            <a:off x="5229668" y="955874"/>
            <a:ext cx="866333" cy="579925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BEF1431-1956-6872-B725-6EC6EA235B71}"/>
              </a:ext>
            </a:extLst>
          </p:cNvPr>
          <p:cNvCxnSpPr>
            <a:cxnSpLocks/>
            <a:stCxn id="48" idx="3"/>
            <a:endCxn id="67" idx="1"/>
          </p:cNvCxnSpPr>
          <p:nvPr/>
        </p:nvCxnSpPr>
        <p:spPr>
          <a:xfrm>
            <a:off x="7543191" y="1863015"/>
            <a:ext cx="785230" cy="5949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C8C1D92-42EF-50E3-8F71-D592010F82CD}"/>
              </a:ext>
            </a:extLst>
          </p:cNvPr>
          <p:cNvSpPr txBox="1"/>
          <p:nvPr/>
        </p:nvSpPr>
        <p:spPr>
          <a:xfrm>
            <a:off x="-1465118" y="-40524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endParaRPr lang="en-US" sz="2000" dirty="0"/>
          </a:p>
        </p:txBody>
      </p: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043BE1C8-3644-D4EA-700B-225F60AAEDEE}"/>
              </a:ext>
            </a:extLst>
          </p:cNvPr>
          <p:cNvCxnSpPr>
            <a:cxnSpLocks/>
            <a:stCxn id="49" idx="3"/>
            <a:endCxn id="81" idx="1"/>
          </p:cNvCxnSpPr>
          <p:nvPr/>
        </p:nvCxnSpPr>
        <p:spPr>
          <a:xfrm flipV="1">
            <a:off x="3035487" y="2816853"/>
            <a:ext cx="1094769" cy="49471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hlinkClick r:id="rId2" action="ppaction://hlinksldjump"/>
            <a:extLst>
              <a:ext uri="{FF2B5EF4-FFF2-40B4-BE49-F238E27FC236}">
                <a16:creationId xmlns:a16="http://schemas.microsoft.com/office/drawing/2014/main" id="{FA778127-34AE-82D7-C988-A7E7EF57B5E6}"/>
              </a:ext>
            </a:extLst>
          </p:cNvPr>
          <p:cNvSpPr/>
          <p:nvPr/>
        </p:nvSpPr>
        <p:spPr>
          <a:xfrm>
            <a:off x="8657294" y="5527679"/>
            <a:ext cx="1332000" cy="423862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Ehrlichia Anaplasma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E629CB99-9E97-0B15-A5EC-3D887A17B271}"/>
              </a:ext>
            </a:extLst>
          </p:cNvPr>
          <p:cNvCxnSpPr>
            <a:cxnSpLocks/>
            <a:stCxn id="61" idx="3"/>
            <a:endCxn id="17" idx="1"/>
          </p:cNvCxnSpPr>
          <p:nvPr/>
        </p:nvCxnSpPr>
        <p:spPr>
          <a:xfrm>
            <a:off x="5196144" y="5437680"/>
            <a:ext cx="3461150" cy="30193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B0E7FC2E-38FB-CD2D-EFAC-48C01A696292}"/>
              </a:ext>
            </a:extLst>
          </p:cNvPr>
          <p:cNvSpPr/>
          <p:nvPr/>
        </p:nvSpPr>
        <p:spPr>
          <a:xfrm>
            <a:off x="4130255" y="2546853"/>
            <a:ext cx="1080000" cy="540000"/>
          </a:xfrm>
          <a:prstGeom prst="roundRect">
            <a:avLst/>
          </a:prstGeom>
          <a:solidFill>
            <a:srgbClr val="4A6F1F"/>
          </a:solidFill>
          <a:ln w="127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1964" tIns="41964" rIns="41964" bIns="41964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Spirochetes</a:t>
            </a:r>
          </a:p>
        </p:txBody>
      </p:sp>
      <p:cxnSp>
        <p:nvCxnSpPr>
          <p:cNvPr id="82" name="Elbow Connector 81">
            <a:extLst>
              <a:ext uri="{FF2B5EF4-FFF2-40B4-BE49-F238E27FC236}">
                <a16:creationId xmlns:a16="http://schemas.microsoft.com/office/drawing/2014/main" id="{D45B5FE3-55C5-D95C-95C5-FEA0516435ED}"/>
              </a:ext>
            </a:extLst>
          </p:cNvPr>
          <p:cNvCxnSpPr>
            <a:cxnSpLocks/>
            <a:stCxn id="81" idx="3"/>
            <a:endCxn id="83" idx="1"/>
          </p:cNvCxnSpPr>
          <p:nvPr/>
        </p:nvCxnSpPr>
        <p:spPr>
          <a:xfrm flipV="1">
            <a:off x="5210256" y="2450129"/>
            <a:ext cx="3147227" cy="36672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>
            <a:hlinkClick r:id="rId2" action="ppaction://hlinksldjump"/>
            <a:extLst>
              <a:ext uri="{FF2B5EF4-FFF2-40B4-BE49-F238E27FC236}">
                <a16:creationId xmlns:a16="http://schemas.microsoft.com/office/drawing/2014/main" id="{3C18675B-9A35-A87A-E550-BDB7D20A99F2}"/>
              </a:ext>
            </a:extLst>
          </p:cNvPr>
          <p:cNvSpPr/>
          <p:nvPr/>
        </p:nvSpPr>
        <p:spPr>
          <a:xfrm>
            <a:off x="8357482" y="2228963"/>
            <a:ext cx="1463762" cy="442333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1" dirty="0">
                <a:solidFill>
                  <a:schemeClr val="bg1"/>
                </a:solidFill>
                <a:latin typeface="Montserrat Medium" pitchFamily="2" charset="77"/>
              </a:rPr>
              <a:t>Treponema</a:t>
            </a:r>
            <a:endParaRPr lang="en-US" sz="16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84" name="Elbow Connector 83">
            <a:extLst>
              <a:ext uri="{FF2B5EF4-FFF2-40B4-BE49-F238E27FC236}">
                <a16:creationId xmlns:a16="http://schemas.microsoft.com/office/drawing/2014/main" id="{2839BEED-27FA-1B4E-8F29-5590C9DFB4DF}"/>
              </a:ext>
            </a:extLst>
          </p:cNvPr>
          <p:cNvCxnSpPr>
            <a:cxnSpLocks/>
            <a:stCxn id="81" idx="3"/>
            <a:endCxn id="85" idx="1"/>
          </p:cNvCxnSpPr>
          <p:nvPr/>
        </p:nvCxnSpPr>
        <p:spPr>
          <a:xfrm>
            <a:off x="5210256" y="2816854"/>
            <a:ext cx="3155783" cy="25560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ounded Rectangle 84">
            <a:hlinkClick r:id="rId2" action="ppaction://hlinksldjump"/>
            <a:extLst>
              <a:ext uri="{FF2B5EF4-FFF2-40B4-BE49-F238E27FC236}">
                <a16:creationId xmlns:a16="http://schemas.microsoft.com/office/drawing/2014/main" id="{CC0E09A0-A8BB-EFBE-9A35-5221F1C77F26}"/>
              </a:ext>
            </a:extLst>
          </p:cNvPr>
          <p:cNvSpPr/>
          <p:nvPr/>
        </p:nvSpPr>
        <p:spPr>
          <a:xfrm>
            <a:off x="8366038" y="2851296"/>
            <a:ext cx="1463762" cy="442333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1" dirty="0">
                <a:solidFill>
                  <a:schemeClr val="bg1"/>
                </a:solidFill>
                <a:latin typeface="Montserrat Medium" pitchFamily="2" charset="77"/>
              </a:rPr>
              <a:t>Borrelia</a:t>
            </a:r>
            <a:endParaRPr lang="en-US" sz="16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sp>
        <p:nvSpPr>
          <p:cNvPr id="86" name="Rounded Rectangle 85">
            <a:hlinkClick r:id="rId2" action="ppaction://hlinksldjump"/>
            <a:extLst>
              <a:ext uri="{FF2B5EF4-FFF2-40B4-BE49-F238E27FC236}">
                <a16:creationId xmlns:a16="http://schemas.microsoft.com/office/drawing/2014/main" id="{A6106539-10DE-633A-FF09-6FE4E085A353}"/>
              </a:ext>
            </a:extLst>
          </p:cNvPr>
          <p:cNvSpPr/>
          <p:nvPr/>
        </p:nvSpPr>
        <p:spPr>
          <a:xfrm>
            <a:off x="8357482" y="3478885"/>
            <a:ext cx="1463762" cy="442333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i="1" dirty="0">
                <a:solidFill>
                  <a:schemeClr val="bg1"/>
                </a:solidFill>
                <a:latin typeface="Montserrat Medium" pitchFamily="2" charset="77"/>
              </a:rPr>
              <a:t>Leptospira</a:t>
            </a:r>
            <a:endParaRPr lang="en-US" sz="16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E59F9BC9-042E-4ED6-B347-62A8DEE32627}"/>
              </a:ext>
            </a:extLst>
          </p:cNvPr>
          <p:cNvCxnSpPr>
            <a:cxnSpLocks/>
            <a:stCxn id="81" idx="3"/>
            <a:endCxn id="86" idx="1"/>
          </p:cNvCxnSpPr>
          <p:nvPr/>
        </p:nvCxnSpPr>
        <p:spPr>
          <a:xfrm>
            <a:off x="5210256" y="2816853"/>
            <a:ext cx="3147227" cy="88319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>
            <a:hlinkClick r:id="rId2" action="ppaction://hlinksldjump"/>
            <a:extLst>
              <a:ext uri="{FF2B5EF4-FFF2-40B4-BE49-F238E27FC236}">
                <a16:creationId xmlns:a16="http://schemas.microsoft.com/office/drawing/2014/main" id="{F2F7B7DD-4978-81F6-7D38-1672F38FAC39}"/>
              </a:ext>
            </a:extLst>
          </p:cNvPr>
          <p:cNvSpPr/>
          <p:nvPr/>
        </p:nvSpPr>
        <p:spPr>
          <a:xfrm>
            <a:off x="8657294" y="6099607"/>
            <a:ext cx="1332000" cy="360000"/>
          </a:xfrm>
          <a:prstGeom prst="roundRect">
            <a:avLst/>
          </a:prstGeom>
          <a:solidFill>
            <a:srgbClr val="4A6F1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08" tIns="27708" rIns="27708" bIns="27708" numCol="1" spcCol="1270" anchor="ctr" anchorCtr="0">
            <a:noAutofit/>
          </a:bodyPr>
          <a:lstStyle/>
          <a:p>
            <a:pPr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solidFill>
                  <a:schemeClr val="bg1"/>
                </a:solidFill>
                <a:latin typeface="Montserrat Medium" pitchFamily="2" charset="77"/>
              </a:rPr>
              <a:t>Coxiella</a:t>
            </a:r>
            <a:endParaRPr lang="en-US" sz="1100" dirty="0">
              <a:solidFill>
                <a:schemeClr val="bg1"/>
              </a:solidFill>
              <a:latin typeface="Montserrat Medium" pitchFamily="2" charset="77"/>
            </a:endParaRPr>
          </a:p>
        </p:txBody>
      </p: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E630B090-67D9-06DD-5435-90D12459CA73}"/>
              </a:ext>
            </a:extLst>
          </p:cNvPr>
          <p:cNvCxnSpPr>
            <a:cxnSpLocks/>
            <a:stCxn id="61" idx="3"/>
            <a:endCxn id="89" idx="1"/>
          </p:cNvCxnSpPr>
          <p:nvPr/>
        </p:nvCxnSpPr>
        <p:spPr>
          <a:xfrm>
            <a:off x="5196144" y="5437679"/>
            <a:ext cx="3461150" cy="84192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hlinkClick r:id="rId4" action="ppaction://hlinksldjump"/>
            <a:extLst>
              <a:ext uri="{FF2B5EF4-FFF2-40B4-BE49-F238E27FC236}">
                <a16:creationId xmlns:a16="http://schemas.microsoft.com/office/drawing/2014/main" id="{F549283C-5F09-8325-C05B-69E19D8F3712}"/>
              </a:ext>
            </a:extLst>
          </p:cNvPr>
          <p:cNvSpPr/>
          <p:nvPr/>
        </p:nvSpPr>
        <p:spPr>
          <a:xfrm>
            <a:off x="9836893" y="7709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75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51BB2-A42D-5BA2-2B86-2348BE08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447F1D4-5A24-8ADC-AA9B-577578C0C7FD}"/>
              </a:ext>
            </a:extLst>
          </p:cNvPr>
          <p:cNvSpPr txBox="1">
            <a:spLocks/>
          </p:cNvSpPr>
          <p:nvPr/>
        </p:nvSpPr>
        <p:spPr>
          <a:xfrm>
            <a:off x="1800436" y="278380"/>
            <a:ext cx="8583084" cy="72710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Fungi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5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BE6C2BCC-80E9-6404-5560-4EFC08ACBAC6}"/>
              </a:ext>
            </a:extLst>
          </p:cNvPr>
          <p:cNvSpPr/>
          <p:nvPr/>
        </p:nvSpPr>
        <p:spPr>
          <a:xfrm>
            <a:off x="2133600" y="3043949"/>
            <a:ext cx="901887" cy="77010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Fungus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47FCE8B2-CA46-7153-FA8E-6B069EA67732}"/>
              </a:ext>
            </a:extLst>
          </p:cNvPr>
          <p:cNvSpPr/>
          <p:nvPr/>
        </p:nvSpPr>
        <p:spPr>
          <a:xfrm>
            <a:off x="4243909" y="730375"/>
            <a:ext cx="1129065" cy="493143"/>
          </a:xfrm>
          <a:prstGeom prst="roundRect">
            <a:avLst/>
          </a:prstGeom>
          <a:solidFill>
            <a:srgbClr val="2F74B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Yeast</a:t>
            </a: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2B2126A5-4E0B-1B9C-D2D0-C04D58BD3E23}"/>
              </a:ext>
            </a:extLst>
          </p:cNvPr>
          <p:cNvSpPr/>
          <p:nvPr/>
        </p:nvSpPr>
        <p:spPr>
          <a:xfrm>
            <a:off x="7086600" y="304800"/>
            <a:ext cx="1404000" cy="360000"/>
          </a:xfrm>
          <a:prstGeom prst="roundRect">
            <a:avLst/>
          </a:prstGeom>
          <a:solidFill>
            <a:srgbClr val="2F74B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Candida</a:t>
            </a:r>
          </a:p>
        </p:txBody>
      </p:sp>
      <p:sp>
        <p:nvSpPr>
          <p:cNvPr id="8" name="Rounded Rectangle 22">
            <a:extLst>
              <a:ext uri="{FF2B5EF4-FFF2-40B4-BE49-F238E27FC236}">
                <a16:creationId xmlns:a16="http://schemas.microsoft.com/office/drawing/2014/main" id="{B60D91A1-C103-2E9E-CEEC-93575A9FF513}"/>
              </a:ext>
            </a:extLst>
          </p:cNvPr>
          <p:cNvSpPr/>
          <p:nvPr/>
        </p:nvSpPr>
        <p:spPr>
          <a:xfrm>
            <a:off x="7086600" y="939481"/>
            <a:ext cx="1404000" cy="360000"/>
          </a:xfrm>
          <a:prstGeom prst="roundRect">
            <a:avLst/>
          </a:prstGeom>
          <a:solidFill>
            <a:srgbClr val="2F74B5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Cryptococcus</a:t>
            </a:r>
          </a:p>
        </p:txBody>
      </p:sp>
      <p:sp>
        <p:nvSpPr>
          <p:cNvPr id="10" name="Rounded Rectangle 24">
            <a:extLst>
              <a:ext uri="{FF2B5EF4-FFF2-40B4-BE49-F238E27FC236}">
                <a16:creationId xmlns:a16="http://schemas.microsoft.com/office/drawing/2014/main" id="{08470B06-9A71-8973-238D-5D742B804B40}"/>
              </a:ext>
            </a:extLst>
          </p:cNvPr>
          <p:cNvSpPr/>
          <p:nvPr/>
        </p:nvSpPr>
        <p:spPr>
          <a:xfrm>
            <a:off x="4243909" y="3664882"/>
            <a:ext cx="1129065" cy="493143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Lung/ Systemic</a:t>
            </a:r>
          </a:p>
        </p:txBody>
      </p:sp>
      <p:sp>
        <p:nvSpPr>
          <p:cNvPr id="11" name="Rounded Rectangle 25">
            <a:extLst>
              <a:ext uri="{FF2B5EF4-FFF2-40B4-BE49-F238E27FC236}">
                <a16:creationId xmlns:a16="http://schemas.microsoft.com/office/drawing/2014/main" id="{9839F15E-96C5-A28D-B8A4-B8F5E16B60B3}"/>
              </a:ext>
            </a:extLst>
          </p:cNvPr>
          <p:cNvSpPr/>
          <p:nvPr/>
        </p:nvSpPr>
        <p:spPr>
          <a:xfrm>
            <a:off x="6101687" y="2936585"/>
            <a:ext cx="1404000" cy="360000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spcBef>
                <a:spcPct val="0"/>
              </a:spcBef>
            </a:pPr>
            <a:r>
              <a:rPr lang="en-US" sz="1100" i="1" dirty="0">
                <a:latin typeface="Montserrat Medium" pitchFamily="2" charset="77"/>
              </a:rPr>
              <a:t>Histoplasm</a:t>
            </a:r>
            <a:r>
              <a:rPr lang="en-US" sz="1100" dirty="0">
                <a:latin typeface="Montserrat Medium" pitchFamily="2" charset="77"/>
              </a:rPr>
              <a:t>a</a:t>
            </a:r>
          </a:p>
        </p:txBody>
      </p:sp>
      <p:sp>
        <p:nvSpPr>
          <p:cNvPr id="12" name="Rounded Rectangle 26">
            <a:extLst>
              <a:ext uri="{FF2B5EF4-FFF2-40B4-BE49-F238E27FC236}">
                <a16:creationId xmlns:a16="http://schemas.microsoft.com/office/drawing/2014/main" id="{9D753D95-E47D-7835-2438-66BE88B180AF}"/>
              </a:ext>
            </a:extLst>
          </p:cNvPr>
          <p:cNvSpPr/>
          <p:nvPr/>
        </p:nvSpPr>
        <p:spPr>
          <a:xfrm>
            <a:off x="4243909" y="5755258"/>
            <a:ext cx="1129065" cy="493143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Mold</a:t>
            </a:r>
          </a:p>
        </p:txBody>
      </p:sp>
      <p:sp>
        <p:nvSpPr>
          <p:cNvPr id="13" name="Rounded Rectangle 27">
            <a:extLst>
              <a:ext uri="{FF2B5EF4-FFF2-40B4-BE49-F238E27FC236}">
                <a16:creationId xmlns:a16="http://schemas.microsoft.com/office/drawing/2014/main" id="{433EB17D-A678-AC66-0065-551ECCC9A758}"/>
              </a:ext>
            </a:extLst>
          </p:cNvPr>
          <p:cNvSpPr/>
          <p:nvPr/>
        </p:nvSpPr>
        <p:spPr>
          <a:xfrm>
            <a:off x="5799202" y="5755258"/>
            <a:ext cx="1129065" cy="493143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Lung/ Systemic</a:t>
            </a:r>
          </a:p>
        </p:txBody>
      </p:sp>
      <p:sp>
        <p:nvSpPr>
          <p:cNvPr id="14" name="Rounded Rectangle 28">
            <a:extLst>
              <a:ext uri="{FF2B5EF4-FFF2-40B4-BE49-F238E27FC236}">
                <a16:creationId xmlns:a16="http://schemas.microsoft.com/office/drawing/2014/main" id="{53DEC542-68FA-DB07-BEEB-589D270C5F55}"/>
              </a:ext>
            </a:extLst>
          </p:cNvPr>
          <p:cNvSpPr/>
          <p:nvPr/>
        </p:nvSpPr>
        <p:spPr>
          <a:xfrm>
            <a:off x="7549488" y="5812200"/>
            <a:ext cx="941113" cy="360000"/>
          </a:xfrm>
          <a:prstGeom prst="roundRect">
            <a:avLst/>
          </a:prstGeom>
          <a:solidFill>
            <a:srgbClr val="229DD9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</a:pPr>
            <a:r>
              <a:rPr lang="en-US" sz="1100" i="1" dirty="0">
                <a:latin typeface="Montserrat Medium" pitchFamily="2" charset="77"/>
              </a:rPr>
              <a:t>Aspergillus</a:t>
            </a:r>
            <a:r>
              <a:rPr lang="en-US" sz="1100" dirty="0">
                <a:latin typeface="Montserrat Medium" pitchFamily="2" charset="77"/>
              </a:rPr>
              <a:t> (septate)</a:t>
            </a:r>
          </a:p>
        </p:txBody>
      </p:sp>
      <p:cxnSp>
        <p:nvCxnSpPr>
          <p:cNvPr id="17" name="Elbow Connector 4">
            <a:extLst>
              <a:ext uri="{FF2B5EF4-FFF2-40B4-BE49-F238E27FC236}">
                <a16:creationId xmlns:a16="http://schemas.microsoft.com/office/drawing/2014/main" id="{4EF54EE7-F288-5D41-4241-44754174E613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3035486" y="976946"/>
            <a:ext cx="1208422" cy="245205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34">
            <a:extLst>
              <a:ext uri="{FF2B5EF4-FFF2-40B4-BE49-F238E27FC236}">
                <a16:creationId xmlns:a16="http://schemas.microsoft.com/office/drawing/2014/main" id="{6DD2BC72-2BE4-5F76-CB95-E95DE8B1D4CC}"/>
              </a:ext>
            </a:extLst>
          </p:cNvPr>
          <p:cNvCxnSpPr>
            <a:cxnSpLocks/>
            <a:stCxn id="5" idx="3"/>
            <a:endCxn id="3" idx="1"/>
          </p:cNvCxnSpPr>
          <p:nvPr/>
        </p:nvCxnSpPr>
        <p:spPr>
          <a:xfrm flipV="1">
            <a:off x="3035486" y="1866920"/>
            <a:ext cx="1208422" cy="156208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37">
            <a:extLst>
              <a:ext uri="{FF2B5EF4-FFF2-40B4-BE49-F238E27FC236}">
                <a16:creationId xmlns:a16="http://schemas.microsoft.com/office/drawing/2014/main" id="{C0670730-A714-F520-25E2-B7A3FDFA123C}"/>
              </a:ext>
            </a:extLst>
          </p:cNvPr>
          <p:cNvCxnSpPr>
            <a:cxnSpLocks/>
            <a:stCxn id="5" idx="3"/>
            <a:endCxn id="12" idx="1"/>
          </p:cNvCxnSpPr>
          <p:nvPr/>
        </p:nvCxnSpPr>
        <p:spPr>
          <a:xfrm>
            <a:off x="3035486" y="3429001"/>
            <a:ext cx="1208422" cy="257282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40">
            <a:extLst>
              <a:ext uri="{FF2B5EF4-FFF2-40B4-BE49-F238E27FC236}">
                <a16:creationId xmlns:a16="http://schemas.microsoft.com/office/drawing/2014/main" id="{0C4E509A-3A5F-390A-6CE5-F76EAE90A46A}"/>
              </a:ext>
            </a:extLst>
          </p:cNvPr>
          <p:cNvCxnSpPr>
            <a:cxnSpLocks/>
            <a:stCxn id="5" idx="3"/>
            <a:endCxn id="10" idx="1"/>
          </p:cNvCxnSpPr>
          <p:nvPr/>
        </p:nvCxnSpPr>
        <p:spPr>
          <a:xfrm>
            <a:off x="3035486" y="3429001"/>
            <a:ext cx="1208422" cy="48245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C15096-FE17-84F9-B7B7-942F4C7AFBE7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>
            <a:off x="5372973" y="6001829"/>
            <a:ext cx="426228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B05DEB7-74E7-EB0F-7443-4FA5A7C2A841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 flipV="1">
            <a:off x="6928267" y="5992201"/>
            <a:ext cx="621221" cy="9629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69">
            <a:extLst>
              <a:ext uri="{FF2B5EF4-FFF2-40B4-BE49-F238E27FC236}">
                <a16:creationId xmlns:a16="http://schemas.microsoft.com/office/drawing/2014/main" id="{1AEB30B0-3666-5570-BDE5-A34CEE90A61C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5372974" y="976947"/>
            <a:ext cx="1713627" cy="1425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70">
            <a:extLst>
              <a:ext uri="{FF2B5EF4-FFF2-40B4-BE49-F238E27FC236}">
                <a16:creationId xmlns:a16="http://schemas.microsoft.com/office/drawing/2014/main" id="{CD905FA5-4FA8-E24E-67CC-BFDCAA9C1FE6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5372974" y="484800"/>
            <a:ext cx="1713627" cy="49214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1B3C205-719A-141A-74C9-29236E4632B6}"/>
              </a:ext>
            </a:extLst>
          </p:cNvPr>
          <p:cNvSpPr txBox="1"/>
          <p:nvPr/>
        </p:nvSpPr>
        <p:spPr>
          <a:xfrm>
            <a:off x="2021375" y="5947800"/>
            <a:ext cx="224399" cy="224400"/>
          </a:xfrm>
          <a:prstGeom prst="roundRect">
            <a:avLst/>
          </a:prstGeom>
          <a:solidFill>
            <a:schemeClr val="accent5"/>
          </a:solidFill>
        </p:spPr>
        <p:txBody>
          <a:bodyPr wrap="none" lIns="468000" tIns="72000" rIns="36000" bIns="72000" rtlCol="0" anchor="ctr" anchorCtr="0">
            <a:noAutofit/>
          </a:bodyPr>
          <a:lstStyle/>
          <a:p>
            <a:r>
              <a:rPr lang="en-US" sz="1000" dirty="0">
                <a:solidFill>
                  <a:srgbClr val="929292"/>
                </a:solidFill>
                <a:latin typeface="Montserrat Light" pitchFamily="2" charset="77"/>
              </a:rPr>
              <a:t>Fungus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C4F1EC3-EE48-DE07-F0E9-A787D4EBD26B}"/>
              </a:ext>
            </a:extLst>
          </p:cNvPr>
          <p:cNvGrpSpPr/>
          <p:nvPr/>
        </p:nvGrpSpPr>
        <p:grpSpPr>
          <a:xfrm>
            <a:off x="1953599" y="5898000"/>
            <a:ext cx="324000" cy="324000"/>
            <a:chOff x="-981455" y="5281378"/>
            <a:chExt cx="439026" cy="439026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D575C76-C213-C72D-870A-1FD408FB5695}"/>
                </a:ext>
              </a:extLst>
            </p:cNvPr>
            <p:cNvSpPr/>
            <p:nvPr/>
          </p:nvSpPr>
          <p:spPr>
            <a:xfrm>
              <a:off x="-981455" y="5281378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4FEA1D7-B4BE-8183-6706-998CABDCE0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981455" y="5281378"/>
              <a:ext cx="439026" cy="439026"/>
            </a:xfrm>
            <a:prstGeom prst="rect">
              <a:avLst/>
            </a:prstGeom>
          </p:spPr>
        </p:pic>
      </p:grpSp>
      <p:sp>
        <p:nvSpPr>
          <p:cNvPr id="33" name="Rounded Rectangle 38">
            <a:extLst>
              <a:ext uri="{FF2B5EF4-FFF2-40B4-BE49-F238E27FC236}">
                <a16:creationId xmlns:a16="http://schemas.microsoft.com/office/drawing/2014/main" id="{916457BC-8B32-4562-2445-33F17A24F2EC}"/>
              </a:ext>
            </a:extLst>
          </p:cNvPr>
          <p:cNvSpPr/>
          <p:nvPr/>
        </p:nvSpPr>
        <p:spPr>
          <a:xfrm>
            <a:off x="6101687" y="4003385"/>
            <a:ext cx="1404000" cy="360000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spcBef>
                <a:spcPct val="0"/>
              </a:spcBef>
            </a:pPr>
            <a:r>
              <a:rPr lang="en-US" sz="1100" i="1">
                <a:latin typeface="Montserrat Medium" pitchFamily="2" charset="77"/>
              </a:rPr>
              <a:t>Coccidioides</a:t>
            </a:r>
          </a:p>
        </p:txBody>
      </p:sp>
      <p:sp>
        <p:nvSpPr>
          <p:cNvPr id="34" name="Rounded Rectangle 39">
            <a:extLst>
              <a:ext uri="{FF2B5EF4-FFF2-40B4-BE49-F238E27FC236}">
                <a16:creationId xmlns:a16="http://schemas.microsoft.com/office/drawing/2014/main" id="{F166A7CD-995C-E148-ABD0-36B90461ACAA}"/>
              </a:ext>
            </a:extLst>
          </p:cNvPr>
          <p:cNvSpPr/>
          <p:nvPr/>
        </p:nvSpPr>
        <p:spPr>
          <a:xfrm>
            <a:off x="6096000" y="5070185"/>
            <a:ext cx="1404000" cy="360000"/>
          </a:xfrm>
          <a:prstGeom prst="roundRect">
            <a:avLst/>
          </a:prstGeom>
          <a:solidFill>
            <a:srgbClr val="229DD9">
              <a:alpha val="69000"/>
            </a:srgbClr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spcBef>
                <a:spcPct val="0"/>
              </a:spcBef>
            </a:pPr>
            <a:r>
              <a:rPr lang="en-US" sz="1100" i="1">
                <a:latin typeface="Montserrat Medium" pitchFamily="2" charset="77"/>
              </a:rPr>
              <a:t>Blastomyces</a:t>
            </a:r>
          </a:p>
        </p:txBody>
      </p:sp>
      <p:cxnSp>
        <p:nvCxnSpPr>
          <p:cNvPr id="37" name="Elbow Connector 47">
            <a:extLst>
              <a:ext uri="{FF2B5EF4-FFF2-40B4-BE49-F238E27FC236}">
                <a16:creationId xmlns:a16="http://schemas.microsoft.com/office/drawing/2014/main" id="{B2389903-8BBB-9CDC-6744-A62D8CA96583}"/>
              </a:ext>
            </a:extLst>
          </p:cNvPr>
          <p:cNvCxnSpPr>
            <a:cxnSpLocks/>
            <a:stCxn id="10" idx="3"/>
            <a:endCxn id="33" idx="1"/>
          </p:cNvCxnSpPr>
          <p:nvPr/>
        </p:nvCxnSpPr>
        <p:spPr>
          <a:xfrm>
            <a:off x="5372973" y="3911453"/>
            <a:ext cx="728714" cy="27193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48">
            <a:extLst>
              <a:ext uri="{FF2B5EF4-FFF2-40B4-BE49-F238E27FC236}">
                <a16:creationId xmlns:a16="http://schemas.microsoft.com/office/drawing/2014/main" id="{79F09906-71C6-F939-B8F4-991A6AD27979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5372973" y="3116585"/>
            <a:ext cx="728714" cy="79486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50">
            <a:extLst>
              <a:ext uri="{FF2B5EF4-FFF2-40B4-BE49-F238E27FC236}">
                <a16:creationId xmlns:a16="http://schemas.microsoft.com/office/drawing/2014/main" id="{9E5D48C0-075C-5C4F-F162-432DAA1FDD56}"/>
              </a:ext>
            </a:extLst>
          </p:cNvPr>
          <p:cNvCxnSpPr>
            <a:cxnSpLocks/>
            <a:stCxn id="10" idx="3"/>
            <a:endCxn id="34" idx="1"/>
          </p:cNvCxnSpPr>
          <p:nvPr/>
        </p:nvCxnSpPr>
        <p:spPr>
          <a:xfrm>
            <a:off x="5372974" y="3911453"/>
            <a:ext cx="723027" cy="133873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>
            <a:extLst>
              <a:ext uri="{FF2B5EF4-FFF2-40B4-BE49-F238E27FC236}">
                <a16:creationId xmlns:a16="http://schemas.microsoft.com/office/drawing/2014/main" id="{8970C928-2298-A36F-DB05-417EC7367D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94" t="43137" r="25376" b="11526"/>
          <a:stretch/>
        </p:blipFill>
        <p:spPr>
          <a:xfrm rot="5400000">
            <a:off x="8746852" y="763354"/>
            <a:ext cx="640544" cy="844607"/>
          </a:xfrm>
          <a:prstGeom prst="rect">
            <a:avLst/>
          </a:prstGeom>
        </p:spPr>
      </p:pic>
      <p:pic>
        <p:nvPicPr>
          <p:cNvPr id="85" name="Picture 7">
            <a:extLst>
              <a:ext uri="{FF2B5EF4-FFF2-40B4-BE49-F238E27FC236}">
                <a16:creationId xmlns:a16="http://schemas.microsoft.com/office/drawing/2014/main" id="{1C678F3C-FF02-79A1-F9CB-1F071FAC9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1" r="27425"/>
          <a:stretch/>
        </p:blipFill>
        <p:spPr bwMode="auto">
          <a:xfrm>
            <a:off x="8527890" y="13491"/>
            <a:ext cx="1018955" cy="82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1A18CA62-ECBA-1698-86E2-3F5162D897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059" t="25310" r="64112" b="45669"/>
          <a:stretch/>
        </p:blipFill>
        <p:spPr>
          <a:xfrm>
            <a:off x="8700561" y="5638800"/>
            <a:ext cx="1129065" cy="915986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0F0129F-867D-CA52-FFE9-0AC99279A1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531" t="23042" r="26385" b="29904"/>
          <a:stretch/>
        </p:blipFill>
        <p:spPr>
          <a:xfrm>
            <a:off x="7653263" y="2512109"/>
            <a:ext cx="1100866" cy="8213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94CC91EB-F1D7-5233-A373-1EAD12BDC1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594" t="35686" r="15943" b="28313"/>
          <a:stretch/>
        </p:blipFill>
        <p:spPr>
          <a:xfrm>
            <a:off x="9520944" y="2531833"/>
            <a:ext cx="998511" cy="822704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041E821F-4C2C-AC5F-868A-F847C24E046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633" t="32226" r="23416" b="21573"/>
          <a:stretch/>
        </p:blipFill>
        <p:spPr>
          <a:xfrm>
            <a:off x="7705965" y="3427318"/>
            <a:ext cx="1100866" cy="968269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7D545386-D5EE-690B-10F3-953621D093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879" t="22774" r="6252" b="6613"/>
          <a:stretch/>
        </p:blipFill>
        <p:spPr>
          <a:xfrm>
            <a:off x="9194674" y="3421451"/>
            <a:ext cx="1324780" cy="98061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02D32566-98F7-E8DC-12A5-8D9B6BA9493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5149" t="38350" r="904" b="2514"/>
          <a:stretch/>
        </p:blipFill>
        <p:spPr>
          <a:xfrm>
            <a:off x="7705965" y="4517057"/>
            <a:ext cx="1208422" cy="992901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28E51AEB-A09B-6D12-A269-2B6AE28CD6A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8437" t="19068" r="16521" b="16219"/>
          <a:stretch/>
        </p:blipFill>
        <p:spPr>
          <a:xfrm>
            <a:off x="9413714" y="4535521"/>
            <a:ext cx="1105740" cy="974437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E4EA9E17-3A41-44E7-CBB0-45F641EDB923}"/>
              </a:ext>
            </a:extLst>
          </p:cNvPr>
          <p:cNvSpPr txBox="1"/>
          <p:nvPr/>
        </p:nvSpPr>
        <p:spPr>
          <a:xfrm>
            <a:off x="6886449" y="244307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/>
              <a:t>37˚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424EE3F-8BF6-6321-126B-BBE4E0393BDE}"/>
              </a:ext>
            </a:extLst>
          </p:cNvPr>
          <p:cNvSpPr txBox="1"/>
          <p:nvPr/>
        </p:nvSpPr>
        <p:spPr>
          <a:xfrm>
            <a:off x="8734708" y="241776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342900" indent="-342900">
              <a:buClr>
                <a:schemeClr val="tx2"/>
              </a:buClr>
              <a:buFont typeface="System Font Regular"/>
              <a:buChar char="→"/>
            </a:pPr>
            <a:r>
              <a:rPr lang="en-US" sz="2000"/>
              <a:t>25˚</a:t>
            </a:r>
          </a:p>
        </p:txBody>
      </p:sp>
      <p:sp>
        <p:nvSpPr>
          <p:cNvPr id="3" name="Rounded Rectangle 29">
            <a:extLst>
              <a:ext uri="{FF2B5EF4-FFF2-40B4-BE49-F238E27FC236}">
                <a16:creationId xmlns:a16="http://schemas.microsoft.com/office/drawing/2014/main" id="{D4668C57-857B-B841-9B6A-A40A2B7F1C3F}"/>
              </a:ext>
            </a:extLst>
          </p:cNvPr>
          <p:cNvSpPr/>
          <p:nvPr/>
        </p:nvSpPr>
        <p:spPr>
          <a:xfrm>
            <a:off x="4243909" y="1620349"/>
            <a:ext cx="1129065" cy="493143"/>
          </a:xfrm>
          <a:prstGeom prst="roundRect">
            <a:avLst/>
          </a:prstGeom>
          <a:solidFill>
            <a:srgbClr val="2F74B5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Cysts</a:t>
            </a:r>
          </a:p>
        </p:txBody>
      </p:sp>
      <p:sp>
        <p:nvSpPr>
          <p:cNvPr id="9" name="Rounded Rectangle 30">
            <a:extLst>
              <a:ext uri="{FF2B5EF4-FFF2-40B4-BE49-F238E27FC236}">
                <a16:creationId xmlns:a16="http://schemas.microsoft.com/office/drawing/2014/main" id="{50F35BFC-3755-C30D-2C04-B97ED1C0C819}"/>
              </a:ext>
            </a:extLst>
          </p:cNvPr>
          <p:cNvSpPr/>
          <p:nvPr/>
        </p:nvSpPr>
        <p:spPr>
          <a:xfrm>
            <a:off x="5799202" y="1620349"/>
            <a:ext cx="1129065" cy="493143"/>
          </a:xfrm>
          <a:prstGeom prst="roundRect">
            <a:avLst/>
          </a:prstGeom>
          <a:solidFill>
            <a:srgbClr val="2F74B5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Lung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AB4EE7B-60D7-BDA0-1B0E-09BF564F8C9E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5372973" y="1866920"/>
            <a:ext cx="426228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36">
            <a:extLst>
              <a:ext uri="{FF2B5EF4-FFF2-40B4-BE49-F238E27FC236}">
                <a16:creationId xmlns:a16="http://schemas.microsoft.com/office/drawing/2014/main" id="{578D2C5E-CC59-9181-D4FA-04E1B917EB42}"/>
              </a:ext>
            </a:extLst>
          </p:cNvPr>
          <p:cNvSpPr/>
          <p:nvPr/>
        </p:nvSpPr>
        <p:spPr>
          <a:xfrm>
            <a:off x="7549487" y="1686919"/>
            <a:ext cx="1404000" cy="360000"/>
          </a:xfrm>
          <a:prstGeom prst="roundRect">
            <a:avLst/>
          </a:prstGeom>
          <a:solidFill>
            <a:srgbClr val="2F74B5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100" i="1" dirty="0">
                <a:latin typeface="Montserrat Medium" pitchFamily="2" charset="77"/>
              </a:rPr>
              <a:t>Pneumocystis</a:t>
            </a:r>
            <a:endParaRPr lang="en-US" sz="1100" i="1" dirty="0">
              <a:latin typeface="Montserrat Medium" pitchFamily="2" charset="77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49E4FF2A-CB8E-F39C-7E1D-4A60A815DF0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8928" t="66617" r="32275" b="14992"/>
          <a:stretch/>
        </p:blipFill>
        <p:spPr>
          <a:xfrm>
            <a:off x="9393432" y="1621479"/>
            <a:ext cx="1085130" cy="796812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9BD0E07-B6D1-FBC4-D470-026BFF1F6350}"/>
              </a:ext>
            </a:extLst>
          </p:cNvPr>
          <p:cNvCxnSpPr>
            <a:cxnSpLocks/>
            <a:stCxn id="9" idx="3"/>
            <a:endCxn id="28" idx="1"/>
          </p:cNvCxnSpPr>
          <p:nvPr/>
        </p:nvCxnSpPr>
        <p:spPr>
          <a:xfrm flipV="1">
            <a:off x="6928267" y="1866920"/>
            <a:ext cx="621221" cy="1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hlinkClick r:id="rId13" action="ppaction://hlinksldjump"/>
            <a:extLst>
              <a:ext uri="{FF2B5EF4-FFF2-40B4-BE49-F238E27FC236}">
                <a16:creationId xmlns:a16="http://schemas.microsoft.com/office/drawing/2014/main" id="{5E211AF4-4B96-CBF5-F1F6-DD996E9743AD}"/>
              </a:ext>
            </a:extLst>
          </p:cNvPr>
          <p:cNvSpPr/>
          <p:nvPr/>
        </p:nvSpPr>
        <p:spPr>
          <a:xfrm>
            <a:off x="9857064" y="85724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5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7B99C-D3F3-A19D-33DC-000251672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C280-CAA7-D80B-80E2-0B5943BBC60F}"/>
              </a:ext>
            </a:extLst>
          </p:cNvPr>
          <p:cNvSpPr txBox="1">
            <a:spLocks/>
          </p:cNvSpPr>
          <p:nvPr/>
        </p:nvSpPr>
        <p:spPr>
          <a:xfrm>
            <a:off x="1800436" y="278379"/>
            <a:ext cx="8583084" cy="83631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Parasite Intestinal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20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B5B11A98-A6A3-20F6-2522-ED8159C1ABCB}"/>
              </a:ext>
            </a:extLst>
          </p:cNvPr>
          <p:cNvSpPr/>
          <p:nvPr/>
        </p:nvSpPr>
        <p:spPr>
          <a:xfrm>
            <a:off x="3747660" y="1932831"/>
            <a:ext cx="1082028" cy="77010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Unicellular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2A5EF884-5075-202A-CC02-32632425E535}"/>
              </a:ext>
            </a:extLst>
          </p:cNvPr>
          <p:cNvCxnSpPr>
            <a:cxnSpLocks/>
            <a:stCxn id="20" idx="3"/>
            <a:endCxn id="59" idx="1"/>
          </p:cNvCxnSpPr>
          <p:nvPr/>
        </p:nvCxnSpPr>
        <p:spPr>
          <a:xfrm flipV="1">
            <a:off x="4829689" y="2242254"/>
            <a:ext cx="910949" cy="7562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0959922A-FCE5-02F3-105B-4587411DBFAD}"/>
              </a:ext>
            </a:extLst>
          </p:cNvPr>
          <p:cNvCxnSpPr>
            <a:cxnSpLocks/>
            <a:stCxn id="20" idx="3"/>
            <a:endCxn id="64" idx="1"/>
          </p:cNvCxnSpPr>
          <p:nvPr/>
        </p:nvCxnSpPr>
        <p:spPr>
          <a:xfrm flipV="1">
            <a:off x="4829689" y="870082"/>
            <a:ext cx="890173" cy="144780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7E96EB5D-D19C-1981-327B-42CC6CF94AF5}"/>
              </a:ext>
            </a:extLst>
          </p:cNvPr>
          <p:cNvCxnSpPr>
            <a:cxnSpLocks/>
            <a:stCxn id="20" idx="3"/>
            <a:endCxn id="74" idx="1"/>
          </p:cNvCxnSpPr>
          <p:nvPr/>
        </p:nvCxnSpPr>
        <p:spPr>
          <a:xfrm>
            <a:off x="4829688" y="2317883"/>
            <a:ext cx="881520" cy="89712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37E391A-8CD8-C751-0355-E913214D8315}"/>
              </a:ext>
            </a:extLst>
          </p:cNvPr>
          <p:cNvGrpSpPr/>
          <p:nvPr/>
        </p:nvGrpSpPr>
        <p:grpSpPr>
          <a:xfrm>
            <a:off x="1953599" y="5898000"/>
            <a:ext cx="324000" cy="324000"/>
            <a:chOff x="429599" y="5898000"/>
            <a:chExt cx="324000" cy="32400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765D343-BC90-2192-AB31-68A3A17E55A6}"/>
                </a:ext>
              </a:extLst>
            </p:cNvPr>
            <p:cNvSpPr txBox="1"/>
            <p:nvPr/>
          </p:nvSpPr>
          <p:spPr>
            <a:xfrm>
              <a:off x="497374" y="5947800"/>
              <a:ext cx="224399" cy="224400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 lIns="468000" tIns="72000" rIns="36000" bIns="72000" rtlCol="0" anchor="ctr" anchorCtr="0">
              <a:noAutofit/>
            </a:bodyPr>
            <a:lstStyle/>
            <a:p>
              <a:r>
                <a:rPr lang="en-US" sz="1000">
                  <a:solidFill>
                    <a:srgbClr val="929292"/>
                  </a:solidFill>
                  <a:latin typeface="Montserrat Light" pitchFamily="2" charset="77"/>
                </a:rPr>
                <a:t>Parasite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CC05D51-7496-3859-7BB1-2248AB5D7E3B}"/>
                </a:ext>
              </a:extLst>
            </p:cNvPr>
            <p:cNvSpPr/>
            <p:nvPr/>
          </p:nvSpPr>
          <p:spPr>
            <a:xfrm>
              <a:off x="429599" y="5898000"/>
              <a:ext cx="324000" cy="32400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4B0F3FE-04B7-C575-2A86-692BADF7F0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429599" y="5898000"/>
              <a:ext cx="324000" cy="324000"/>
            </a:xfrm>
            <a:prstGeom prst="roundRect">
              <a:avLst/>
            </a:prstGeom>
            <a:noFill/>
          </p:spPr>
        </p:pic>
      </p:grp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3C3AD6F-DE68-0527-10FF-10BAA19CAFBF}"/>
              </a:ext>
            </a:extLst>
          </p:cNvPr>
          <p:cNvSpPr/>
          <p:nvPr/>
        </p:nvSpPr>
        <p:spPr>
          <a:xfrm>
            <a:off x="5740637" y="1971746"/>
            <a:ext cx="1082028" cy="541014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Amoeba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98D5D17-FF68-29F0-5B70-6B8ADBD3EE52}"/>
              </a:ext>
            </a:extLst>
          </p:cNvPr>
          <p:cNvSpPr/>
          <p:nvPr/>
        </p:nvSpPr>
        <p:spPr>
          <a:xfrm>
            <a:off x="7606070" y="2044253"/>
            <a:ext cx="2088000" cy="396000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Entamoeba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4FF1A37A-AC0A-CDF6-0498-ACB674766B4A}"/>
              </a:ext>
            </a:extLst>
          </p:cNvPr>
          <p:cNvSpPr/>
          <p:nvPr/>
        </p:nvSpPr>
        <p:spPr>
          <a:xfrm>
            <a:off x="5719861" y="599575"/>
            <a:ext cx="1082028" cy="541014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Flagellates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D3981F7F-7FFE-F33E-58C3-DB06AE85FEA4}"/>
              </a:ext>
            </a:extLst>
          </p:cNvPr>
          <p:cNvSpPr/>
          <p:nvPr/>
        </p:nvSpPr>
        <p:spPr>
          <a:xfrm>
            <a:off x="7600534" y="457200"/>
            <a:ext cx="1470614" cy="396000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Giardia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D5C2DBA-C45A-A5C6-399A-E00A709EECCE}"/>
              </a:ext>
            </a:extLst>
          </p:cNvPr>
          <p:cNvSpPr/>
          <p:nvPr/>
        </p:nvSpPr>
        <p:spPr>
          <a:xfrm>
            <a:off x="5711208" y="2944502"/>
            <a:ext cx="1082028" cy="541014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Sporozoan/ Non-motile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D65DF365-98EA-C22F-E7D3-CFC2C0DE0B60}"/>
              </a:ext>
            </a:extLst>
          </p:cNvPr>
          <p:cNvSpPr/>
          <p:nvPr/>
        </p:nvSpPr>
        <p:spPr>
          <a:xfrm>
            <a:off x="7558074" y="3270221"/>
            <a:ext cx="2088000" cy="396000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Cyclospora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564C7F5-BE81-5137-6991-3EE14B6F02FF}"/>
              </a:ext>
            </a:extLst>
          </p:cNvPr>
          <p:cNvCxnSpPr>
            <a:cxnSpLocks/>
            <a:stCxn id="59" idx="3"/>
            <a:endCxn id="61" idx="1"/>
          </p:cNvCxnSpPr>
          <p:nvPr/>
        </p:nvCxnSpPr>
        <p:spPr>
          <a:xfrm>
            <a:off x="6822666" y="2242253"/>
            <a:ext cx="783405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3763337D-7DEA-2890-C58A-F0DECB3C565C}"/>
              </a:ext>
            </a:extLst>
          </p:cNvPr>
          <p:cNvSpPr/>
          <p:nvPr/>
        </p:nvSpPr>
        <p:spPr>
          <a:xfrm>
            <a:off x="2172768" y="2854863"/>
            <a:ext cx="795033" cy="77010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Parasite</a:t>
            </a:r>
          </a:p>
        </p:txBody>
      </p:sp>
      <p:sp>
        <p:nvSpPr>
          <p:cNvPr id="40" name="Rounded Rectangle 73">
            <a:extLst>
              <a:ext uri="{FF2B5EF4-FFF2-40B4-BE49-F238E27FC236}">
                <a16:creationId xmlns:a16="http://schemas.microsoft.com/office/drawing/2014/main" id="{CDE75757-2F82-CC32-77A9-B3CA7EC21179}"/>
              </a:ext>
            </a:extLst>
          </p:cNvPr>
          <p:cNvSpPr/>
          <p:nvPr/>
        </p:nvSpPr>
        <p:spPr>
          <a:xfrm>
            <a:off x="5783944" y="3810000"/>
            <a:ext cx="108202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Cestode Tapeworm</a:t>
            </a:r>
          </a:p>
        </p:txBody>
      </p:sp>
      <p:sp>
        <p:nvSpPr>
          <p:cNvPr id="42" name="Rounded Rectangle 75">
            <a:extLst>
              <a:ext uri="{FF2B5EF4-FFF2-40B4-BE49-F238E27FC236}">
                <a16:creationId xmlns:a16="http://schemas.microsoft.com/office/drawing/2014/main" id="{1C08E6B9-57EF-7E0A-96A5-15853AB330C8}"/>
              </a:ext>
            </a:extLst>
          </p:cNvPr>
          <p:cNvSpPr/>
          <p:nvPr/>
        </p:nvSpPr>
        <p:spPr>
          <a:xfrm>
            <a:off x="7596174" y="3879247"/>
            <a:ext cx="2088000" cy="396000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Taenia sp.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8552B7D-1119-6901-33EC-29D7E3C92422}"/>
              </a:ext>
            </a:extLst>
          </p:cNvPr>
          <p:cNvCxnSpPr>
            <a:cxnSpLocks/>
            <a:stCxn id="40" idx="3"/>
            <a:endCxn id="42" idx="1"/>
          </p:cNvCxnSpPr>
          <p:nvPr/>
        </p:nvCxnSpPr>
        <p:spPr>
          <a:xfrm flipV="1">
            <a:off x="6865972" y="4077247"/>
            <a:ext cx="730202" cy="326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7AEB3528-416A-4A81-80A2-EC321E79DD42}"/>
              </a:ext>
            </a:extLst>
          </p:cNvPr>
          <p:cNvSpPr/>
          <p:nvPr/>
        </p:nvSpPr>
        <p:spPr>
          <a:xfrm>
            <a:off x="3747660" y="4260569"/>
            <a:ext cx="1082028" cy="770102"/>
          </a:xfrm>
          <a:prstGeom prst="roundRect">
            <a:avLst/>
          </a:prstGeom>
          <a:solidFill>
            <a:srgbClr val="DB240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Multicellular</a:t>
            </a:r>
          </a:p>
        </p:txBody>
      </p:sp>
      <p:cxnSp>
        <p:nvCxnSpPr>
          <p:cNvPr id="56" name="Elbow Connector 40">
            <a:extLst>
              <a:ext uri="{FF2B5EF4-FFF2-40B4-BE49-F238E27FC236}">
                <a16:creationId xmlns:a16="http://schemas.microsoft.com/office/drawing/2014/main" id="{DBD55EC8-3B37-A1CF-621F-7FA5885C67D6}"/>
              </a:ext>
            </a:extLst>
          </p:cNvPr>
          <p:cNvCxnSpPr>
            <a:cxnSpLocks/>
            <a:stCxn id="37" idx="3"/>
            <a:endCxn id="47" idx="1"/>
          </p:cNvCxnSpPr>
          <p:nvPr/>
        </p:nvCxnSpPr>
        <p:spPr>
          <a:xfrm>
            <a:off x="2967800" y="3239914"/>
            <a:ext cx="779860" cy="14057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40">
            <a:extLst>
              <a:ext uri="{FF2B5EF4-FFF2-40B4-BE49-F238E27FC236}">
                <a16:creationId xmlns:a16="http://schemas.microsoft.com/office/drawing/2014/main" id="{2A92AFFA-F9EB-006C-E245-C0FB1DEA7DBC}"/>
              </a:ext>
            </a:extLst>
          </p:cNvPr>
          <p:cNvCxnSpPr>
            <a:cxnSpLocks/>
            <a:stCxn id="37" idx="3"/>
            <a:endCxn id="20" idx="1"/>
          </p:cNvCxnSpPr>
          <p:nvPr/>
        </p:nvCxnSpPr>
        <p:spPr>
          <a:xfrm flipV="1">
            <a:off x="2967800" y="2317882"/>
            <a:ext cx="779860" cy="92203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CBC6E202-3A78-45F3-F38F-5DB67820CD98}"/>
              </a:ext>
            </a:extLst>
          </p:cNvPr>
          <p:cNvSpPr/>
          <p:nvPr/>
        </p:nvSpPr>
        <p:spPr>
          <a:xfrm>
            <a:off x="7558074" y="2819400"/>
            <a:ext cx="2088000" cy="396000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Cryptosporidium</a:t>
            </a:r>
          </a:p>
        </p:txBody>
      </p:sp>
      <p:cxnSp>
        <p:nvCxnSpPr>
          <p:cNvPr id="106" name="Elbow Connector 105">
            <a:extLst>
              <a:ext uri="{FF2B5EF4-FFF2-40B4-BE49-F238E27FC236}">
                <a16:creationId xmlns:a16="http://schemas.microsoft.com/office/drawing/2014/main" id="{3C59A46B-268A-26D5-B01B-7170214DCA79}"/>
              </a:ext>
            </a:extLst>
          </p:cNvPr>
          <p:cNvCxnSpPr>
            <a:cxnSpLocks/>
            <a:stCxn id="74" idx="3"/>
            <a:endCxn id="76" idx="1"/>
          </p:cNvCxnSpPr>
          <p:nvPr/>
        </p:nvCxnSpPr>
        <p:spPr>
          <a:xfrm>
            <a:off x="6793236" y="3215009"/>
            <a:ext cx="764838" cy="25321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06">
            <a:extLst>
              <a:ext uri="{FF2B5EF4-FFF2-40B4-BE49-F238E27FC236}">
                <a16:creationId xmlns:a16="http://schemas.microsoft.com/office/drawing/2014/main" id="{E8CEBC8C-22FE-5F87-7116-9D9C4800DF10}"/>
              </a:ext>
            </a:extLst>
          </p:cNvPr>
          <p:cNvCxnSpPr>
            <a:cxnSpLocks/>
            <a:stCxn id="74" idx="3"/>
            <a:endCxn id="89" idx="1"/>
          </p:cNvCxnSpPr>
          <p:nvPr/>
        </p:nvCxnSpPr>
        <p:spPr>
          <a:xfrm flipV="1">
            <a:off x="6793236" y="3017401"/>
            <a:ext cx="764838" cy="19760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73">
            <a:extLst>
              <a:ext uri="{FF2B5EF4-FFF2-40B4-BE49-F238E27FC236}">
                <a16:creationId xmlns:a16="http://schemas.microsoft.com/office/drawing/2014/main" id="{51CB4E5B-583D-63ED-4803-95AD49F5B2CC}"/>
              </a:ext>
            </a:extLst>
          </p:cNvPr>
          <p:cNvSpPr/>
          <p:nvPr/>
        </p:nvSpPr>
        <p:spPr>
          <a:xfrm>
            <a:off x="5783944" y="5631186"/>
            <a:ext cx="1082028" cy="541014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Nematode Roundworm</a:t>
            </a:r>
          </a:p>
        </p:txBody>
      </p:sp>
      <p:sp>
        <p:nvSpPr>
          <p:cNvPr id="33" name="Rounded Rectangle 73">
            <a:extLst>
              <a:ext uri="{FF2B5EF4-FFF2-40B4-BE49-F238E27FC236}">
                <a16:creationId xmlns:a16="http://schemas.microsoft.com/office/drawing/2014/main" id="{EED04533-E71D-0850-F027-2F71C350C871}"/>
              </a:ext>
            </a:extLst>
          </p:cNvPr>
          <p:cNvSpPr/>
          <p:nvPr/>
        </p:nvSpPr>
        <p:spPr>
          <a:xfrm>
            <a:off x="5759808" y="4473183"/>
            <a:ext cx="108202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Trematode Flukes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B6CA28AB-657F-4998-8D75-94AE753065CD}"/>
              </a:ext>
            </a:extLst>
          </p:cNvPr>
          <p:cNvCxnSpPr>
            <a:cxnSpLocks/>
            <a:stCxn id="47" idx="3"/>
            <a:endCxn id="33" idx="1"/>
          </p:cNvCxnSpPr>
          <p:nvPr/>
        </p:nvCxnSpPr>
        <p:spPr>
          <a:xfrm>
            <a:off x="4829688" y="4645620"/>
            <a:ext cx="930120" cy="9807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8173A3D4-89F4-07CB-E2FB-24D19C4BB196}"/>
              </a:ext>
            </a:extLst>
          </p:cNvPr>
          <p:cNvCxnSpPr>
            <a:cxnSpLocks/>
            <a:stCxn id="47" idx="3"/>
            <a:endCxn id="32" idx="1"/>
          </p:cNvCxnSpPr>
          <p:nvPr/>
        </p:nvCxnSpPr>
        <p:spPr>
          <a:xfrm>
            <a:off x="4829688" y="4645621"/>
            <a:ext cx="954256" cy="125607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1BBBDDA7-7DD9-CED0-BA6E-2088D38BBF7C}"/>
              </a:ext>
            </a:extLst>
          </p:cNvPr>
          <p:cNvCxnSpPr>
            <a:cxnSpLocks/>
            <a:stCxn id="47" idx="3"/>
            <a:endCxn id="40" idx="1"/>
          </p:cNvCxnSpPr>
          <p:nvPr/>
        </p:nvCxnSpPr>
        <p:spPr>
          <a:xfrm flipV="1">
            <a:off x="4829688" y="4080508"/>
            <a:ext cx="954256" cy="56511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75">
            <a:extLst>
              <a:ext uri="{FF2B5EF4-FFF2-40B4-BE49-F238E27FC236}">
                <a16:creationId xmlns:a16="http://schemas.microsoft.com/office/drawing/2014/main" id="{E7A8C7AE-A378-FD2C-DB61-040AAD38F24F}"/>
              </a:ext>
            </a:extLst>
          </p:cNvPr>
          <p:cNvSpPr/>
          <p:nvPr/>
        </p:nvSpPr>
        <p:spPr>
          <a:xfrm>
            <a:off x="7558074" y="5310074"/>
            <a:ext cx="2775440" cy="1175852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Enterobius </a:t>
            </a:r>
            <a:r>
              <a:rPr lang="en-US" sz="1100" dirty="0">
                <a:latin typeface="Montserrat Medium" pitchFamily="2" charset="77"/>
              </a:rPr>
              <a:t>(pinworm)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Ascaris</a:t>
            </a:r>
            <a:r>
              <a:rPr lang="en-US" sz="1100" dirty="0">
                <a:latin typeface="Montserrat Medium" pitchFamily="2" charset="77"/>
              </a:rPr>
              <a:t> (adult roundworm)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 err="1">
                <a:latin typeface="Montserrat Medium" pitchFamily="2" charset="77"/>
              </a:rPr>
              <a:t>Ancylostoma</a:t>
            </a:r>
            <a:r>
              <a:rPr lang="en-US" sz="1100" i="1" dirty="0">
                <a:latin typeface="Montserrat Medium" pitchFamily="2" charset="77"/>
              </a:rPr>
              <a:t>/</a:t>
            </a:r>
            <a:r>
              <a:rPr lang="en-US" sz="1100" i="1" dirty="0" err="1">
                <a:latin typeface="Montserrat Medium" pitchFamily="2" charset="77"/>
              </a:rPr>
              <a:t>Necator</a:t>
            </a:r>
            <a:r>
              <a:rPr lang="en-US" sz="1100" i="1" dirty="0">
                <a:latin typeface="Montserrat Medium" pitchFamily="2" charset="77"/>
              </a:rPr>
              <a:t> </a:t>
            </a:r>
            <a:r>
              <a:rPr lang="en-US" sz="1100" dirty="0">
                <a:latin typeface="Montserrat Medium" pitchFamily="2" charset="77"/>
              </a:rPr>
              <a:t>(hookworm)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Trichuris </a:t>
            </a:r>
            <a:r>
              <a:rPr lang="en-US" sz="1100" dirty="0">
                <a:latin typeface="Montserrat Medium" pitchFamily="2" charset="77"/>
              </a:rPr>
              <a:t>(whipworm)</a:t>
            </a:r>
          </a:p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 err="1">
                <a:latin typeface="Montserrat Medium" pitchFamily="2" charset="77"/>
              </a:rPr>
              <a:t>Strongyloides</a:t>
            </a:r>
            <a:endParaRPr lang="en-US" sz="1100" dirty="0">
              <a:latin typeface="Montserrat Medium" pitchFamily="2" charset="77"/>
            </a:endParaRPr>
          </a:p>
        </p:txBody>
      </p:sp>
      <p:sp>
        <p:nvSpPr>
          <p:cNvPr id="46" name="Rounded Rectangle 75">
            <a:extLst>
              <a:ext uri="{FF2B5EF4-FFF2-40B4-BE49-F238E27FC236}">
                <a16:creationId xmlns:a16="http://schemas.microsoft.com/office/drawing/2014/main" id="{8048C11B-573E-CCE6-1A12-BDA8106DD414}"/>
              </a:ext>
            </a:extLst>
          </p:cNvPr>
          <p:cNvSpPr/>
          <p:nvPr/>
        </p:nvSpPr>
        <p:spPr>
          <a:xfrm>
            <a:off x="7576267" y="4543094"/>
            <a:ext cx="2088000" cy="396000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Fasciolopsis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8599B7A9-C3E0-5F11-C138-147C19D6FF8D}"/>
              </a:ext>
            </a:extLst>
          </p:cNvPr>
          <p:cNvSpPr/>
          <p:nvPr/>
        </p:nvSpPr>
        <p:spPr>
          <a:xfrm>
            <a:off x="7628581" y="889440"/>
            <a:ext cx="1470614" cy="396000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Trichomonas </a:t>
            </a:r>
            <a:r>
              <a:rPr lang="en-US" sz="1100" dirty="0">
                <a:latin typeface="Montserrat Medium" pitchFamily="2" charset="77"/>
              </a:rPr>
              <a:t>*STD*</a:t>
            </a:r>
            <a:r>
              <a:rPr lang="en-US" sz="1100" i="1" dirty="0">
                <a:latin typeface="Montserrat Medium" pitchFamily="2" charset="77"/>
              </a:rPr>
              <a:t> </a:t>
            </a:r>
          </a:p>
        </p:txBody>
      </p: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A4390A16-33B1-18BA-5712-6F85A41D62CC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6801890" y="870082"/>
            <a:ext cx="812091" cy="20850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>
            <a:extLst>
              <a:ext uri="{FF2B5EF4-FFF2-40B4-BE49-F238E27FC236}">
                <a16:creationId xmlns:a16="http://schemas.microsoft.com/office/drawing/2014/main" id="{94C36FE2-56AA-85A0-8C1F-EE158C715846}"/>
              </a:ext>
            </a:extLst>
          </p:cNvPr>
          <p:cNvCxnSpPr>
            <a:cxnSpLocks/>
            <a:stCxn id="64" idx="3"/>
          </p:cNvCxnSpPr>
          <p:nvPr/>
        </p:nvCxnSpPr>
        <p:spPr>
          <a:xfrm flipV="1">
            <a:off x="6801890" y="627766"/>
            <a:ext cx="812091" cy="24231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C4DE20C1-A049-2292-13C5-40D6C3A1233D}"/>
              </a:ext>
            </a:extLst>
          </p:cNvPr>
          <p:cNvSpPr/>
          <p:nvPr/>
        </p:nvSpPr>
        <p:spPr>
          <a:xfrm>
            <a:off x="5715000" y="1295400"/>
            <a:ext cx="1082028" cy="541014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Ciliated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A8E695A7-17AC-C09E-BBF9-64F2741C1ED9}"/>
              </a:ext>
            </a:extLst>
          </p:cNvPr>
          <p:cNvSpPr/>
          <p:nvPr/>
        </p:nvSpPr>
        <p:spPr>
          <a:xfrm>
            <a:off x="7580433" y="1367907"/>
            <a:ext cx="2088000" cy="396000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Balantium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A467E5F-3374-D8F0-7509-6C43C88AB175}"/>
              </a:ext>
            </a:extLst>
          </p:cNvPr>
          <p:cNvCxnSpPr>
            <a:cxnSpLocks/>
            <a:stCxn id="57" idx="3"/>
            <a:endCxn id="58" idx="1"/>
          </p:cNvCxnSpPr>
          <p:nvPr/>
        </p:nvCxnSpPr>
        <p:spPr>
          <a:xfrm>
            <a:off x="6797029" y="1565907"/>
            <a:ext cx="783405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96E7B377-DD52-B668-6360-94A99941A78F}"/>
              </a:ext>
            </a:extLst>
          </p:cNvPr>
          <p:cNvCxnSpPr>
            <a:cxnSpLocks/>
            <a:stCxn id="20" idx="3"/>
            <a:endCxn id="57" idx="1"/>
          </p:cNvCxnSpPr>
          <p:nvPr/>
        </p:nvCxnSpPr>
        <p:spPr>
          <a:xfrm flipV="1">
            <a:off x="4829688" y="1565908"/>
            <a:ext cx="885312" cy="75197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F6FCC90-5CED-1168-C9BB-5204964D7EAD}"/>
              </a:ext>
            </a:extLst>
          </p:cNvPr>
          <p:cNvCxnSpPr>
            <a:cxnSpLocks/>
            <a:stCxn id="32" idx="3"/>
            <a:endCxn id="45" idx="1"/>
          </p:cNvCxnSpPr>
          <p:nvPr/>
        </p:nvCxnSpPr>
        <p:spPr>
          <a:xfrm flipV="1">
            <a:off x="6865972" y="5898001"/>
            <a:ext cx="692102" cy="3693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7B6FDB8-701B-6F5C-F7E7-87AAB7995630}"/>
              </a:ext>
            </a:extLst>
          </p:cNvPr>
          <p:cNvCxnSpPr>
            <a:cxnSpLocks/>
            <a:stCxn id="33" idx="3"/>
            <a:endCxn id="46" idx="1"/>
          </p:cNvCxnSpPr>
          <p:nvPr/>
        </p:nvCxnSpPr>
        <p:spPr>
          <a:xfrm flipV="1">
            <a:off x="6841837" y="4741094"/>
            <a:ext cx="734431" cy="2596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hlinkClick r:id="rId3" action="ppaction://hlinksldjump"/>
            <a:extLst>
              <a:ext uri="{FF2B5EF4-FFF2-40B4-BE49-F238E27FC236}">
                <a16:creationId xmlns:a16="http://schemas.microsoft.com/office/drawing/2014/main" id="{6FC28079-B4DB-E768-1BDC-44B80B7A6B89}"/>
              </a:ext>
            </a:extLst>
          </p:cNvPr>
          <p:cNvSpPr/>
          <p:nvPr/>
        </p:nvSpPr>
        <p:spPr>
          <a:xfrm>
            <a:off x="9883239" y="73373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5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82B38-FF15-1142-A2A2-BEC7A12C7424}"/>
              </a:ext>
            </a:extLst>
          </p:cNvPr>
          <p:cNvSpPr txBox="1">
            <a:spLocks/>
          </p:cNvSpPr>
          <p:nvPr/>
        </p:nvSpPr>
        <p:spPr>
          <a:xfrm>
            <a:off x="1800436" y="278380"/>
            <a:ext cx="8583084" cy="1005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/>
                </a:solidFill>
              </a:rPr>
              <a:t>Parasite Tissue</a:t>
            </a:r>
          </a:p>
          <a:p>
            <a:r>
              <a:rPr lang="en-US" sz="2800" dirty="0">
                <a:solidFill>
                  <a:schemeClr val="tx1"/>
                </a:solidFill>
              </a:rPr>
              <a:t>Master</a:t>
            </a:r>
          </a:p>
        </p:txBody>
      </p:sp>
      <p:sp>
        <p:nvSpPr>
          <p:cNvPr id="20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49D9E559-D3E2-DB4E-8886-CDEE45DBDCD9}"/>
              </a:ext>
            </a:extLst>
          </p:cNvPr>
          <p:cNvSpPr/>
          <p:nvPr/>
        </p:nvSpPr>
        <p:spPr>
          <a:xfrm>
            <a:off x="3747660" y="1363335"/>
            <a:ext cx="1082028" cy="77010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Unicellular</a:t>
            </a:r>
          </a:p>
        </p:txBody>
      </p:sp>
      <p:cxnSp>
        <p:nvCxnSpPr>
          <p:cNvPr id="5" name="Elbow Connector 4">
            <a:extLst>
              <a:ext uri="{FF2B5EF4-FFF2-40B4-BE49-F238E27FC236}">
                <a16:creationId xmlns:a16="http://schemas.microsoft.com/office/drawing/2014/main" id="{0F5C02C3-1CCD-9846-919C-FBC9069D0F45}"/>
              </a:ext>
            </a:extLst>
          </p:cNvPr>
          <p:cNvCxnSpPr>
            <a:cxnSpLocks/>
            <a:stCxn id="20" idx="3"/>
            <a:endCxn id="59" idx="1"/>
          </p:cNvCxnSpPr>
          <p:nvPr/>
        </p:nvCxnSpPr>
        <p:spPr>
          <a:xfrm flipV="1">
            <a:off x="4829689" y="1550386"/>
            <a:ext cx="885813" cy="19800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3D35615A-E802-E845-AB71-322FB0263AF3}"/>
              </a:ext>
            </a:extLst>
          </p:cNvPr>
          <p:cNvCxnSpPr>
            <a:cxnSpLocks/>
            <a:stCxn id="20" idx="3"/>
            <a:endCxn id="64" idx="1"/>
          </p:cNvCxnSpPr>
          <p:nvPr/>
        </p:nvCxnSpPr>
        <p:spPr>
          <a:xfrm flipV="1">
            <a:off x="4829688" y="689680"/>
            <a:ext cx="899668" cy="1058707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20" idx="3"/>
            <a:endCxn id="74" idx="1"/>
          </p:cNvCxnSpPr>
          <p:nvPr/>
        </p:nvCxnSpPr>
        <p:spPr>
          <a:xfrm>
            <a:off x="4829688" y="1748387"/>
            <a:ext cx="881520" cy="65572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03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B75FF6E6-FE43-F349-B1D0-38DE3D6EB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546" y="3121292"/>
            <a:ext cx="147025" cy="237245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921FE35-B851-1D46-83D1-532A7CFDC2EE}"/>
              </a:ext>
            </a:extLst>
          </p:cNvPr>
          <p:cNvGrpSpPr/>
          <p:nvPr/>
        </p:nvGrpSpPr>
        <p:grpSpPr>
          <a:xfrm>
            <a:off x="1953599" y="5898000"/>
            <a:ext cx="324000" cy="324000"/>
            <a:chOff x="429599" y="5898000"/>
            <a:chExt cx="324000" cy="324000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7F64A79-7DF3-B343-A3F9-A7CB1D22EEB6}"/>
                </a:ext>
              </a:extLst>
            </p:cNvPr>
            <p:cNvSpPr txBox="1"/>
            <p:nvPr/>
          </p:nvSpPr>
          <p:spPr>
            <a:xfrm>
              <a:off x="497374" y="5947800"/>
              <a:ext cx="224399" cy="224400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 lIns="468000" tIns="72000" rIns="36000" bIns="72000" rtlCol="0" anchor="ctr" anchorCtr="0">
              <a:noAutofit/>
            </a:bodyPr>
            <a:lstStyle/>
            <a:p>
              <a:r>
                <a:rPr lang="en-US" sz="1000">
                  <a:solidFill>
                    <a:srgbClr val="929292"/>
                  </a:solidFill>
                  <a:latin typeface="Montserrat Light" pitchFamily="2" charset="77"/>
                </a:rPr>
                <a:t>Parasite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7AB83EA-2100-F345-9832-DD63FA25E6B9}"/>
                </a:ext>
              </a:extLst>
            </p:cNvPr>
            <p:cNvSpPr/>
            <p:nvPr/>
          </p:nvSpPr>
          <p:spPr>
            <a:xfrm>
              <a:off x="429599" y="5898000"/>
              <a:ext cx="324000" cy="32400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A40A12B-6F81-EA4C-8B79-D9A1A31AEC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29599" y="5898000"/>
              <a:ext cx="324000" cy="324000"/>
            </a:xfrm>
            <a:prstGeom prst="roundRect">
              <a:avLst/>
            </a:prstGeom>
            <a:noFill/>
          </p:spPr>
        </p:pic>
      </p:grp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F5FD8E65-0A9E-314D-A42E-D6A5CE631ED8}"/>
              </a:ext>
            </a:extLst>
          </p:cNvPr>
          <p:cNvSpPr/>
          <p:nvPr/>
        </p:nvSpPr>
        <p:spPr>
          <a:xfrm>
            <a:off x="5715501" y="1279879"/>
            <a:ext cx="1082028" cy="541014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Amoeba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65D117EC-B2B7-7145-BFB9-C685847AEC51}"/>
              </a:ext>
            </a:extLst>
          </p:cNvPr>
          <p:cNvSpPr/>
          <p:nvPr/>
        </p:nvSpPr>
        <p:spPr>
          <a:xfrm>
            <a:off x="7580934" y="1352386"/>
            <a:ext cx="2088000" cy="396000"/>
          </a:xfrm>
          <a:prstGeom prst="roundRect">
            <a:avLst/>
          </a:prstGeom>
          <a:solidFill>
            <a:srgbClr val="FF8B1E"/>
          </a:solidFill>
          <a:ln w="28575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06" tIns="26006" rIns="26006" bIns="2600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Naelgeria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Acanthamoeba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838488E3-79B5-4041-A3F8-15042AEEE8DD}"/>
              </a:ext>
            </a:extLst>
          </p:cNvPr>
          <p:cNvSpPr/>
          <p:nvPr/>
        </p:nvSpPr>
        <p:spPr>
          <a:xfrm>
            <a:off x="5729356" y="419172"/>
            <a:ext cx="1082028" cy="541014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Flagellates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AEFDCF3-5661-F146-9033-078BF2BDB3B1}"/>
              </a:ext>
            </a:extLst>
          </p:cNvPr>
          <p:cNvSpPr/>
          <p:nvPr/>
        </p:nvSpPr>
        <p:spPr>
          <a:xfrm>
            <a:off x="7579549" y="441879"/>
            <a:ext cx="2088000" cy="485998"/>
          </a:xfrm>
          <a:prstGeom prst="roundRect">
            <a:avLst/>
          </a:prstGeom>
          <a:solidFill>
            <a:srgbClr val="FF8B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Trypanosoma sp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Leishmania sp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1865DE71-98C6-4940-8297-E5BADF710041}"/>
              </a:ext>
            </a:extLst>
          </p:cNvPr>
          <p:cNvSpPr/>
          <p:nvPr/>
        </p:nvSpPr>
        <p:spPr>
          <a:xfrm>
            <a:off x="5711208" y="2133600"/>
            <a:ext cx="1082028" cy="541014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Sporozoa/ Non-motile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45D1D12B-B554-0346-ADA9-DABB0B39C291}"/>
              </a:ext>
            </a:extLst>
          </p:cNvPr>
          <p:cNvSpPr/>
          <p:nvPr/>
        </p:nvSpPr>
        <p:spPr>
          <a:xfrm>
            <a:off x="7558074" y="2209800"/>
            <a:ext cx="2088000" cy="396000"/>
          </a:xfrm>
          <a:prstGeom prst="roundRect">
            <a:avLst/>
          </a:prstGeom>
          <a:solidFill>
            <a:srgbClr val="EF584C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Plasmodium, Toxoplasma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D8BE718-C9D7-FF4D-8D8C-9C72655D0870}"/>
              </a:ext>
            </a:extLst>
          </p:cNvPr>
          <p:cNvCxnSpPr>
            <a:cxnSpLocks/>
            <a:stCxn id="59" idx="3"/>
            <a:endCxn id="61" idx="1"/>
          </p:cNvCxnSpPr>
          <p:nvPr/>
        </p:nvCxnSpPr>
        <p:spPr>
          <a:xfrm>
            <a:off x="6797530" y="1550386"/>
            <a:ext cx="783405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490C674-8554-8742-9908-6253B339A21D}"/>
              </a:ext>
            </a:extLst>
          </p:cNvPr>
          <p:cNvCxnSpPr>
            <a:cxnSpLocks/>
            <a:stCxn id="64" idx="3"/>
            <a:endCxn id="66" idx="1"/>
          </p:cNvCxnSpPr>
          <p:nvPr/>
        </p:nvCxnSpPr>
        <p:spPr>
          <a:xfrm flipV="1">
            <a:off x="6811385" y="684879"/>
            <a:ext cx="768165" cy="4801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1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A243799E-C853-4D29-B84B-EFDCC149BF6E}"/>
              </a:ext>
            </a:extLst>
          </p:cNvPr>
          <p:cNvSpPr/>
          <p:nvPr/>
        </p:nvSpPr>
        <p:spPr>
          <a:xfrm>
            <a:off x="2172768" y="2854863"/>
            <a:ext cx="795033" cy="77010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Parasite</a:t>
            </a:r>
          </a:p>
        </p:txBody>
      </p:sp>
      <p:sp>
        <p:nvSpPr>
          <p:cNvPr id="40" name="Rounded Rectangle 73">
            <a:extLst>
              <a:ext uri="{FF2B5EF4-FFF2-40B4-BE49-F238E27FC236}">
                <a16:creationId xmlns:a16="http://schemas.microsoft.com/office/drawing/2014/main" id="{52BDB17C-8E3E-4A38-BA07-C9259050882E}"/>
              </a:ext>
            </a:extLst>
          </p:cNvPr>
          <p:cNvSpPr/>
          <p:nvPr/>
        </p:nvSpPr>
        <p:spPr>
          <a:xfrm>
            <a:off x="5783944" y="3276600"/>
            <a:ext cx="108202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Cestode Tapeworm</a:t>
            </a:r>
          </a:p>
        </p:txBody>
      </p:sp>
      <p:sp>
        <p:nvSpPr>
          <p:cNvPr id="42" name="Rounded Rectangle 75">
            <a:extLst>
              <a:ext uri="{FF2B5EF4-FFF2-40B4-BE49-F238E27FC236}">
                <a16:creationId xmlns:a16="http://schemas.microsoft.com/office/drawing/2014/main" id="{94A9E00C-0762-4A09-A4DF-4F7077C3561B}"/>
              </a:ext>
            </a:extLst>
          </p:cNvPr>
          <p:cNvSpPr/>
          <p:nvPr/>
        </p:nvSpPr>
        <p:spPr>
          <a:xfrm>
            <a:off x="7596174" y="3345847"/>
            <a:ext cx="2088000" cy="396000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Echinococcus sp.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B87846B-532E-4BBB-8393-F2CD5089EAD3}"/>
              </a:ext>
            </a:extLst>
          </p:cNvPr>
          <p:cNvCxnSpPr>
            <a:cxnSpLocks/>
            <a:stCxn id="40" idx="3"/>
            <a:endCxn id="42" idx="1"/>
          </p:cNvCxnSpPr>
          <p:nvPr/>
        </p:nvCxnSpPr>
        <p:spPr>
          <a:xfrm flipV="1">
            <a:off x="6865972" y="3543847"/>
            <a:ext cx="730202" cy="326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75B4701D-0C96-E741-8A5E-509A09DBA3A9}"/>
              </a:ext>
            </a:extLst>
          </p:cNvPr>
          <p:cNvSpPr/>
          <p:nvPr/>
        </p:nvSpPr>
        <p:spPr>
          <a:xfrm>
            <a:off x="3747660" y="4260569"/>
            <a:ext cx="1082028" cy="770102"/>
          </a:xfrm>
          <a:prstGeom prst="roundRect">
            <a:avLst/>
          </a:prstGeom>
          <a:solidFill>
            <a:srgbClr val="DB240F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Multicellular</a:t>
            </a:r>
          </a:p>
        </p:txBody>
      </p:sp>
      <p:cxnSp>
        <p:nvCxnSpPr>
          <p:cNvPr id="56" name="Elbow Connector 40">
            <a:extLst>
              <a:ext uri="{FF2B5EF4-FFF2-40B4-BE49-F238E27FC236}">
                <a16:creationId xmlns:a16="http://schemas.microsoft.com/office/drawing/2014/main" id="{91F0FB8D-5924-D743-B543-E44BB93ABDA2}"/>
              </a:ext>
            </a:extLst>
          </p:cNvPr>
          <p:cNvCxnSpPr>
            <a:cxnSpLocks/>
            <a:stCxn id="37" idx="3"/>
            <a:endCxn id="47" idx="1"/>
          </p:cNvCxnSpPr>
          <p:nvPr/>
        </p:nvCxnSpPr>
        <p:spPr>
          <a:xfrm>
            <a:off x="2967800" y="3239914"/>
            <a:ext cx="779860" cy="1405706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40">
            <a:extLst>
              <a:ext uri="{FF2B5EF4-FFF2-40B4-BE49-F238E27FC236}">
                <a16:creationId xmlns:a16="http://schemas.microsoft.com/office/drawing/2014/main" id="{92492433-6940-EC46-B786-3F0008A359D0}"/>
              </a:ext>
            </a:extLst>
          </p:cNvPr>
          <p:cNvCxnSpPr>
            <a:cxnSpLocks/>
            <a:stCxn id="37" idx="3"/>
            <a:endCxn id="20" idx="1"/>
          </p:cNvCxnSpPr>
          <p:nvPr/>
        </p:nvCxnSpPr>
        <p:spPr>
          <a:xfrm flipV="1">
            <a:off x="2967800" y="1748386"/>
            <a:ext cx="779860" cy="149152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73">
            <a:extLst>
              <a:ext uri="{FF2B5EF4-FFF2-40B4-BE49-F238E27FC236}">
                <a16:creationId xmlns:a16="http://schemas.microsoft.com/office/drawing/2014/main" id="{52BDB17C-8E3E-4A38-BA07-C9259050882E}"/>
              </a:ext>
            </a:extLst>
          </p:cNvPr>
          <p:cNvSpPr/>
          <p:nvPr/>
        </p:nvSpPr>
        <p:spPr>
          <a:xfrm>
            <a:off x="5772277" y="5442465"/>
            <a:ext cx="1082028" cy="541014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dirty="0">
                <a:latin typeface="Montserrat Medium" pitchFamily="2" charset="77"/>
              </a:rPr>
              <a:t>Nematode Roundworm</a:t>
            </a:r>
          </a:p>
        </p:txBody>
      </p:sp>
      <p:sp>
        <p:nvSpPr>
          <p:cNvPr id="33" name="Rounded Rectangle 73">
            <a:extLst>
              <a:ext uri="{FF2B5EF4-FFF2-40B4-BE49-F238E27FC236}">
                <a16:creationId xmlns:a16="http://schemas.microsoft.com/office/drawing/2014/main" id="{52BDB17C-8E3E-4A38-BA07-C9259050882E}"/>
              </a:ext>
            </a:extLst>
          </p:cNvPr>
          <p:cNvSpPr/>
          <p:nvPr/>
        </p:nvSpPr>
        <p:spPr>
          <a:xfrm>
            <a:off x="5783944" y="4107245"/>
            <a:ext cx="1082028" cy="54101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>
                <a:latin typeface="Montserrat Medium" pitchFamily="2" charset="77"/>
              </a:rPr>
              <a:t>Trematode Flukes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47" idx="3"/>
            <a:endCxn id="33" idx="1"/>
          </p:cNvCxnSpPr>
          <p:nvPr/>
        </p:nvCxnSpPr>
        <p:spPr>
          <a:xfrm flipV="1">
            <a:off x="4829688" y="4377752"/>
            <a:ext cx="954256" cy="26786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47" idx="3"/>
            <a:endCxn id="32" idx="1"/>
          </p:cNvCxnSpPr>
          <p:nvPr/>
        </p:nvCxnSpPr>
        <p:spPr>
          <a:xfrm>
            <a:off x="4829689" y="4645620"/>
            <a:ext cx="942589" cy="1067352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B91AAC17-002A-D549-97C5-983F801E0646}"/>
              </a:ext>
            </a:extLst>
          </p:cNvPr>
          <p:cNvCxnSpPr>
            <a:cxnSpLocks/>
            <a:stCxn id="47" idx="3"/>
            <a:endCxn id="40" idx="1"/>
          </p:cNvCxnSpPr>
          <p:nvPr/>
        </p:nvCxnSpPr>
        <p:spPr>
          <a:xfrm flipV="1">
            <a:off x="4829688" y="3547108"/>
            <a:ext cx="954256" cy="109851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75">
            <a:extLst>
              <a:ext uri="{FF2B5EF4-FFF2-40B4-BE49-F238E27FC236}">
                <a16:creationId xmlns:a16="http://schemas.microsoft.com/office/drawing/2014/main" id="{94A9E00C-0762-4A09-A4DF-4F7077C3561B}"/>
              </a:ext>
            </a:extLst>
          </p:cNvPr>
          <p:cNvSpPr/>
          <p:nvPr/>
        </p:nvSpPr>
        <p:spPr>
          <a:xfrm>
            <a:off x="7597098" y="5061690"/>
            <a:ext cx="2071836" cy="541015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 err="1">
                <a:latin typeface="Montserrat Medium" pitchFamily="2" charset="77"/>
              </a:rPr>
              <a:t>Trichnella</a:t>
            </a:r>
            <a:endParaRPr lang="en-US" sz="1100" i="1" dirty="0">
              <a:latin typeface="Montserrat Medium" pitchFamily="2" charset="77"/>
            </a:endParaRPr>
          </a:p>
        </p:txBody>
      </p:sp>
      <p:sp>
        <p:nvSpPr>
          <p:cNvPr id="46" name="Rounded Rectangle 75">
            <a:extLst>
              <a:ext uri="{FF2B5EF4-FFF2-40B4-BE49-F238E27FC236}">
                <a16:creationId xmlns:a16="http://schemas.microsoft.com/office/drawing/2014/main" id="{94A9E00C-0762-4A09-A4DF-4F7077C3561B}"/>
              </a:ext>
            </a:extLst>
          </p:cNvPr>
          <p:cNvSpPr/>
          <p:nvPr/>
        </p:nvSpPr>
        <p:spPr>
          <a:xfrm>
            <a:off x="7580934" y="3859190"/>
            <a:ext cx="2386026" cy="1026574"/>
          </a:xfrm>
          <a:prstGeom prst="roundRect">
            <a:avLst/>
          </a:prstGeom>
          <a:solidFill>
            <a:srgbClr val="FF6A1E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Schistosoma – Lymphatics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 err="1">
                <a:latin typeface="Montserrat Medium" pitchFamily="2" charset="77"/>
              </a:rPr>
              <a:t>Paragonimus</a:t>
            </a:r>
            <a:r>
              <a:rPr lang="en-US" sz="1100" dirty="0">
                <a:latin typeface="Montserrat Medium" pitchFamily="2" charset="77"/>
              </a:rPr>
              <a:t> – lung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Fasciola – </a:t>
            </a:r>
            <a:r>
              <a:rPr lang="en-US" sz="1100" dirty="0">
                <a:latin typeface="Montserrat Medium" pitchFamily="2" charset="77"/>
              </a:rPr>
              <a:t>liver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 dirty="0">
                <a:latin typeface="Montserrat Medium" pitchFamily="2" charset="77"/>
              </a:rPr>
              <a:t>Clonorchis – </a:t>
            </a:r>
            <a:r>
              <a:rPr lang="en-US" sz="1100" dirty="0">
                <a:latin typeface="Montserrat Medium" pitchFamily="2" charset="77"/>
              </a:rPr>
              <a:t>liver</a:t>
            </a:r>
          </a:p>
        </p:txBody>
      </p:sp>
      <p:sp>
        <p:nvSpPr>
          <p:cNvPr id="39" name="Rounded Rectangle 75">
            <a:extLst>
              <a:ext uri="{FF2B5EF4-FFF2-40B4-BE49-F238E27FC236}">
                <a16:creationId xmlns:a16="http://schemas.microsoft.com/office/drawing/2014/main" id="{94A9E00C-0762-4A09-A4DF-4F7077C3561B}"/>
              </a:ext>
            </a:extLst>
          </p:cNvPr>
          <p:cNvSpPr/>
          <p:nvPr/>
        </p:nvSpPr>
        <p:spPr>
          <a:xfrm>
            <a:off x="7565694" y="5823466"/>
            <a:ext cx="2088000" cy="655349"/>
          </a:xfrm>
          <a:prstGeom prst="roundRect">
            <a:avLst/>
          </a:prstGeom>
          <a:solidFill>
            <a:srgbClr val="DA240F"/>
          </a:solidFill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686" tIns="22686" rIns="22686" bIns="22686" numCol="1" spcCol="1270" anchor="ctr" anchorCtr="0">
            <a:noAutofit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Wuchereria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Onchocerca</a:t>
            </a:r>
            <a:endParaRPr lang="en-US" sz="1100">
              <a:latin typeface="Montserrat Medium" pitchFamily="2" charset="77"/>
            </a:endParaRP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i="1">
                <a:latin typeface="Montserrat Medium" pitchFamily="2" charset="77"/>
              </a:rPr>
              <a:t>Brugia</a:t>
            </a:r>
          </a:p>
        </p:txBody>
      </p: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770560A6-B3F4-EB46-93D0-F091E245CA4D}"/>
              </a:ext>
            </a:extLst>
          </p:cNvPr>
          <p:cNvCxnSpPr>
            <a:cxnSpLocks/>
            <a:stCxn id="32" idx="3"/>
            <a:endCxn id="39" idx="1"/>
          </p:cNvCxnSpPr>
          <p:nvPr/>
        </p:nvCxnSpPr>
        <p:spPr>
          <a:xfrm>
            <a:off x="6854306" y="5712972"/>
            <a:ext cx="711389" cy="43816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4BF75F71-6A64-F249-9FE7-78523B6C07A2}"/>
              </a:ext>
            </a:extLst>
          </p:cNvPr>
          <p:cNvCxnSpPr>
            <a:cxnSpLocks/>
            <a:stCxn id="32" idx="3"/>
            <a:endCxn id="45" idx="1"/>
          </p:cNvCxnSpPr>
          <p:nvPr/>
        </p:nvCxnSpPr>
        <p:spPr>
          <a:xfrm flipV="1">
            <a:off x="6854306" y="5332198"/>
            <a:ext cx="742793" cy="38077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B87846B-532E-4BBB-8393-F2CD5089EAD3}"/>
              </a:ext>
            </a:extLst>
          </p:cNvPr>
          <p:cNvCxnSpPr>
            <a:cxnSpLocks/>
            <a:stCxn id="33" idx="3"/>
            <a:endCxn id="46" idx="1"/>
          </p:cNvCxnSpPr>
          <p:nvPr/>
        </p:nvCxnSpPr>
        <p:spPr>
          <a:xfrm flipV="1">
            <a:off x="6865972" y="4372478"/>
            <a:ext cx="714962" cy="5275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490C674-8554-8742-9908-6253B339A21D}"/>
              </a:ext>
            </a:extLst>
          </p:cNvPr>
          <p:cNvCxnSpPr>
            <a:cxnSpLocks/>
            <a:stCxn id="74" idx="3"/>
            <a:endCxn id="76" idx="1"/>
          </p:cNvCxnSpPr>
          <p:nvPr/>
        </p:nvCxnSpPr>
        <p:spPr>
          <a:xfrm>
            <a:off x="6793236" y="2404108"/>
            <a:ext cx="764838" cy="3693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hlinkClick r:id="rId4" action="ppaction://hlinksldjump"/>
            <a:extLst>
              <a:ext uri="{FF2B5EF4-FFF2-40B4-BE49-F238E27FC236}">
                <a16:creationId xmlns:a16="http://schemas.microsoft.com/office/drawing/2014/main" id="{9A498CCC-250D-0463-780A-72535134BED9}"/>
              </a:ext>
            </a:extLst>
          </p:cNvPr>
          <p:cNvSpPr/>
          <p:nvPr/>
        </p:nvSpPr>
        <p:spPr>
          <a:xfrm>
            <a:off x="9876312" y="76272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2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7D41-0F76-48E5-985E-5EBFCC66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1" y="298567"/>
            <a:ext cx="7242215" cy="994172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An 8-year-old child with 1-day history of fever and sore throat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A396DC-A5EC-4CC3-B8D0-114E93CB5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075" y="1453427"/>
            <a:ext cx="5554075" cy="9941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50" dirty="0"/>
              <a:t>Physical exam:</a:t>
            </a:r>
          </a:p>
          <a:p>
            <a:r>
              <a:rPr lang="en-US" sz="1650" dirty="0"/>
              <a:t>Purulent exudate from pharynx and tonsils</a:t>
            </a:r>
          </a:p>
          <a:p>
            <a:r>
              <a:rPr lang="en-US" sz="1650" dirty="0"/>
              <a:t>Chest sounds are unremarkable</a:t>
            </a:r>
          </a:p>
          <a:p>
            <a:endParaRPr lang="en-US" sz="16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34D978-5B16-4E20-A583-6026BFC2C53C}"/>
              </a:ext>
            </a:extLst>
          </p:cNvPr>
          <p:cNvSpPr/>
          <p:nvPr/>
        </p:nvSpPr>
        <p:spPr>
          <a:xfrm>
            <a:off x="5620301" y="2554626"/>
            <a:ext cx="3541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en-US" sz="1600" dirty="0">
                <a:solidFill>
                  <a:prstClr val="black"/>
                </a:solidFill>
                <a:latin typeface="Montserrat" pitchFamily="2" charset="77"/>
              </a:rPr>
              <a:t>Other relevant history:</a:t>
            </a:r>
          </a:p>
          <a:p>
            <a:pPr marL="257175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Montserrat" pitchFamily="2" charset="77"/>
              </a:rPr>
              <a:t>Up-to-date with vaccines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9AEFB6-E3A6-432C-B57B-3C24E1B02E1C}"/>
              </a:ext>
            </a:extLst>
          </p:cNvPr>
          <p:cNvSpPr/>
          <p:nvPr/>
        </p:nvSpPr>
        <p:spPr>
          <a:xfrm>
            <a:off x="3027646" y="1892258"/>
            <a:ext cx="291132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defRPr/>
            </a:pPr>
            <a:endParaRPr lang="en-US" sz="15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074" name="Picture 2" descr="https://tse4.mm.bing.net/th?id=OIP.49nPr0ecxsKULyCw3AwRuQHaD8&amp;pid=Api&amp;P=0&amp;w=311&amp;h=1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633" y="3366101"/>
            <a:ext cx="3455983" cy="184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hlinkClick r:id="rId4" action="ppaction://hlinksldjump"/>
            <a:extLst>
              <a:ext uri="{FF2B5EF4-FFF2-40B4-BE49-F238E27FC236}">
                <a16:creationId xmlns:a16="http://schemas.microsoft.com/office/drawing/2014/main" id="{848CDFF4-C7B6-9E03-0A2C-9FD76F10650B}"/>
              </a:ext>
            </a:extLst>
          </p:cNvPr>
          <p:cNvSpPr/>
          <p:nvPr/>
        </p:nvSpPr>
        <p:spPr>
          <a:xfrm>
            <a:off x="9906000" y="75708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91BBE9-8010-954A-2937-BE61A9757025}"/>
              </a:ext>
            </a:extLst>
          </p:cNvPr>
          <p:cNvSpPr txBox="1"/>
          <p:nvPr/>
        </p:nvSpPr>
        <p:spPr>
          <a:xfrm>
            <a:off x="5938968" y="5324715"/>
            <a:ext cx="4613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en-US" sz="1500" b="1" dirty="0">
                <a:latin typeface="Montserrat" pitchFamily="2" charset="77"/>
              </a:rPr>
              <a:t>Key questions:</a:t>
            </a:r>
          </a:p>
          <a:p>
            <a:pPr marL="600075" lvl="1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Montserrat" pitchFamily="2" charset="77"/>
              </a:rPr>
              <a:t>How long?</a:t>
            </a:r>
          </a:p>
          <a:p>
            <a:pPr marL="600075" lvl="1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Montserrat" pitchFamily="2" charset="77"/>
              </a:rPr>
              <a:t>Vaccination status?</a:t>
            </a:r>
          </a:p>
          <a:p>
            <a:pPr marL="600075" lvl="1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latin typeface="Montserrat" pitchFamily="2" charset="77"/>
              </a:rPr>
              <a:t>Cough or other symptoms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9BD86BC4-1513-1A5A-40A3-58C852ED25CA}"/>
              </a:ext>
            </a:extLst>
          </p:cNvPr>
          <p:cNvGrpSpPr/>
          <p:nvPr/>
        </p:nvGrpSpPr>
        <p:grpSpPr>
          <a:xfrm>
            <a:off x="2037679" y="1563346"/>
            <a:ext cx="2963347" cy="5294654"/>
            <a:chOff x="0" y="-188597"/>
            <a:chExt cx="4526435" cy="9120238"/>
          </a:xfrm>
        </p:grpSpPr>
        <p:sp>
          <p:nvSpPr>
            <p:cNvPr id="10" name="Freeform 18">
              <a:extLst>
                <a:ext uri="{FF2B5EF4-FFF2-40B4-BE49-F238E27FC236}">
                  <a16:creationId xmlns:a16="http://schemas.microsoft.com/office/drawing/2014/main" id="{678AF054-6FA7-A37D-780E-4C28AFAF2ACA}"/>
                </a:ext>
              </a:extLst>
            </p:cNvPr>
            <p:cNvSpPr/>
            <p:nvPr/>
          </p:nvSpPr>
          <p:spPr>
            <a:xfrm>
              <a:off x="593796" y="-188597"/>
              <a:ext cx="3505669" cy="9120238"/>
            </a:xfrm>
            <a:custGeom>
              <a:avLst/>
              <a:gdLst/>
              <a:ahLst/>
              <a:cxnLst/>
              <a:rect l="l" t="t" r="r" b="b"/>
              <a:pathLst>
                <a:path w="3505669" h="8931641">
                  <a:moveTo>
                    <a:pt x="0" y="0"/>
                  </a:moveTo>
                  <a:lnTo>
                    <a:pt x="3505669" y="0"/>
                  </a:lnTo>
                  <a:lnTo>
                    <a:pt x="3505669" y="8931641"/>
                  </a:lnTo>
                  <a:lnTo>
                    <a:pt x="0" y="8931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A8020437-165A-EEE7-3689-376EDA19C95B}"/>
                </a:ext>
              </a:extLst>
            </p:cNvPr>
            <p:cNvSpPr/>
            <p:nvPr/>
          </p:nvSpPr>
          <p:spPr>
            <a:xfrm>
              <a:off x="1501834" y="1857707"/>
              <a:ext cx="1689595" cy="1732918"/>
            </a:xfrm>
            <a:custGeom>
              <a:avLst/>
              <a:gdLst/>
              <a:ahLst/>
              <a:cxnLst/>
              <a:rect l="l" t="t" r="r" b="b"/>
              <a:pathLst>
                <a:path w="1689595" h="1732918">
                  <a:moveTo>
                    <a:pt x="0" y="0"/>
                  </a:moveTo>
                  <a:lnTo>
                    <a:pt x="1689596" y="0"/>
                  </a:lnTo>
                  <a:lnTo>
                    <a:pt x="1689596" y="1732919"/>
                  </a:lnTo>
                  <a:lnTo>
                    <a:pt x="0" y="1732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7F668A2E-C5D2-A707-DF97-79EED7379E0D}"/>
                </a:ext>
              </a:extLst>
            </p:cNvPr>
            <p:cNvSpPr txBox="1"/>
            <p:nvPr/>
          </p:nvSpPr>
          <p:spPr>
            <a:xfrm>
              <a:off x="1302005" y="208324"/>
              <a:ext cx="2009778" cy="265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Upper Body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FD40F74B-DFBF-C1E5-D0D0-7EB5E12DF453}"/>
                </a:ext>
              </a:extLst>
            </p:cNvPr>
            <p:cNvSpPr txBox="1"/>
            <p:nvPr/>
          </p:nvSpPr>
          <p:spPr>
            <a:xfrm>
              <a:off x="0" y="2307499"/>
              <a:ext cx="1100843" cy="265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Slow Onset</a:t>
              </a:r>
            </a:p>
          </p:txBody>
        </p: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id="{7F0C592A-CA40-643B-BF57-072FB54CB1FE}"/>
                </a:ext>
              </a:extLst>
            </p:cNvPr>
            <p:cNvSpPr txBox="1"/>
            <p:nvPr/>
          </p:nvSpPr>
          <p:spPr>
            <a:xfrm>
              <a:off x="3425592" y="2307499"/>
              <a:ext cx="1100843" cy="265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Fast Onset</a:t>
              </a:r>
            </a:p>
          </p:txBody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15CBD13D-ADAB-9424-D83D-F99A6D0EF21B}"/>
                </a:ext>
              </a:extLst>
            </p:cNvPr>
            <p:cNvSpPr txBox="1"/>
            <p:nvPr/>
          </p:nvSpPr>
          <p:spPr>
            <a:xfrm>
              <a:off x="1868627" y="3686002"/>
              <a:ext cx="956011" cy="2656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1"/>
                </a:lnSpc>
              </a:pPr>
              <a:r>
                <a:rPr lang="en-US" sz="92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5639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/>
          <p:cNvSpPr>
            <a:spLocks noGrp="1"/>
          </p:cNvSpPr>
          <p:nvPr>
            <p:ph type="title"/>
          </p:nvPr>
        </p:nvSpPr>
        <p:spPr>
          <a:xfrm>
            <a:off x="2438400" y="559284"/>
            <a:ext cx="7391400" cy="994172"/>
          </a:xfrm>
        </p:spPr>
        <p:txBody>
          <a:bodyPr>
            <a:noAutofit/>
          </a:bodyPr>
          <a:lstStyle/>
          <a:p>
            <a:r>
              <a:rPr lang="en-US" sz="3200" dirty="0"/>
              <a:t>A 8-year-old girl with 1-day history of fever and sore throat. </a:t>
            </a:r>
            <a:br>
              <a:rPr lang="en-US" sz="3200" dirty="0"/>
            </a:br>
            <a:r>
              <a:rPr lang="en-US" sz="3200" dirty="0"/>
              <a:t>What are your top differential diagnosis?</a:t>
            </a:r>
          </a:p>
        </p:txBody>
      </p:sp>
      <p:sp>
        <p:nvSpPr>
          <p:cNvPr id="3" name="TPAnswers" title="Answer Text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0" y="2057400"/>
            <a:ext cx="5486400" cy="3600450"/>
          </a:xfrm>
        </p:spPr>
        <p:txBody>
          <a:bodyPr>
            <a:noAutofit/>
          </a:bodyPr>
          <a:lstStyle/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Staph aureus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Strep pyogenes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Escherichia coli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Salmonella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Neisseria</a:t>
            </a:r>
            <a:endParaRPr lang="en-US" sz="2400" dirty="0"/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Clostridium</a:t>
            </a:r>
            <a:r>
              <a:rPr lang="en-US" sz="2400" dirty="0"/>
              <a:t> spp.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Mycobacterium </a:t>
            </a:r>
            <a:r>
              <a:rPr lang="en-US" sz="2400" dirty="0"/>
              <a:t>spp.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Nocardia 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Mycoplasma </a:t>
            </a:r>
            <a:r>
              <a:rPr lang="en-US" sz="2400" dirty="0"/>
              <a:t>spp.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Rickettsia</a:t>
            </a:r>
            <a:r>
              <a:rPr lang="en-US" sz="2400" dirty="0"/>
              <a:t> spp.</a:t>
            </a:r>
          </a:p>
        </p:txBody>
      </p:sp>
      <p:sp>
        <p:nvSpPr>
          <p:cNvPr id="4" name="TPPolling" title="Polling Shape"/>
          <p:cNvSpPr/>
          <p:nvPr/>
        </p:nvSpPr>
        <p:spPr>
          <a:xfrm>
            <a:off x="2667001" y="857251"/>
            <a:ext cx="9525" cy="9525"/>
          </a:xfrm>
          <a:prstGeom prst="rect">
            <a:avLst/>
          </a:prstGeom>
          <a:solidFill>
            <a:schemeClr val="accent1">
              <a:alpha val="1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:a16="http://schemas.microsoft.com/office/drawing/2014/main" id="{E90F5616-67C4-B916-C691-09B825D2BFB7}"/>
              </a:ext>
            </a:extLst>
          </p:cNvPr>
          <p:cNvSpPr/>
          <p:nvPr/>
        </p:nvSpPr>
        <p:spPr>
          <a:xfrm>
            <a:off x="9829800" y="5534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204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7D41-0F76-48E5-985E-5EBFCC66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724" y="172908"/>
            <a:ext cx="6730277" cy="994172"/>
          </a:xfrm>
        </p:spPr>
        <p:txBody>
          <a:bodyPr>
            <a:noAutofit/>
          </a:bodyPr>
          <a:lstStyle/>
          <a:p>
            <a:r>
              <a:rPr lang="en-US" sz="2400" dirty="0"/>
              <a:t>An 8-year-old girl with 1-day history of fever and sore throat </a:t>
            </a:r>
          </a:p>
        </p:txBody>
      </p:sp>
      <p:sp>
        <p:nvSpPr>
          <p:cNvPr id="15" name="AutoShape 4" descr="data:image/jpg;base64,%20/9j/4AAQSkZJRgABAQEAYABgAAD/2wBDAAUDBAQEAwUEBAQFBQUGBwwIBwcHBw8LCwkMEQ8SEhEPERETFhwXExQaFRERGCEYGh0dHx8fExciJCIeJBweHx7/2wBDAQUFBQcGBw4ICA4eFBEUHh4eHh4eHh4eHh4eHh4eHh4eHh4eHh4eHh4eHh4eHh4eHh4eHh4eHh4eHh4eHh4eHh7/wAARCAECAQ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qapqVjplubi+uY4IwOrnr9B1NeR+OvjUtmzWfh2x86XkefOOB9FH9aznVjDcunTlUdoo9klmjijMksiog6sxwBXN6z458P6ch/0l7lh2gTcPz6V4DaeIPEHiO9Muv6hM8IP+rBwB9F6V06ano0OkeWyDzvM4QjIC+uf6VxVMwpxWrNnhailypXZr638arhZGi0jQwT2edyf0Fcre/Evx1ek7byKyQnpFGox+J5rO1O90xizCJVJ6be1YN7NbFA8e7G7kg1xPNL6K59Jl2VQkl7SH3mzP4i8UXTH7V4juznPAnYfyqhJNdSArLq1w49C7EVmFGuHjEEhj8yQICTwMnFRX1lqFvcSReYx8pvLmcqQqPz8ufXij65NrY+noZbhI6NpfJGsGcHd9vlz9anjvtTjbdBrd5G3TKysP61ys/wDaMM3lyHacZ59KIpL7vIB+tH1ufY63leDa+L8jvLPxb4vtABb+I7pgOgaTd/Ot3Tvir4xtGX7RFaXy5wd8eD+a4ryuWTUreYwzRMsgAYqVOQMZzThqF1GwV1AJ960jjmtzhrZBhKi92z+X+R73pHxp055BDrGlzWrA4LwsHX8jg16DoPibRNcg83Tb+OUd1OVYfga+T7a6WZ0WeSPaSM56iu7bS9OTwh9t8P6pcC9Vh9pgP3QPatVmUdE2fG5rlUcNJcv+aPowGlr5p8OfEfxJobrC9w11AnBjf5xj6Hkfga9Z8I/E/Q9ZjVLthYzngljmPP16r+I/GvRhVjJbnj1MPOnq0d7RTY3WRFdGDKwyCDkEU6tDAKKKKACiiigAooooAKKKKACiiigAooooAKKKqapqFrpto1zeTCONfzJ9AO5obAsyOsalnIVQMkk4AFea+MfirptndnS9DZLy6ztabrGh9v7x/SuF+KXjbXPEMradpYlt9NwSwjzmQerH+leZ/al06TgEyLyTjpXBiMYoLQ9PB5dLERbT1PbLe7W9hluNYme5u24GZB8o/lg5rg9ZuNJsLpmktImmU8c55BrI8SXV7bG3guSIpJYVlTa+cqemcd6wDmZ5HeZTtXOCevI4rxa2JrV3ZaI9HBZSoe/ORbutVLXB+yIYyTyByTUEGrXkE8d0GAaNwRuGckHPTvSJYguiiRCzAsdpyR7fWtPSvDzajGXWaEsHRCH7Fm2gH+dTDCr7R7fPRpx20MqSSW6uWdjvlnfPy56k+g961bWzurO2laW3u43b90jlMKrkHK89yKL/AEeTRNVe2MiedbSH5o2zjHQ/1re8Q614h1GBdPvblZbfdC26NPlDY+UFuxrojCMegp1pS5VTtZnLWem310l1HGswktEMzqeNqjq3rkccU63uNRgtVgjn821kmExjJ++4GAfU4ya6HxDo/wC4OoaQ19dvFbhNTlxiJJM42hh1Hv7Cs7R5ZLS4s7iwUG8LfK2MgMeNpB4zya00uaxqurBy38hfEUVlf3en22kWtyt2YkScSZG+Xjgen8ulULHTr57C6uoVhEUDqs2ZACDk4/kea37+y1D7dJHeC4TUppgSrAfvM9CD7nAAFM8Y6A3h26sYDIZ454RI3l8DOTlDzg4x1xTcbK7M6dWyjTUtXt183/wDFGu6gVvLue4Z572PyGJw25BjIPccYx+NS6dc6HD4cvvO3NqdwvlpGYQVQAghgx6E81PpcemxzWd3qdrJJZF2WRUPzOQfu46jqPrmo/ElrYwao8cBjazB/cuvIAPOPX1GfalyRsU5+9yRTXXTy6f8AxFSwFsuIsXCs5ZmmPzA4CAD2PPvVvTtU1LSzJGWd7WTKMedjkcDn2pms29rPezTWMC2kDHcke8tgEDv3/8Ar1p6ddXV5pFl4dvJ7a20zzXYTGPJ3AEgH0ycfgc1MsPCbIr15ct5K663/plOedJ7uPztyyOR8y9H4z+dadtYxm8VVuWt5F4ZjwwP9a426W5hmijmjBAG9XAI3qehBPapLLVL20d9tw67k2sOpCnqOfapdOpR+BnDiMPGtG0XZn0d4buNX8P2yW9tqFvdgKJDETwRjOMZ4P0/Ku98PeJNP1cLEriG6xkwOefwPcV8t+EvGX2HUoJbjeyxEgFThvY811lrrZfN6q4lkferFipGD146H3ruw2OTfJPRny2JwlXDy97VH0mDmivO/BPjxZlSz1mTa3CrcMMc+j//ABXT1xXoasGAIII9q9RNMwTFooopgFFFFABRRRQAUUUUAFFFUNe1az0XTJtQvpRHDEOfVj2A9SaTdgI/EWtWWiaebu8bvtSMfekb0FeM6n4ovNY1qefVUZLHYyxRr0X0x/Pd7U688Xx63dXWoXUXnsN0VtCf9XCP6+/qfyrhvEOuFZHSSQyP90EfyrysZjlDSO51YbCzry5Uje8Q65Yx2sttZ7YsqCCoBOQB+pwM15+blGl864RJWb+HpuBPOaZdpcTCOWOR3Dxgnjpxzj2zUx0/ZDbzyTRuZS2YlPzR4I+96Z5xXkqMpPmkfW4TC08NCye5Xm3XEzrJGEIYKAuWAHt7VuPpMdvpSrcW0wurjY9qA4ClG5JbvzgY/GqDRr5haHeg3EoGPOO1bXh3QbvV5fLdm2qAd5fOB2H+fWtZTjTi29japKyTvZE3hzwmurWn2mPVNPtmAd2Rm+aMDHJ9ByfyrHW3SORfLZ3JbG1G5znjgd//AK1dB4j8JyaNB9ojZnQjDEMRx6H26VjRsU8uSESRMMDcpwdw5B+vNKFaNWN47CoNybfNddC1pmiz6mJpIZIo2QqGE8wDOzNjAz9c/QVM0t0mnf2eN7WqSfvlXoxUnHPT+9iolmaOTznXdKVIO5QRzx0+nf1pftEwQwNI6xlgWRWwCRWnPFKxryyk9dV0JFlkjP8AZmn3l0umXTRhkkbC+aQAdwHYHp7Cp9Y0O70bUpbU3Fs0yFXYxtlWGNwx/nrVUvtYyKQ2FKso6Px1pVP2WZcSieFl2ksc7CecD/H61PMh2kn7vz03J7/Vb6+uzdXzmeSSIR5XAZVBzhcdDkfrWW8hfat1NI6AbcOxO0elWri5aO+TUbeNI2jdGKL0YrjB+vGa63wZaw6jdT61qVlBetK7yOjDCEt1yOxH9amdWEPidrEzlGjDmUdPL8jE0Kax0V59Qgmsri5tQEtfMhLLPvJBJJ6FRyM1gm3N1KiQh5JWYDymGSSe34811niixl0u0ntIHSPT76QSSx7OMrnbg9QB7VzckF3atHOX8iYASQSMdpfGMbfpmqjWVSPMloKhaTc76v8Ar87jdN0yL+1lstSl/s+3jkZZ2aMsYccYx9cfnVjVra0gsLOyj0+2HmW8sy3RnOZFYnaxUcKcL933qsJpZbv7fKzXDmXMiyEgzcgkN359aXU3tFldbIEwOAzBkwYnxyg/2QTj3rSFayYVaMpTV3/lf+n1MnUxeeItTtY28v7Uwjt4yuFUdlB9BjrSeN7e6h1uaz1a4tXurdI4nNtjZwoG0EDsAB9RTrj5WPyNwMAqenvTdS02S3s7aeaCVVudzws/SQA4479RWsKpzVMMlKNtEcvdxFZBIuXwPlGPXPX3rpp/EFtcWunxaVbXK/ZLULdtIM5YdW9hk/yFR6nNdaolt5skLrBElvGEQIdo6Fvfk8motIvNU0m/u1tbQXH2y2aGWKSP5XQ9Mfln8KdSjGoro4q6bjaa2Ol8Na9DJcQfa7hQhbG9ifk9TivYfCPjW30yePT7y5WW0P3WVt3kDJxz3XHUfw/SvmC/1tES2SKLyWhGGIOQ79Sf5VLpms3Us4jt5ZQ33kI68en5VWHxUqT5J7Hj4jLpp88Nj7qikWSNZEYMjAFSDkEdjTq8L+CPxG4XQtXkCR8CNyeIif8A2Qn/AL5PsePdAcjIr2IyUldHntWdgoooqhBRRRQAUUUUANmkSKJpJGCooJZicAAd68E+LurXviXdJBK8GnRBja4BxJjgt9T29BXRfHnxqumWZ0G0kzNKoa5weQp+7H+PU+w968gl1i5XRkM05Zjk4zxz6V5uOxSpxcTtw2FqTcZJFJb5LWwFiDtlz68fnWfcRvIyTyhmQjjJ6j0qnNmaYTLtOT0zWzZeWkEnk5I+UNvwBtOMgD1zjp2FeFBczcpH19HDqhFcq1Etvmt9kalVHIXrzkc1aso79Wb7Onmr8yguo7DJ69CB/KtvT4W1WxSFlsrSKyjeYSyHY0oz0z3PYVW0uz+0Xcce6ECZvLDyyEKjEdT9OtdPazBTXvXWxlLNcPKF8pzuY8AZP4V6V8Mbq2k0y4iktgLhwAjE7duOvHcmuUOjnyLpoXEstkxMpTGzywcbge5LH8qZZ6gbOJvLM6y7gN56be+ffOK560Zyha5NanCvHlijuPHt9ZwWsdk1wqsTgyHla42+05rLT7a4meMfaRuiUEHjPf3wKp3l5Ndxqs7l8ngEYwT3qbTZLVZgLxZJoNrKFRvmDY+XGegzjNGHTpR5WxQw0qaXL0/EfaTQrBKrjAlj2s+0Eqc5AHpyOTUtwluqQYWBotg3tGSST3BPXPv0qeDVII9IFjDYiO5WRs3HBLIVIxz/AJ4qB41WHMdyVilfBjZclggwGP5muhTTRfK+Zt6aj7ZdKjErXDSMwx5axDtnnr3A6VmSQSRSB0GY5DkgkD8RVm+j8gjZKxdmIK4xtAIx+Y/lTAZhGMlzzjJwcDnt+NZSmtmjaEZJXTvfuD2qi9CllaDIzOvKjsGHt613HhK502102WOZv3eWAwww4HU/n+lcMcxxMSTGuAYxtzn2+h5p1ms8LJHGyos7hcSnC+nPpyamrGFRWaMalOU1Zs2PGWrpqT7YgSgOFI+6vt7VgGBrkpCxmZ8gIOTtPoBUr/fLgqoJKyqpyDg8MKneR4LaAvbAg4ZJCTl1Bxx7ZGPwNFOMacOW+hcE4WUUZiwS53ltlynOegZc4zVdIJZb1TDveRztkjxksSf1PNXJ5mn+V1IXI2n+7jpj8zUto4SRVEyRNu3+bjlcZx057/yoTTN5SkldnWaP4PtZNIe5EgAO4jf6AcmuH1VXjlNu1w80cRKwE8hQW5IHaumh8UXMekfYo1GFznsSD2/z6VzN/wCWtwZVm85Tgk4wATjOPocj8Kii5rWWxzKMuZ8zv2M2707bYtqIeLyfO8tod/zjIzu+lUnkukgmgW8l8uaMRuepCryoB7Ct+K2FyzsdoHls4DHrjsMd8ZpLfw3eSabcalHDmwjA3ORwhPb6V3wbvoZ1XBpqocla6K1xq1nZXU1tGtxGZo5XlwhUAnaT2bjpUc7Q29y3kSedJHtWN41+UjPX2/8A110+j/2Haak02s6aNStSh2wBsHfng/X/ABrndd0LUNN1Waznt2t7kEMYmfHyMNw/HBrolBVInmz0nyy2Og8OKb26jaFDFKuMuRwo9/XPPFfR/wAOtf3Z8P31yk13bArFKGysgH8IbuQP0+hr5K0q7e1lT7RPKq55Ktn+XXpXUab4zmsbnT7y3vJCLcjKjqpJzuH04+tPCVnTlySPDxWHlCd47H2KKKxfBmuweIdAg1GEqGYYlUH7r9/w7j2Irar2DkCiiigAqjr2pR6TpNxqEo3LEmQucFm6BR9Tirxryz4wa4smp2uhRksiYkmVTgliOPyXJ/EVnUnyRuVGPM7Hk/j7TLm6v21i6vkuDcs0mF5YEgHJ9OuAPRa4i5imLFYmZkPUemK7TxDqYaUwoGKBcRqcfKPSsjR7e5uobm0tFDNdKN6BcswX5uPTpXzVR+2qN9D7PK+anRUpmZZ2rKFO5Q3OPeteOBYxlX3Y9sdcU2z0+eaN2jiZhFHvfb/CvcmtNrC1+xpPHeq7sp2xlcMpG373oDzj6UKHkerKcbrUqQw4OWVH7KCTwf8AP8qtNbSQxRSMUCtkqOM4Bx0p9lZ3Vy7wwIZH2sxwvIUDJOe3ApqxMCC7Dn8yDSe2w+VXtcs2rXumTrJazR75IedpDDa46EevP4Uzc3lnKx/N1OznP1qS0tP9Glm+1IrqyqkRHLZzk59sfrSQrIrCRcDYQ3PQHtSvYn2MW33BUjZMlBuBGDmmxxw5+dCPYd6nn82WJI+AN7OWUYJY/wBPT6mhUdnJGd+MfU9O9JvUuNKy1YJYs+7Zk7SMgc8npgd6BhvlebLdQG/hP9K0ra8m0fU4bjTJkmmjj+/gkFmHIwehHT8KqbnV52eNDJICrb05Uk5JA7GnJJaWM4qTfl0J7vTr+ycxTwqxkiWY7ecKwyDkVU8nylPmR5BjOBu5U8YP9Pxre0U6i2l3C299GHl225gK5keP7xxnoBgk1kXO5Cbf5GVWI3Ic55/+tVSUeVNGFJylJxdrrsV7STYk++HeSu0Oc/Lk9vwyPxqGZN2VY7lYbueqmr1lcraOyyQLPCw5VzjBxxyPrn8Ku6nKs2nWKw2UkEaxksxH+tfPzMD6cD9ahJONrlzvCatHfqOTwrHF4VOrC+V3xv8AJBGFX/GuemRppYllldogAgGS3lrnt7c5reivLm2tZdDea1Frdskrzfe28Zxkfr+NYp2JIFYFQAcEGpnay0sZUVUbk5u/b0JX08CbasjSQyOy20zIQJwCAPoeaqXdrtd49qhl4IBzz3q3eO6RpD9oaWJOQgzhM8nH4064nikmG63g/wBQqrGuVAIH3vc9/fNN8o05qxlFXyrcK46gdx/+upmntxpclr9gjaRpg5uCfmUYwUx0681p6np8UFrY3kLs0k0ZMoMeFDAkEA9Djj8aysRmRpF3qSeU9qnWIlKM1df1Yqqirs+YxxjqcE4GTV2LUlh082Mt3MllIVkngRf9ae/6Ux2SSzWONGE4Zsvu+V14wuOx+8arSwtGSJo32klQxP3SOoqlImajU0kUNbNl/ady2mxTJavITb+acuF9D706/hvrjQoZ9Quk8jdJHb7ziWU4yxY9cDao59sUt1FuPllcrn+E45rPnEgklUZJbj1ODXTSq2kYV6KnFW6HJTw3CSBoGVBn5TnHPp+HPNX9AmheZVuI1ZNgUEADHQZ96s3kMa/Z4xGzTRufMXIIcZGAP5VmaNDqF7c3bWtq0jxJJPIowoVF6kfQ9q2qxTSlE8vEQ5otM9++B3iJNK1WLSndha3KhRubgHPB/AnH0PtXv9fCuj+JJEkgkhO57d9xweq9x+VfY/w515PEPhW1v94eQKEkPqQOD+IIP416eEre0geBUpypuzOjooorrIINQuYbOxmu7hgsUCNI59FUZP8AKvknX/FFzc+JrnU5csZGZ3U9txzj8BgfhX0D8cdWGn+BprcNte9kWH/gH3n/AEGPxr5Sv5C29mPzOcn6nrXl5jP3eVH1vDWTrGqUpbbGpc3yXknmR/MD1A7Vc0iaGC5WZ/OUAH/VttJyPWuTt4pY2zG5Unrg1pQ3N1GAoIIHGcda8JS5D7KpkdWnHljqj0Lw/p0V9o1/HHcWtvJGBIHlk2tIB1T07Z/Kk0PSP7UuTazXVraGKB5RJJwH4ztPv0xXERX11u3Hr16cE1YhvrhfcemKbxK00OP+yMYuaz38tjqTHc20rBHaJ9m1gGwzKR/Iir+naRd3x2QxiVwSfKQ5cYXcTj07ZrkF1O63iQ/McYyec1PbavfwPvhlaJ/7yEg1KxEL6pmjyvGcvupXOvuHv7WG60SW2jtEluBI8br86EfdXJ7ciq+nrJDfxuPs7tGwIWUZRvY+1YN1r2oXly9zdyGedz8zvyTxj+lEeqzr/CoPril9Yje+oo5XilFrl1e/qdMdLvZdPk1QqkMCvgHO0MxPIUe36VGtvIkTLJDIkw2sOONpHfP4YrGbxFfvaraPIHgViwjI4BPelOvXD7t3U45JJ6DA6+lP6zT31JWAxqXvROiFpeWiw3q58+Jw/lbDuRBghzxwDxUmq/b76OXVpLVFhlnKl16byS23Pc89ayJ/GWrXU1xLcTb3uYlhmIwNyjoKrjXpDEsLeYYlJITfwD649abxVPVJuxjHAYu6lOCv+hfEd0zGaFZEKAlmUn5V6cn05xUlz5O5DbwtH8iqwZs5bHJ9vpVO11XdHKu+SJWTDBT97ngfmKVdViddkmVyODjhT0/pUKvC25cqFZO7gWoFjd4oZgqJkbpCMkDvx3xUQWVlSPdIyr8qLycfT+dTaXPpszSrPdtbhImZTszvbsB9agS8tQRumwT0wMFTV+0Wl2jBqV37r08hY4Hkt5PkICfMW2n5P8M0ktm/lbW27+4H9asRapJaWVxaRztHHd7fMjKj5lU5HP1qJZvMJ2yjnjr+n0pOUXoZN1LvTQrbGhRSwcFuVOO1OlsJ4YY5WjkELD91KUO0/Q1anup7mRFmmZzFGI48joo6D6VLd6xdXtlZ6fcuhtbbKQoOMetNcmzZlOdRNWXqW9V8QR3ei2+jxWyYiACu4+56ke5Nc3d74mRtg3JwxB+9z/8AXq1LGuCVAx6njNJAFSeN7iPzYRjcm7aWHoDUucnuznhCFJe6ZhkMZLk7oH/MU6R45HCgsUIGFJ4/D8c1aa3UJtXG0jdtzwP88VUmhZVHb+IH0NSpSQ3JMikLJLbrMokReQpGFdc5Iz+lULm3+0XJbyvJDElSrcKPTn8a1p7aaYSQ+XvYAbipyE4znP0H86zHEhIR+oAA54b6V0KTWhCnpdGHeeVsbarBui4X/PtVHxlFo0NwG8O3V4I2hRZVm+VgSBuGe+TnitjUY2RjIqZOOQKxdVgjlPmIu4su5nVsknPP0ruoyv7rOWvFXUjK0q3VzEIbfYVb5m9Qa+hv2ZNYntZ5tBuWOxwfKyfTJH/sw/KvELO5uo9Mlt0jjaKOVbh5fL+fptHP93pXVeA/Ev8AZ3iTTLtZc4n2Ng9STkfqP1row79nVseHjbydz7DFFR20izW8c0ZykihlPqDyKK9c888M/aV1Fm1Cy01WysVuWYf7Tt/gh/OvC7j55sc4Fej/ABzvjdeOtR+bKxSCIDPZEUfz3V5uvzNn17V85j6nNUZ+08JYRUsDB23V/vJ7aPLCrSx8/wBabarxVlRxXmtn1zsIkY9KlVOOgpVGQaeKmzM2xNtPCjFKBxT1XpRZGbY0LxT9tLjmpUTpu/KnZmbkRBPpTttSMVwFUcetIBS5SeYaEFAFSY5oxRyk8wwKacMg9adt5pyLlwC2AetS0krkykktR0R2k7gTkYBzjB9abKsqqJC2VP8AnmpNoDFVbKg9cVNbeWSySLGAwPzt2qJ8rS0OStUUI81rols3+1Qm1flsfIT7dqNb02+0e5Fvew+XMUV2QHOA3I5HfFUUzG25Tj0IrX86TUbcs7h7mPH3+dw//VxWOklZ79DxMRCWGqqX2GR2dxHcRCGeRgANuVHJX1+tQXkjRqI2UED7r45I9RVZo3icP93cSVHpWpZWb6xPDaxbBLM4QbjgKx7k+lJSlP3Vv+ZxVlToT5vsv8CvFeuTHHMMR7dqn0PrT71HIWRWI2As7E5HHTFUr22ltbqazYrL5bsuUOQSDg4PpxUtpMQPs0hGR90k8fQ041H8MjnxOHjC1SnsIt8qtiRsgtjO3t61bWSGUpDG24GXCzSNgKh9R+uazrqH94dqFYScMMcoaW2guVhkdYJPsoYYlxlQT2JrWjVmnZo4qlGLjzRdiW48q21KS1injuokkOGTISTB9PSiCyn1RbkQR7mt42mY5ACKvU89uelZl8jIRPGXO3PmjHAOe1SR3A8t3T5zJGy9SPx46keldFOraXLIxnRfKnF6iWlrNfu8US7pVRnkUHoqjJPPtWBqlsbNCxXEM5IXH8LY6H8xVi9uZknAXKN/C2eD/wDrqxd+KGj8PyaPNZW2XdWeVox5gx0wfzrsoVoddyK2Hqpe6rpnOOwWBt0jbJF2Ov06A+tQXifYr5fJuYpzEsbo8RyBgAj8R39xUWpttt3kjPmLglAp5xXPWeqNNexR7di/dPuTXbLVpo8eph5Nux97/C7VBqvgXTLpW3fughP06fpiiuH/AGVtUF38OzbySDNvMV5P4f8AstFe1B3ijxZx5ZNM8b+Idx9p8R6jOGBElxK4I75kY/yrmLddz+3rWt4lk8y5aTGA+Gx6ZGf61mWnWvlcQ7zZ/QmUUvZ4aEfJGosaIdqMSMZ5HNPApN3mOWwAT2HQU/GBXI2rndd9RV6U9RxTVp69aaM2OUcVLGBg5bHp71GvtU0a8bm4H86aMpscg/u8f7RpSRjA6d/U0mST0wB0FOVOfm/IUX7GT8xFXceBmlIwcHg1LnYPf07D600JuOWznNFtCeYQc+9AFTySxiARKgD5+Yjpj0qEVMHcmMm9bBilC0oFOxVNXGyS3VWPlkDc3CknAFJKvlyMm5W2nGVOQaYKOlSoJGSi1Ju4+La37p1XDcA91NIN9vOdvJU4471JaCHztsygo4259DTriGaNo4ZMFc4ifoD+NcVTY8bEyi6rpPS/cvMsM9sbgRrkja+OvtiqKma1lDr1wM45yCOlJbSNC543DuuetWZgHiVkUFCBx0IbHQe1ZN8+q3R4ck6LdOeqZHfQrLbLNFtK9BzyfwrNJ3Hax5znir8Un2eVkcZQ8N7H1FQX1uyP5i4YdSR3z3qW+Zcy+ZdCfK/Zz26Fyzun2TRhU80xGN1YcOhxk/XjrT7+31Ky0RYXmK2N+POjViMuAcZx1HIFZmWlQSRIFeMAlh1P1qwj/aYA7SHzYx0Jzt9x7V106l1yv5HNVpckk7aXKlo7sWjlAaQDnd3Hr71SeIWtwCjHy2ztJP3fatHULWSAW1zNIg85GZFRgSuDjDegOOB6VWm8ue3LSKUBOTj+E+tVrs9yG1utmUdQt45YdxIU4ypHQH/CudvY2ffHID544Ge4HaunhLIzW8ygMo4ycDb/AFzWTrFv5i+ahYuoyOfvAf1Fbx194unUcXys4+K7+y3nkSMAMgoTztYevtWdf2fk3C3SY/1nzgDoetaGoW9rdSMs0kizHncoyW5qxplut7bNZSqBOqbQxzl8chv6V6tOT5EzyMe1Tm5I9p/Zr1r+z9H1q1YzYW7Vhsx3Borj/hVNJbtqyK7oTJGTtbHODRXrUqvuI+ZrrmqNlfxIjRzhGGCqqp9iFFULMcit74g232XXbqD5v3crLk9eDj+lYdp96vnMQrSfqf0JlcufDQl3SNGHoOtTEdKhh6Dipz0rnOmW4CnLjnmmingUIhkqBQu5uR2HrTxuY7mwopgcYGF+bpmnhSfmbOBVIwfmPj/2PzNSdPucnu1NGMY+6vp3NPUcAn5V7eppoxkCr6cnuT0FKCGcIrYz1Y0E7hjovb3pcKo9/T/Gk07aEO42eMRylQ2RxSAcilwWb1JqfyljVW3K2Rnioi+XRg58qSe5EKUc0pyTTiuOtaDuNopce1AXj1qXJdxcyBeVI6D+VWID54+zzMWAGUOcYNPkjtl8jyXa4JXdKm3bj296id2mnMq7UIA2J7dhXBXbUj5nNK6qP3Vt1H7WEPkttVoyWOTjcPWpYCLdlkuo2MBYBowcFh3wamG12TzFUyKp6c1Uu50nAY53DPHYVzt8r5jwI1Z1moMW5jBypXqSY2GSWGOFx/WmW02A1sxKkghT/MGktpm+WEYAL/ePUcVG+2QFcEPu3eZ2x7VrHW0onXKLs4z3RVuFkt368Ec49KFDKftELD5RyoyeKubkmt3jkJMgywHrxwaz4nME5V87RwcU0kmux1Rk6tNxa1X4lp5Fa3V49uCcuD2PpVeXcs/+szHs4z/EM9Ka7eRcuVT9w/QZ7H0pZWaNCrYkRh94Hpz1FbxabOOScVboU9RjMyZTc0i/dPqPT61BbG3uUZWfEmzIQ8s75AAH6n8K0FKMuTnI5B7Z71n6+tpaw2t1YXTtPLH/AKQoTaI2HYfh+ua6aWkuYyiue1Pr0OH8YWkkBNzCcYJzjt7j2rKtfEmyCPfCGuEBAkrsYJ7G6uYYb7etmXVLgqNzKhPzcfTp71wvi3TbXT9Zn/sx5JdOaVvszyD5ymeN3oa9ijFOJw4mCnL2dTdHpnwslaRtTfcAT5JP/fLUV0X7OeiHVIdcfykk8toF+bt8r0V6NOl7qPncT7OnVcbl/wCNtn9l8ZakoUgGcuOOzfN/WuFtevr7V7J+0jpvl61DeKvy3EAJP+0vB/TFePeX5JiP8MiBlP6H9Qa8TGw5a0l5n7TwxiVWy6i/K33aF6HtVg/dqrC3HWrS9K4ke3NairTgRTAOTmnihO5myaJOMnk+lSlZNiybd2ehHb8KjX94jlm24HYcU4OQgVWIX19fpUc7eiOWTbehJwv3vmb09KkCsUEh+bJwKZBhN4dRjGMnsaks41mmEXmrCuCd7e1aQbk7WM5Std9hCduO5/QUnIGSfxqS78hZz9mLsnGNw5zio84PPLdh6VTWoR1V7EoaH7KEaEiTfnfnquOmKaWLck1Gc7ueT6U4sFPXLfoKHaWolFIkBwOfyp3Jy2D+VQKxPue9WYZ3WJo1xg9Se1ZVJO2hlW5or3Vdk0MULBcSHd1bPT6UyVleQsq4AGOO9R7hxwMVL5eUBLKq/wAPTmuZxaseZUhKhP2tSVyJeuVbBHcU+OUwRssaYZj8zdeKJpI2n/0dDjbz8vU96YsjRgujc461m43e5jUoQxtNytaXYkn2xiN4n3E5zk8n8KSf95CJo+JCcFQKYG2kTQqI1PygE55xyaEJjgikXaH3nHrXO46s+feHnSkiZfLllVyxRgBhf9ofWgzNJC0ZK5RiVjIAIHUn61Vk3KiyAjPcZ6GkGbiZppCwUYJOOe3T3rWE3sjWVK65gmjkL+Yi/N3ToV+o9Khuo9yM3Kle3rVuK7Mh8w7i8bZ3N3BPOfU1Vmdre5YuS8Tfxeo7GrSgyaVSpzbaop25MjCE9SeD71NAzQzm2mTa4b5DwR64qK8VknZ40wBg8HI/CiQNdWwm3EupGeOv+c1cE033R2Vo+0Sktn+DHXLxadOkAmjniZVcuARtLLkrz6dPwrI8QXdtJblYslj1PYVp7Y7iFjOW80LlgRyR2INcvqoaNirgj611xvfTZkYTCwrVUpOzRzd5fSWVz5yAMOcqehHvXpHw88R+HLfw1qMVxodvqd5eDZH5iAmLIIKjPQ5PWvK9cZcnofer2mLc6LYaY0fFzfs0vPVVyAmP1P4169NWhozj4kwkd0fT/wCyJpZh8K63eTRFDPqGwAj+4vT/AMeors/gDpsmn/C3SzN/rrrfdOfUuxI/TFFe3SVoJM+BrS5ptkHx70k33hFbxVy1pIC3H8LcH9cV88La/afDcrqCZtOn+Yesb/4EV9g69Yx6no91p8oBWeMpz2JHB/OvlbTYxo/jSbTb5dsF3vtZgexzgH868nMqX7xS7/mfo3BmPf1WpRW8HzL06/r95zkB4HWrcR4pmqWEulapPYTLhomOD6r2P5URGvEas7H6VzRqRUo7MnPWlXk0inIpVUlto60KxiyYkL8n3selKeOX5PYUijbwvJ7t2FJkY9T6mmkZWHjsW49AKkHzdB/9ao1XHLE89B3NPJ4wRgdhTRDHg4Hy/i1Ckn7v4saI9mC0q8fwgd6ZuLYXGFHQVKnraxC1Y8sF4T8TSD3pOh7Uvu34e9NFWsOXJ9hTi3ZeBTNzN/hTiwUBdoLetMhj06fNx/WpF/eMqcfMepqAHByxyalUGRSI0YsOW54AxWVa1jmxTSg7j4JXhYlSB82GHb0zTGZPMYKT5Yfr3xSQje6qmBu7scD8aYGHysF3KOSPWuZ6Rv0POdJU25xettbEks6KpWJFZBnazL8x+tRFmXahYMMbsj19KawKIrMuFkyy89qQMGiiTeQEJ3ZHT6VnN89zhqezajJa9x28lCjOQh5OPXtTZJTHMMbRjAytOnk3QbiF2n5V55AHtVeVsyH7QzRkICo2dfQf/XojG2hEVGcuaW3YdKzQzjfhwCMjPBFS8S2qK+ScHYM/dHoe1U9+5GiZMyFhgnqKsQSrbqI3b5m5ODwuP61ULXa6HJWsrcu6Hxx7bMmRSVY7AO456VnRTS2cx2txzkeo9KtTtMYTL52WX72eMZxgj1//AF1Xm23UDNsPmBskj07gD681r1XLui6TSj73wy3C/muJpIr7zhKY4wgDHoqjAX8qx9biS4tPOi64JXA/MVfuH+yxbmY7TyEznn3qrtmjmCZ3W11lo3Ufdbp+HU13Uo8z1MKjdK04vbY4fTtNl1zxFaaVECfOkAcgdF6sfy/pXQa4n9qfE+20qxj3rE0VlAq9NxO3+Z/Sun0a0sfDn9t+IpWAnMIFuMAEKerD/PXFSfssaBJ4i+KY1q6jLRaeGvJCRkeYfljH5kn/AIDXs0qeij3PNzLMFiYyqPaK/Fn2Do9lFpuk2mnwDEVtCkKfRQB/SirK9KK9g+JBuRXz1+0R4daz1ldXt02pdDzMjtIOv9D+dfQ1c38RdAXxF4YubIIGnUeZAf8AbHb8RkfjXLjKLq0mlvuj2sgzL+zsdCq/hej9H/lufPGsxjxJ4Tt9etxuvbRRFdqOpA6NXKwtx61ueE9Rbw14lls7xCbO5/dTIw4Ge/4U3xpoTaHq7eV81nN88DjoQecV85WjzLnXz9T9mwVVUajwzfuvWHp1Xy/IzVNTKRtJxk9uaqxHjFSxsRXOmuh6E4l27tLy2Ef2mF4xIu5Ae4pijb6Z/QUSTyyqplleQqNqgnOBTBuYc8L/ACq5ct9Dnjzcvvbjwxz8uSfWnj5fRj6dqjDfwrn696B+dQDRK6/IGLA57dxTQTSDn60u4LwOtTHTclJrRjhgdeT6Uoyx/rTQMDJpeW9hVgO3Y4Xn3pfu/WmZ7CkFAWJOo96cudp6jPeowcdKspPI6yp5aksq84yQB2FYVHd2ZxYqajpKN0QMQONpA7d+aUrJ5BkVBsx13f0ojcq6SKevBx6d6W8kEkhCjCAnaPUds1ztXR5Vd1+dU6UdH1E32yxLuDs4Hy5PSiSWe1uBKkgLsCCTzyetQsec96kldblWkZYYTEgGB1kPrTipL1OWeAlQnHnej3K7MqkMq5IXHzHPPrQqtcS/vGxwNzEdBSfLtLScg5CgHkn1/lTyyyS+bG+CThE6nHfNJrvsZYyShNuC+Yki5fysfOJCAzHDBR69qhfiJzI25/MwDuzj1NT3pVJZOruwG0sOgqoY2ZGl2jYGwx+tEt9DDDwdVcz2RMZpG2fLyCF2noR6moZ5FiOVjERV8MMncfzpGk88BNoV+NpHGcdKbNJtBuXj4z8wJyRn/JreHvESjyuzRn6/vYGcHcrdcdvSq/gy4uLrVf7NS1e7iYF2QHoAP/r1qLHLMv2VQhR/lwTkc9B/UVobrXwH4VfyCtxruolo9oHzRjkY9R/hn1r1cLRfNzGWKxkfqzoNa9Clr1nDf2EyhnjtY4uS7jr2Hv0r3r9mHwl/wjfw9S+mj23erOLhsjkRDiMfllv+BV4L8IvDMnjPxTBo+oST3BEguLuRW+SKEHLL9W4UfU19mwRJDEkUaqiIoVVUYAA6AV7WGheTmfD4uco3p3JKKKK7ThCg9KKKAPAP2gfBpt7z+3bKP9zcNmTA4STv+fX65rnvBt9b+J9Bl8M6rIFu4lzaSN1yO2a+ktb0211XS59PvIw8My7WGOnoR7ivlLx54d1Dwd4nZRuQo2+KUdHXsRXiYuj7Gpzpe7Lc/TOGcyWY4VYKpK1SGsX6bfds/IztSsbrTL+Syu0KSRnH1HrUSuM43c138clj4/8AD8SgpBrlsu3n/loO1cU1rNYWs8N1Aq3Mc2xldenGc15Vai4PTY+xo5nzR5KkbVFo1+q8mIgwAzng9B6044KnfuH90Cod/fO4n+I05GZmwBuNYSV0d1SOl27EgPA7CnqPXgUnC53Y3f3c9KOercVXQV7rQdnPC04OVBUAEt3I6UzOcKOBTo1y4HftSlG5EoprUUdPmzRu9KR9wYg9RQKEVYU0ZpMZNKTt4/WmIcOOv5UBjuyrbWx19qjHTngU6NJpGbyYy4VSSAM4HrSqLQ58TZU3zK5ZtlSbbC00UG1cKzD7xz3qmzjBbOf5VGThVzkgYz9KX5ZZCkCEKx+Rc1g3c4nOVKbV7K2nkKT8zLnJHGV5zSosRtpDIxWRsGP5eozzz2pP3jy7t3zDknOMAU6++/FGFI2R87vfv+VQediMROpKFJkHy4OflZRgbere5pYZBFcRSFBKQeVBxn2phcYwMn3x1oRmEUj4Ddsdx71LjqjLE0FTg7O6Zcmtd0Zma4UM2dkStkgn+lZ93+7eYLygAXKH5c+tPtZlhmjfHHSQnnIz+nFRXEiTT5dvJiPBIGcD6VqoJ62Oajha0LprTcgilEU4dslQefcVoQJb3MZeOJxE4KuOpA9fc96p3lpLLcFEmMhZNwZlxgds+lb/AIX0hrPTp9Q1CaKK2jIlklkzsIXPyKe5P6V2Yai3PltoY5jWpyipxfvdiCPRLnR42TUGWJXZJEDuCQjDKEkHGSM8VX8b6Lrl34WPjWM+WZLpreSVSBI5Y42gDt0HSvPvGevSatetDZmRLRW+VSxJYjv/AIele4/syeC9Y1eCDxB4iubmTSLWQvp9pKxKSy5/1hHcA9PU/Svbw8U/cij53MKNajBV6rXp+h6T+z54D/4Qzwck19Ht1fUds12T1jH8Mf4ZOfcmvTKRRgYpa9SMVFWR8tUqSqScpbsKKKKogKKKKACuW+IvhGz8WaM9rMqrcoCYJMfdPofY11NFTOEZxcZbG2Hr1MPUjVpO0lqj401Oz1bwd4haN1eC4hfg4wGGa7v7Ro/xCsow5js9bRcbugkPbNev/EnwNYeL9MZJAIrxB+6mA5z6GvmLVdJ1Twn4pS01NZLV43yHGQGHYg9xXhVqMqD5ZK8WfqmAzehm9BVL8teC/r1XkXr/AEDVNOedLoRxtAxBUty2Op+lVE5A8rhj1PtXVnW9H1qybTby4Mc9zMgM5H+riUk4z6niqniXwlf6ZF9tswLvTW+5JEM7R71wTw9lzR1R7WDzCVS0MVo3t0T9P8jBQqgwvzH1p4+bnr71DHg4JJA9ak3M3yqMLWSPZsloiQMF+719aUdfftUYIpQ2aXUmxIWyeaAPXgUnC9evpQNzfSiwhfpwKD8vX8qTd2GfrQcAc80CA8nnpSeY8ZJjcrkYOO4oUPJIEUFmPQAUttCbqdYQ4TOcsegoadtDHE+zVKXtNgvzFJIDCoXcgLKBgA+1TnzPsiSPbIgXLeZjlxwMfT/GuhsF0zw7cJcyxm5VouJCA3J4yAehHNczqd4J5nMYdIWJIjPTr6VMqfJdy37Hy0as8W1GCfKvtMbfytK6KVjRUXapjGNw/wAmoZCZdqquCqY65J9zSLMfIaNkQg9GI5X6UkkbrEWbC56eprLe53UVTpx5Zr3ugoDSPDEoQsFPIHH1qF1xIwVwexKng1PJO3miaKMRMqgNsHB9TUN1sDl4WZ0fJ5HT2qlBGlKkoSUKi0fTzIyVGMkdOlRxobiVm2gxxYZwWxkZq1a2ss0SssoaWU7UgVdzsP6V0o0vTPDFmNS8SGI3X3oNPU557F/8K6qdBy6aHRicTCVHki/eeiS/T/PZC6fpJTS0vmt2+zsQse8Abj6DPJFcB8Uddmup4dKt7hxaQjiEcBTnp+FReMPGOraxfCb7Q8SR8RRxnCoPQVsfB74Zap8QNY+13XmwaRFJm6uj1c90T1Y9z27+lelShzWjBHytbBywM/b4iSSWv9d2P+A/wun8bawL6/jeLQrWQefJjHnMOfKX+p7fjX2VY2tvZWsVrawpDBEgSONBhVUdABVfQdJsNE0m30vTLWO2tLdAkcaDgD+p9TV6vYo0lTVj4jNMynj6vM9IrZf11CiiitTzAooooAKKKKACiiigArnPHXhDSPFmltZ6lD84GYplHzxn1B/pXR0VMoqSszSjWqUZqpTdmup8gePPA+teDb/ZdRGWzdsQ3UY+Rh6H0PtUnhXxdf6Pbz27yvNbyxNGIWOVyRivrHU9PtNSspLO+t4ri3lG145FyCK8M+InwZmtIXvvCqNcruZmtGf5lXsEz179TXj1sDOk3Ok9D9MynivDY+msLmKSffo/8mYD2Hh3XbXTo9PnTT7pYf3qSvwQOn4k5NYGv6Tf6KI5L1Y1tpiBDMrgxyem0964zxRDqaadd6dAr2t648lvNypiycMSOvAzxVW50DxdZ+FNLhvEsbm2tBcW+nrK6ELFIUZcxSq3yDGMghwFGDzXNGlTrJuXus9nF4nE5dOKofvIvZPu3smrvburHUJcQtws0eS23G4fe9Pr7VK9xbxZXzo9643ksBtz0rjofA2oanrl7r3m2VvajVhqHleYEJmafGFHp5OTj14q940+DXjLVtZ1C+0cWV7aXscZcR3I3NsiUoMdsSZFJYOLektLE1M/qwpuVSi4yTtZvyve9vT7zpkZCNxcHqMA5pxYt34Fcf8A2F4rsdXkhuop0CPK+xLnyxFukc7nXHz5Vkx6EHkVUh0rxNCLSP8AtCeYeTD5zyXeVDYPnKy/x7iRtPb2xzg6Eb/EeisfUlFNUm/6/r+tu+WaM26ogjY7t3mA5yMdPpUDTxAEmROuCd3fPT6151a6H4yh062tbS6kgihSNDH9s3MHVCC4bjCZx8nt0PSteC11qGyutLWzj2yaobsXQnXDIZ1cjZjIO3NROkltJHN/aVWEf4Ml633/AK9DtBI0EiyJIu/GVKMD19629RvNJTRbOPTYx/aCf62THOec/XNeRaD4f8RQ21vZPcXFtbRvCJdl7nIBkLlSBlVIMY2+x/GTSNJ8WSXG3Ur25itjcCWRYLsswURvkA8nG7bxxx2HSqVNK9pq39fickq1XF+zlUpyXfovn5anfTXEsihHlZgvIBPAqHGCJM4+veuL0hfE134dfMlxLczyjY3mGJzDGyrgAjKtIoZs8YLVBdWfiS30+a+utQvgIYUEUMU5dnUznehKgkuIiBv9s+9N4dS0ckdksXGNC0KL5bXO4kkSPM0m0Rjk7yAB7mn3F3YtZLLNcRrnChmbgDHBz0riobDWdU8IWnmrM0yzySeXcuQzJvbZknByFx1wcHscU7VvDOpXHhmK1jhhEgvo7gw712oi9RlwVJOM4ORknrULDRTs5dTkq0ZTSqQg7cqa+7bb/gnWJ5kyHyWEka43OjDGCcZz3rur3SdIvNIsDppj05o+ZpCx2suPvnPVq8T0a117QbeKC0VGQsjELcACHF0ZGyMYYtGdvygDtWfqjeML6WKa/wBSuJpobiR7cteFlhjaJlQEYGSpIyec5rqp0YRuuYzxX1vEzpyVOUVHfTvv6nsV74o03QFkTQkE98/D3soyf+A+n4V51rWpXWoXDy3EzyyMeWY5rn9L8OeM/EFyun6St9LPIsnkwJc75A/lqFLOP4d+TzwB+VfU3wp+Btrpiwap4w8q+vgoYWandDG3+0f4znt0+tdNPCzqbPQmvnODyuEueLUvP4pf5L7jzj4P/B7UPFk0Wr62ktlogO4Z4kufZPRf9r8vb6r0bTLHSNOg0/TbaO1tYECRRRjCqKtRIsaBFUKoGAAOAKdXrUqMaSsj80zXN6+ZVOapolsui/4PmFFFFanlhRRRQAUUUUAFFFFABRRRQAUUUUAFIQD1paKAOX8a+BvDviuApqlivn4wlzF8sq/j3+hyK8i8c/CvX7WE3FskuvrChSDY4jkRccbk/ix7Hn0r6FoNYVcNCpe6PWwGdYrBSjySulsnt8uq+R8PXjXVrM1vdW8sEsfBikUqyn3Bre8L3c9nH/aD3EgiRSfL3lQx7dK+q/EPhjQvEEBh1jS7W8GOGdPmX6N1H51yt18I/CslmlvHHcoke7Yvm5Az+HNec8vnCXNFn1eI40jiqShKDj36nhll49vk1K5vZrW0uGuQqSLLHuyqjAHNX9b1rw1f6RbtJpMFtfvKDJ5AOFQdSR0yfStPxT8N/FujXVxJ4c8Pwy28sTRNJHOJpdrcHAbGOPQV5rqWma7pbkalpV9akdfNgZf1IrlqQqwTUtfkfQ5dVwOPipU3yNW2lq7K2qudvbJ4I1F/LWTUIbgrhFjUYOKSfSdIjW0s5tUht43wzufmaMZ56d+DxXC6Jq0djrFtdTR+bHE4LxhsFh3FaerXug/bDdWD3d28mWZZ1CrGeeOPvdqwUU1flRlWw9WOKVGM5cvR7/18zp/E3h3S7DT4bqy1pJ/PfbHGV28ccn2561Clj4ZtYQ03iGUvtw/kR4z7Z9K4ya+kncPK5c9Bk9B6Cmx3XlTxybFkCMG2MMq3saGo82kT6BYSp7HlnVbfy18tjr9Sg0OzsY5oPt8csjjynk4LIOpH8qy7nUrcnbZ2qwoBgFjk4+tZWqaxeapcLJdSb9q7Y1UYCL6AelTaZoniHViF07R766J6eXAxH54xRKDlK0EXQjClT58RKz82PuL9ViKooaTP3z2+lZk1yzHLOW+td/ofwZ8bakym6gt9MiPVriXLD/gK5Nei+GfgRoVi0cmsX0+qSZ+aNR5Uf6ZJ/MV0U8BWk9Uebi+Ksrwl/wB5zPtHX8dvxPnuxtdR1W7W106znup2OBHEhZj+Ar1TwT8CdVvmjuvE9wNPg4P2eMh5mHoT0X9TXv8Aoeg6ToluLfSdOtbKPuIowCfqep/GtOvSo5fCGstT4jM+N8ViLwwy5F33f+S/H1MTwn4W0LwxY/ZNF0+K2Ugb3HLyH1Zjya2wAKKK7kklZHxdSpOpJzm7t9WFFFFMgKKKO9ABRRRQAUUUUAFFFFABRRRQAUUUUAFFFFABRRRQAUGiigBo701lV1KuoZc9CMiiiga3Rz/iXw/oM9uXm0PTJW9XtUJ/UV4/4p0TRYZpPK0jT48dNtsg/pRRXlV9z9AyTocqmnaf52PsNrjP/PFf8K7XwloeizTL52j6fJx/FbIf6UUVhDc+lxP8M9a0LQ9Et7VZLfR9Ohf+8lsin9BW0AFOFGBjoKKK9il8J+WZt/GHDpThRRWh5aFooooGFFFFABRRRQAUUUUAFFFFABRRRQB//9k="/>
          <p:cNvSpPr>
            <a:spLocks noChangeAspect="1" noChangeArrowheads="1"/>
          </p:cNvSpPr>
          <p:nvPr/>
        </p:nvSpPr>
        <p:spPr bwMode="auto">
          <a:xfrm>
            <a:off x="2826544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ADC2C570-4033-404F-B8D9-9A920040D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228" y="4113578"/>
            <a:ext cx="2333864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CCD4C089-ACBE-B34E-A616-F2A1C7AE1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556" y="1452479"/>
            <a:ext cx="2704236" cy="203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tse4.mm.bing.net/th?id=OIP.49nPr0ecxsKULyCw3AwRuQHaD8&amp;pid=Api&amp;P=0&amp;w=311&amp;h=16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30906"/>
            <a:ext cx="2991728" cy="159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590196" y="1083570"/>
            <a:ext cx="685800" cy="68580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/>
          </a:bodyPr>
          <a:lstStyle/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r>
              <a:rPr lang="en-US" sz="2400" dirty="0">
                <a:latin typeface="Montserrat" pitchFamily="2" charset="77"/>
              </a:rPr>
              <a:t>Gram Stain of throat swab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12244" y="3673028"/>
            <a:ext cx="685800" cy="68580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/>
          </a:bodyPr>
          <a:lstStyle/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r>
              <a:rPr lang="en-US" sz="2400" dirty="0">
                <a:latin typeface="Montserrat" pitchFamily="2" charset="77"/>
              </a:rPr>
              <a:t>Blood agar culture of throat swab</a:t>
            </a:r>
          </a:p>
        </p:txBody>
      </p:sp>
      <p:sp>
        <p:nvSpPr>
          <p:cNvPr id="3" name="Oval 2">
            <a:hlinkClick r:id="rId6" action="ppaction://hlinksldjump"/>
            <a:extLst>
              <a:ext uri="{FF2B5EF4-FFF2-40B4-BE49-F238E27FC236}">
                <a16:creationId xmlns:a16="http://schemas.microsoft.com/office/drawing/2014/main" id="{5BFECEA8-C71A-16B5-AB41-270EE2D387F8}"/>
              </a:ext>
            </a:extLst>
          </p:cNvPr>
          <p:cNvSpPr/>
          <p:nvPr/>
        </p:nvSpPr>
        <p:spPr>
          <a:xfrm>
            <a:off x="9779267" y="80916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606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9A7C1F-6F7A-664B-97E7-B65A07B696FB}"/>
              </a:ext>
            </a:extLst>
          </p:cNvPr>
          <p:cNvSpPr/>
          <p:nvPr/>
        </p:nvSpPr>
        <p:spPr>
          <a:xfrm>
            <a:off x="6946208" y="4474676"/>
            <a:ext cx="1350000" cy="1011725"/>
          </a:xfrm>
          <a:prstGeom prst="roundRect">
            <a:avLst>
              <a:gd name="adj" fmla="val 10730"/>
            </a:avLst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b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i="1" dirty="0">
                <a:latin typeface="Montserrat Medium" pitchFamily="2" charset="77"/>
              </a:rPr>
              <a:t>S. </a:t>
            </a:r>
            <a:r>
              <a:rPr lang="en-US" sz="825" i="1" dirty="0" err="1">
                <a:latin typeface="Montserrat Medium" pitchFamily="2" charset="77"/>
              </a:rPr>
              <a:t>Viridans</a:t>
            </a:r>
            <a:endParaRPr lang="en-US" sz="825" dirty="0">
              <a:latin typeface="Montserrat Medium" pitchFamily="2" charset="77"/>
            </a:endParaRPr>
          </a:p>
        </p:txBody>
      </p:sp>
      <p:sp>
        <p:nvSpPr>
          <p:cNvPr id="3" name="Rounded Rectangle 52">
            <a:extLst>
              <a:ext uri="{FF2B5EF4-FFF2-40B4-BE49-F238E27FC236}">
                <a16:creationId xmlns:a16="http://schemas.microsoft.com/office/drawing/2014/main" id="{FF6DC085-E471-EF4E-9E52-69AB8B9AC89C}"/>
              </a:ext>
            </a:extLst>
          </p:cNvPr>
          <p:cNvSpPr/>
          <p:nvPr/>
        </p:nvSpPr>
        <p:spPr>
          <a:xfrm>
            <a:off x="3936113" y="4474678"/>
            <a:ext cx="1350000" cy="1011725"/>
          </a:xfrm>
          <a:prstGeom prst="roundRect">
            <a:avLst>
              <a:gd name="adj" fmla="val 11224"/>
            </a:avLst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b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 </a:t>
            </a:r>
            <a:r>
              <a:rPr lang="en-US" sz="825" i="1" dirty="0">
                <a:latin typeface="Montserrat Medium" pitchFamily="2" charset="77"/>
              </a:rPr>
              <a:t>S. pyogenes </a:t>
            </a:r>
            <a:endParaRPr lang="en-US" sz="825" dirty="0">
              <a:latin typeface="Montserrat Medium" pitchFamily="2" charset="77"/>
            </a:endParaRPr>
          </a:p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Lancefield Group 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2977C7E-C2A4-094E-A6BE-C65FEA300F9B}"/>
              </a:ext>
            </a:extLst>
          </p:cNvPr>
          <p:cNvSpPr/>
          <p:nvPr/>
        </p:nvSpPr>
        <p:spPr>
          <a:xfrm>
            <a:off x="7110815" y="2689394"/>
            <a:ext cx="1009567" cy="853907"/>
          </a:xfrm>
          <a:prstGeom prst="roundRect">
            <a:avLst>
              <a:gd name="adj" fmla="val 6701"/>
            </a:avLst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t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⍺-hemolysis</a:t>
            </a:r>
          </a:p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(green halo)</a:t>
            </a:r>
          </a:p>
        </p:txBody>
      </p:sp>
      <p:cxnSp>
        <p:nvCxnSpPr>
          <p:cNvPr id="15" name="Elbow Connector 85">
            <a:extLst>
              <a:ext uri="{FF2B5EF4-FFF2-40B4-BE49-F238E27FC236}">
                <a16:creationId xmlns:a16="http://schemas.microsoft.com/office/drawing/2014/main" id="{46476C35-1F7E-954D-9AF4-F1FCCFE9272E}"/>
              </a:ext>
            </a:extLst>
          </p:cNvPr>
          <p:cNvCxnSpPr>
            <a:cxnSpLocks/>
            <a:stCxn id="34" idx="1"/>
            <a:endCxn id="30" idx="0"/>
          </p:cNvCxnSpPr>
          <p:nvPr/>
        </p:nvCxnSpPr>
        <p:spPr>
          <a:xfrm rot="5400000">
            <a:off x="5245502" y="1830397"/>
            <a:ext cx="215493" cy="149581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86">
            <a:extLst>
              <a:ext uri="{FF2B5EF4-FFF2-40B4-BE49-F238E27FC236}">
                <a16:creationId xmlns:a16="http://schemas.microsoft.com/office/drawing/2014/main" id="{4FC6807C-39EC-9649-BA14-514212C829A8}"/>
              </a:ext>
            </a:extLst>
          </p:cNvPr>
          <p:cNvCxnSpPr>
            <a:cxnSpLocks/>
            <a:stCxn id="34" idx="1"/>
            <a:endCxn id="19" idx="0"/>
          </p:cNvCxnSpPr>
          <p:nvPr/>
        </p:nvCxnSpPr>
        <p:spPr>
          <a:xfrm rot="16200000" flipH="1">
            <a:off x="6748959" y="1822756"/>
            <a:ext cx="218837" cy="151444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B8540B7D-AEBD-464C-A59D-48F564240D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7515" y="3012207"/>
            <a:ext cx="2267386" cy="21599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AD0A94D-103F-824E-93C8-9A250BF384CF}"/>
              </a:ext>
            </a:extLst>
          </p:cNvPr>
          <p:cNvSpPr txBox="1"/>
          <p:nvPr/>
        </p:nvSpPr>
        <p:spPr>
          <a:xfrm>
            <a:off x="2047030" y="1099043"/>
            <a:ext cx="1423296" cy="312872"/>
          </a:xfrm>
          <a:prstGeom prst="rect">
            <a:avLst/>
          </a:prstGeom>
        </p:spPr>
        <p:txBody>
          <a:bodyPr vert="horz" wrap="none" lIns="68580" tIns="34290" rIns="68580" bIns="34290" rtlCol="0" anchor="t">
            <a:noAutofit/>
          </a:bodyPr>
          <a:lstStyle/>
          <a:p>
            <a:r>
              <a:rPr lang="en-US" b="1" i="1" dirty="0">
                <a:solidFill>
                  <a:srgbClr val="929292"/>
                </a:solidFill>
                <a:latin typeface="Montserrat Semi Bold" pitchFamily="2" charset="77"/>
              </a:rPr>
              <a:t>Streptococcus</a:t>
            </a:r>
            <a:r>
              <a:rPr lang="en-US" b="1" dirty="0">
                <a:solidFill>
                  <a:srgbClr val="929292"/>
                </a:solidFill>
                <a:latin typeface="Montserrat Semi Bold" pitchFamily="2" charset="77"/>
              </a:rPr>
              <a:t> </a:t>
            </a:r>
            <a:br>
              <a:rPr lang="en-US" dirty="0">
                <a:solidFill>
                  <a:srgbClr val="929292"/>
                </a:solidFill>
                <a:latin typeface="Montserrat Light" pitchFamily="2" charset="77"/>
              </a:rPr>
            </a:br>
            <a:r>
              <a:rPr lang="en-US" dirty="0">
                <a:solidFill>
                  <a:srgbClr val="929292"/>
                </a:solidFill>
                <a:latin typeface="Montserrat Light" pitchFamily="2" charset="77"/>
              </a:rPr>
              <a:t>Cocci in chains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0B7BF4-A3FA-484F-927B-B16C542DE3CA}"/>
              </a:ext>
            </a:extLst>
          </p:cNvPr>
          <p:cNvSpPr txBox="1"/>
          <p:nvPr/>
        </p:nvSpPr>
        <p:spPr>
          <a:xfrm>
            <a:off x="9580299" y="2544255"/>
            <a:ext cx="908946" cy="40005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Autofit/>
          </a:bodyPr>
          <a:lstStyle/>
          <a:p>
            <a:pPr algn="r"/>
            <a:r>
              <a:rPr lang="en-US" b="1" dirty="0">
                <a:solidFill>
                  <a:srgbClr val="929292"/>
                </a:solidFill>
                <a:latin typeface="Montserrat Semi Bold" pitchFamily="2" charset="77"/>
              </a:rPr>
              <a:t>Strep </a:t>
            </a:r>
            <a:r>
              <a:rPr lang="en-US" b="1" dirty="0" err="1">
                <a:solidFill>
                  <a:srgbClr val="929292"/>
                </a:solidFill>
                <a:latin typeface="Montserrat Semi Bold" pitchFamily="2" charset="77"/>
              </a:rPr>
              <a:t>Viridans</a:t>
            </a:r>
            <a:endParaRPr lang="en-US" dirty="0">
              <a:solidFill>
                <a:srgbClr val="929292"/>
              </a:solidFill>
              <a:latin typeface="Montserrat Light" pitchFamily="2" charset="77"/>
            </a:endParaRPr>
          </a:p>
          <a:p>
            <a:pPr algn="r"/>
            <a:r>
              <a:rPr lang="en-US" dirty="0">
                <a:solidFill>
                  <a:srgbClr val="929292"/>
                </a:solidFill>
                <a:latin typeface="Montserrat Light" pitchFamily="2" charset="77"/>
              </a:rPr>
              <a:t>Cocci in chains</a:t>
            </a:r>
          </a:p>
        </p:txBody>
      </p:sp>
      <p:sp>
        <p:nvSpPr>
          <p:cNvPr id="30" name="Rounded Rectangle 51">
            <a:extLst>
              <a:ext uri="{FF2B5EF4-FFF2-40B4-BE49-F238E27FC236}">
                <a16:creationId xmlns:a16="http://schemas.microsoft.com/office/drawing/2014/main" id="{EB0BAF0D-EADD-B14E-ACA0-DF5D3ACB0259}"/>
              </a:ext>
            </a:extLst>
          </p:cNvPr>
          <p:cNvSpPr/>
          <p:nvPr/>
        </p:nvSpPr>
        <p:spPr>
          <a:xfrm>
            <a:off x="4014253" y="2686050"/>
            <a:ext cx="1182170" cy="857250"/>
          </a:xfrm>
          <a:prstGeom prst="roundRect">
            <a:avLst>
              <a:gd name="adj" fmla="val 12579"/>
            </a:avLst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t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β-hemolysis</a:t>
            </a:r>
          </a:p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(clear halo)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555A9F-0058-D544-8B28-BB71F88AAA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1113" y="3063432"/>
            <a:ext cx="2160000" cy="2057549"/>
          </a:xfrm>
          <a:prstGeom prst="rect">
            <a:avLst/>
          </a:prstGeom>
        </p:spPr>
      </p:pic>
      <p:sp>
        <p:nvSpPr>
          <p:cNvPr id="32" name="Title 46">
            <a:extLst>
              <a:ext uri="{FF2B5EF4-FFF2-40B4-BE49-F238E27FC236}">
                <a16:creationId xmlns:a16="http://schemas.microsoft.com/office/drawing/2014/main" id="{2247E22D-DB69-424F-BA4A-03A50605E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dirty="0"/>
              <a:t>Gram Positive Laboratory Studies</a:t>
            </a:r>
            <a:br>
              <a:rPr lang="en-US" sz="1800" dirty="0"/>
            </a:br>
            <a:endParaRPr lang="aa-ET" dirty="0"/>
          </a:p>
        </p:txBody>
      </p:sp>
      <p:pic>
        <p:nvPicPr>
          <p:cNvPr id="33" name="Picture 32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69444C1D-B4FA-A84B-B615-A06F6FE27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4781551" y="1544650"/>
            <a:ext cx="674314" cy="418540"/>
          </a:xfrm>
          <a:prstGeom prst="rect">
            <a:avLst/>
          </a:prstGeom>
        </p:spPr>
      </p:pic>
      <p:sp>
        <p:nvSpPr>
          <p:cNvPr id="34" name="Round Same-side Corner of Rectangle 33">
            <a:extLst>
              <a:ext uri="{FF2B5EF4-FFF2-40B4-BE49-F238E27FC236}">
                <a16:creationId xmlns:a16="http://schemas.microsoft.com/office/drawing/2014/main" id="{2AABAA42-5B69-3640-9B9A-A123EDE9FE21}"/>
              </a:ext>
            </a:extLst>
          </p:cNvPr>
          <p:cNvSpPr/>
          <p:nvPr/>
        </p:nvSpPr>
        <p:spPr>
          <a:xfrm>
            <a:off x="5048269" y="1329059"/>
            <a:ext cx="2105776" cy="1141499"/>
          </a:xfrm>
          <a:prstGeom prst="round2SameRect">
            <a:avLst>
              <a:gd name="adj1" fmla="val 0"/>
              <a:gd name="adj2" fmla="val 12780"/>
            </a:avLst>
          </a:prstGeom>
          <a:solidFill>
            <a:srgbClr val="7030A0"/>
          </a:solidFill>
          <a:ln w="2540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21434" tIns="21434" rIns="21434" bIns="0" numCol="1" spcCol="1270" anchor="b" anchorCtr="1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788" dirty="0">
                <a:latin typeface="Montserrat Medium" pitchFamily="2" charset="77"/>
              </a:rPr>
              <a:t>Hydrogen Peroxide (H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O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 ➜ H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O+O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)</a:t>
            </a:r>
            <a:endParaRPr lang="en-US" sz="788" baseline="-25000" dirty="0">
              <a:latin typeface="Montserrat Medium" pitchFamily="2" charset="77"/>
            </a:endParaRPr>
          </a:p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Montserrat Medium" pitchFamily="2" charset="77"/>
              </a:rPr>
              <a:t>Catalase -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8461C41-1D50-1848-9904-21BEC85BF7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62" b="3447"/>
          <a:stretch/>
        </p:blipFill>
        <p:spPr>
          <a:xfrm>
            <a:off x="5043113" y="1332195"/>
            <a:ext cx="2105776" cy="7823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6706503-4FD9-CC4B-ABB8-2C3280427389}"/>
              </a:ext>
            </a:extLst>
          </p:cNvPr>
          <p:cNvSpPr/>
          <p:nvPr/>
        </p:nvSpPr>
        <p:spPr>
          <a:xfrm>
            <a:off x="6103736" y="1329061"/>
            <a:ext cx="1047731" cy="782357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a-ET" sz="4050" dirty="0"/>
              <a:t>✓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6F199D-3922-5C4E-94C7-5C5F1CCC98CF}"/>
              </a:ext>
            </a:extLst>
          </p:cNvPr>
          <p:cNvSpPr/>
          <p:nvPr/>
        </p:nvSpPr>
        <p:spPr>
          <a:xfrm>
            <a:off x="5048268" y="1332194"/>
            <a:ext cx="1052888" cy="779223"/>
          </a:xfrm>
          <a:prstGeom prst="rect">
            <a:avLst/>
          </a:prstGeom>
          <a:solidFill>
            <a:schemeClr val="accent2">
              <a:alpha val="43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a-ET" sz="4050" dirty="0"/>
              <a:t>✗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8FA561-C0EC-B445-8EBD-CB7EE10CD6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940" y="2761089"/>
            <a:ext cx="721524" cy="88803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DCBE18F-96E5-4949-8E36-B0DC7A490F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6054" y="2544255"/>
            <a:ext cx="433668" cy="4336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DCFC44F-5677-7747-8DE5-0187AB62ADF1}"/>
              </a:ext>
            </a:extLst>
          </p:cNvPr>
          <p:cNvSpPr txBox="1"/>
          <p:nvPr/>
        </p:nvSpPr>
        <p:spPr>
          <a:xfrm>
            <a:off x="5334803" y="2998189"/>
            <a:ext cx="1532713" cy="284151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/>
          </a:bodyPr>
          <a:lstStyle/>
          <a:p>
            <a:pPr algn="ctr">
              <a:buClr>
                <a:schemeClr val="tx2"/>
              </a:buClr>
            </a:pPr>
            <a:r>
              <a:rPr lang="en-US" sz="1200" b="1" dirty="0">
                <a:solidFill>
                  <a:schemeClr val="tx2"/>
                </a:solidFill>
                <a:latin typeface="Montserrat Semi Bold" pitchFamily="2" charset="77"/>
              </a:rPr>
              <a:t>Blood agar plate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B8FA561-C0EC-B445-8EBD-CB7EE10CD6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2637" y="3222794"/>
            <a:ext cx="692778" cy="852650"/>
          </a:xfrm>
          <a:prstGeom prst="rect">
            <a:avLst/>
          </a:prstGeom>
        </p:spPr>
      </p:pic>
      <p:sp>
        <p:nvSpPr>
          <p:cNvPr id="26" name="Smiley Face 25">
            <a:extLst>
              <a:ext uri="{FF2B5EF4-FFF2-40B4-BE49-F238E27FC236}">
                <a16:creationId xmlns:a16="http://schemas.microsoft.com/office/drawing/2014/main" id="{AD5A9754-16E8-4F8D-A72E-2B136CC7C65A}"/>
              </a:ext>
            </a:extLst>
          </p:cNvPr>
          <p:cNvSpPr/>
          <p:nvPr/>
        </p:nvSpPr>
        <p:spPr>
          <a:xfrm>
            <a:off x="8875723" y="1685091"/>
            <a:ext cx="848297" cy="852650"/>
          </a:xfrm>
          <a:prstGeom prst="smileyFace">
            <a:avLst/>
          </a:prstGeom>
          <a:solidFill>
            <a:srgbClr val="00B0F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27" name="Picture 26" descr="Image result for bad emoji">
            <a:extLst>
              <a:ext uri="{FF2B5EF4-FFF2-40B4-BE49-F238E27FC236}">
                <a16:creationId xmlns:a16="http://schemas.microsoft.com/office/drawing/2014/main" id="{548D0561-30E2-463C-859F-D71D64A5F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130" y="1689999"/>
            <a:ext cx="1023935" cy="102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hlinkClick r:id="rId9" action="ppaction://hlinksldjump"/>
            <a:extLst>
              <a:ext uri="{FF2B5EF4-FFF2-40B4-BE49-F238E27FC236}">
                <a16:creationId xmlns:a16="http://schemas.microsoft.com/office/drawing/2014/main" id="{094355C4-BAC7-BF3A-07E6-9839405C5EC2}"/>
              </a:ext>
            </a:extLst>
          </p:cNvPr>
          <p:cNvSpPr/>
          <p:nvPr/>
        </p:nvSpPr>
        <p:spPr>
          <a:xfrm>
            <a:off x="9815415" y="9632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5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7D41-0F76-48E5-985E-5EBFCC66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50" y="389292"/>
            <a:ext cx="8229600" cy="99417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Skin and Soft Tissue</a:t>
            </a:r>
            <a:br>
              <a:rPr lang="en-US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A 32-year-old man with a painful lesion on his knuckle, worsening over a 72-hour period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A396DC-A5EC-4CC3-B8D0-114E93CB5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7197" y="4693423"/>
            <a:ext cx="4613562" cy="9941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chemeClr val="accent2">
                    <a:lumMod val="50000"/>
                  </a:schemeClr>
                </a:solidFill>
              </a:rPr>
              <a:t>Physical exam:</a:t>
            </a:r>
          </a:p>
          <a:p>
            <a:r>
              <a:rPr lang="en-US" sz="1650" dirty="0">
                <a:solidFill>
                  <a:schemeClr val="accent2">
                    <a:lumMod val="50000"/>
                  </a:schemeClr>
                </a:solidFill>
              </a:rPr>
              <a:t>Draining exudate on left middle digit</a:t>
            </a:r>
          </a:p>
          <a:p>
            <a:r>
              <a:rPr lang="en-US" sz="1650" dirty="0">
                <a:solidFill>
                  <a:schemeClr val="accent2">
                    <a:lumMod val="50000"/>
                  </a:schemeClr>
                </a:solidFill>
              </a:rPr>
              <a:t>Patient is alert and responsive</a:t>
            </a:r>
          </a:p>
          <a:p>
            <a:endParaRPr lang="en-US" sz="165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34D978-5B16-4E20-A583-6026BFC2C53C}"/>
              </a:ext>
            </a:extLst>
          </p:cNvPr>
          <p:cNvSpPr/>
          <p:nvPr/>
        </p:nvSpPr>
        <p:spPr>
          <a:xfrm>
            <a:off x="6500759" y="4129706"/>
            <a:ext cx="41705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Other relevant history:</a:t>
            </a:r>
          </a:p>
          <a:p>
            <a:pPr marL="257175" indent="-257175" defTabSz="3429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Cut hand doing yard work</a:t>
            </a:r>
          </a:p>
          <a:p>
            <a:pPr marL="257175" indent="-257175" defTabSz="3429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Unremarkable health history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9AEFB6-E3A6-432C-B57B-3C24E1B02E1C}"/>
              </a:ext>
            </a:extLst>
          </p:cNvPr>
          <p:cNvSpPr/>
          <p:nvPr/>
        </p:nvSpPr>
        <p:spPr>
          <a:xfrm>
            <a:off x="2926228" y="1871231"/>
            <a:ext cx="291132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defRPr/>
            </a:pPr>
            <a:endParaRPr lang="en-US" sz="15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714842"/>
            <a:ext cx="2438400" cy="2346459"/>
          </a:xfrm>
          <a:prstGeom prst="rect">
            <a:avLst/>
          </a:prstGeom>
        </p:spPr>
      </p:pic>
      <p:sp>
        <p:nvSpPr>
          <p:cNvPr id="15" name="Oval 14">
            <a:hlinkClick r:id="rId4" action="ppaction://hlinksldjump"/>
            <a:extLst>
              <a:ext uri="{FF2B5EF4-FFF2-40B4-BE49-F238E27FC236}">
                <a16:creationId xmlns:a16="http://schemas.microsoft.com/office/drawing/2014/main" id="{5ED9CC76-48D8-EA05-345A-1372D395CC83}"/>
              </a:ext>
            </a:extLst>
          </p:cNvPr>
          <p:cNvSpPr/>
          <p:nvPr/>
        </p:nvSpPr>
        <p:spPr>
          <a:xfrm>
            <a:off x="9906000" y="22761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386F78-720B-95F5-D7D1-A8B51D213909}"/>
              </a:ext>
            </a:extLst>
          </p:cNvPr>
          <p:cNvSpPr txBox="1"/>
          <p:nvPr/>
        </p:nvSpPr>
        <p:spPr>
          <a:xfrm>
            <a:off x="6354452" y="1802218"/>
            <a:ext cx="4613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en-US" sz="1500" b="1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Key questions:</a:t>
            </a:r>
          </a:p>
          <a:p>
            <a:pPr marL="600075" lvl="1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How long?</a:t>
            </a:r>
          </a:p>
          <a:p>
            <a:pPr marL="600075" lvl="1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Is there a fever, headache?</a:t>
            </a:r>
          </a:p>
          <a:p>
            <a:pPr marL="600075" lvl="1" indent="-257175" defTabSz="342900"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accent2">
                    <a:lumMod val="50000"/>
                  </a:schemeClr>
                </a:solidFill>
                <a:latin typeface="Montserrat" pitchFamily="2" charset="77"/>
              </a:rPr>
              <a:t>Exposure history?</a:t>
            </a:r>
          </a:p>
        </p:txBody>
      </p:sp>
    </p:spTree>
    <p:extLst>
      <p:ext uri="{BB962C8B-B14F-4D97-AF65-F5344CB8AC3E}">
        <p14:creationId xmlns:p14="http://schemas.microsoft.com/office/powerpoint/2010/main" val="3099510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/>
          <p:cNvSpPr>
            <a:spLocks noGrp="1"/>
          </p:cNvSpPr>
          <p:nvPr>
            <p:ph type="title"/>
          </p:nvPr>
        </p:nvSpPr>
        <p:spPr>
          <a:xfrm>
            <a:off x="2366963" y="685800"/>
            <a:ext cx="7458075" cy="994172"/>
          </a:xfrm>
        </p:spPr>
        <p:txBody>
          <a:bodyPr>
            <a:noAutofit/>
          </a:bodyPr>
          <a:lstStyle/>
          <a:p>
            <a:r>
              <a:rPr lang="en-US" sz="3200" dirty="0"/>
              <a:t>A 32-year-old man with a painful lesion on his knuckle, worsening over a 72-hour period. What are your top differential diagnosis?</a:t>
            </a:r>
          </a:p>
        </p:txBody>
      </p:sp>
      <p:sp>
        <p:nvSpPr>
          <p:cNvPr id="3" name="TPAnswers" title="Answer Text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124200" y="2286000"/>
            <a:ext cx="5486400" cy="3600450"/>
          </a:xfrm>
        </p:spPr>
        <p:txBody>
          <a:bodyPr>
            <a:noAutofit/>
          </a:bodyPr>
          <a:lstStyle/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Staph aureus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Strep pyogenes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Escherichia coli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Salmonella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Neisseria</a:t>
            </a:r>
            <a:endParaRPr lang="en-US" sz="2400" dirty="0"/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Clostridium</a:t>
            </a:r>
            <a:r>
              <a:rPr lang="en-US" sz="2400" dirty="0"/>
              <a:t> spp.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Mycobacterium </a:t>
            </a:r>
            <a:r>
              <a:rPr lang="en-US" sz="2400" dirty="0"/>
              <a:t>spp.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Nocardia 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Mycoplasma </a:t>
            </a:r>
            <a:r>
              <a:rPr lang="en-US" sz="2400" dirty="0"/>
              <a:t>spp.</a:t>
            </a:r>
          </a:p>
          <a:p>
            <a:pPr marL="385763" indent="-385763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UcPeriod"/>
            </a:pPr>
            <a:r>
              <a:rPr lang="en-US" sz="2400" i="1" dirty="0"/>
              <a:t>Rickettsia</a:t>
            </a:r>
            <a:r>
              <a:rPr lang="en-US" sz="2400" dirty="0"/>
              <a:t> spp.</a:t>
            </a:r>
          </a:p>
        </p:txBody>
      </p:sp>
      <p:sp>
        <p:nvSpPr>
          <p:cNvPr id="4" name="TPPolling" title="Polling Shape"/>
          <p:cNvSpPr/>
          <p:nvPr/>
        </p:nvSpPr>
        <p:spPr>
          <a:xfrm>
            <a:off x="2667001" y="857251"/>
            <a:ext cx="9525" cy="9525"/>
          </a:xfrm>
          <a:prstGeom prst="rect">
            <a:avLst/>
          </a:prstGeom>
          <a:solidFill>
            <a:schemeClr val="accent1">
              <a:alpha val="1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hlinkClick r:id="rId4" action="ppaction://hlinksldjump"/>
            <a:extLst>
              <a:ext uri="{FF2B5EF4-FFF2-40B4-BE49-F238E27FC236}">
                <a16:creationId xmlns:a16="http://schemas.microsoft.com/office/drawing/2014/main" id="{7566D5A6-057F-4F2E-49DA-93070A47C4E6}"/>
              </a:ext>
            </a:extLst>
          </p:cNvPr>
          <p:cNvSpPr/>
          <p:nvPr/>
        </p:nvSpPr>
        <p:spPr>
          <a:xfrm>
            <a:off x="9825037" y="158585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675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7D41-0F76-48E5-985E-5EBFCC66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01" y="384232"/>
            <a:ext cx="7089815" cy="994172"/>
          </a:xfrm>
        </p:spPr>
        <p:txBody>
          <a:bodyPr>
            <a:noAutofit/>
          </a:bodyPr>
          <a:lstStyle/>
          <a:p>
            <a:r>
              <a:rPr lang="en-US" sz="3200" dirty="0"/>
              <a:t>A 32-year-old man with a painful lesion on his knuckle, worsening over a 72-hour period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477B235-6B0C-4652-ADE9-E268285A5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342900">
              <a:defRPr/>
            </a:pPr>
            <a:fld id="{7ECBCBD7-D437-453D-8C62-319603BE7F5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>
                <a:defRPr/>
              </a:pPr>
              <a:t>36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695417"/>
            <a:ext cx="3352800" cy="3226381"/>
          </a:xfrm>
          <a:prstGeom prst="rect">
            <a:avLst/>
          </a:prstGeom>
        </p:spPr>
      </p:pic>
      <p:pic>
        <p:nvPicPr>
          <p:cNvPr id="1026" name="Picture 2" descr="https://entokey.com/wp-content/uploads/2016/08/C2-FF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85" y="2971801"/>
            <a:ext cx="3571875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59158" y="2708605"/>
            <a:ext cx="685800" cy="68580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/>
          </a:bodyPr>
          <a:lstStyle/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r>
              <a:rPr lang="en-US" sz="1500" dirty="0"/>
              <a:t>Gram Stain of purulent discharge</a:t>
            </a:r>
          </a:p>
        </p:txBody>
      </p:sp>
      <p:sp>
        <p:nvSpPr>
          <p:cNvPr id="3" name="Oval 2">
            <a:hlinkClick r:id="rId5" action="ppaction://hlinksldjump"/>
            <a:extLst>
              <a:ext uri="{FF2B5EF4-FFF2-40B4-BE49-F238E27FC236}">
                <a16:creationId xmlns:a16="http://schemas.microsoft.com/office/drawing/2014/main" id="{DDCA00E1-712A-DABB-0A7D-1B66FA24D038}"/>
              </a:ext>
            </a:extLst>
          </p:cNvPr>
          <p:cNvSpPr/>
          <p:nvPr/>
        </p:nvSpPr>
        <p:spPr>
          <a:xfrm>
            <a:off x="9829800" y="41332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" name="Elbow Connector 66">
            <a:extLst>
              <a:ext uri="{FF2B5EF4-FFF2-40B4-BE49-F238E27FC236}">
                <a16:creationId xmlns:a16="http://schemas.microsoft.com/office/drawing/2014/main" id="{1B63C8C8-FEA8-6243-90FC-8712068AE75A}"/>
              </a:ext>
            </a:extLst>
          </p:cNvPr>
          <p:cNvCxnSpPr>
            <a:cxnSpLocks/>
            <a:stCxn id="59" idx="3"/>
            <a:endCxn id="60" idx="1"/>
          </p:cNvCxnSpPr>
          <p:nvPr/>
        </p:nvCxnSpPr>
        <p:spPr>
          <a:xfrm>
            <a:off x="7706100" y="3445207"/>
            <a:ext cx="21870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6">
            <a:extLst>
              <a:ext uri="{FF2B5EF4-FFF2-40B4-BE49-F238E27FC236}">
                <a16:creationId xmlns:a16="http://schemas.microsoft.com/office/drawing/2014/main" id="{2D2831E2-B867-8747-B99D-936B0F19F1B6}"/>
              </a:ext>
            </a:extLst>
          </p:cNvPr>
          <p:cNvCxnSpPr>
            <a:cxnSpLocks/>
            <a:stCxn id="56" idx="3"/>
            <a:endCxn id="57" idx="1"/>
          </p:cNvCxnSpPr>
          <p:nvPr/>
        </p:nvCxnSpPr>
        <p:spPr>
          <a:xfrm>
            <a:off x="7706100" y="2990815"/>
            <a:ext cx="21870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66">
            <a:extLst>
              <a:ext uri="{FF2B5EF4-FFF2-40B4-BE49-F238E27FC236}">
                <a16:creationId xmlns:a16="http://schemas.microsoft.com/office/drawing/2014/main" id="{E2C5F314-1FA2-D34A-8E72-1D80C52C9FE2}"/>
              </a:ext>
            </a:extLst>
          </p:cNvPr>
          <p:cNvCxnSpPr>
            <a:cxnSpLocks/>
            <a:stCxn id="62" idx="3"/>
            <a:endCxn id="63" idx="1"/>
          </p:cNvCxnSpPr>
          <p:nvPr/>
        </p:nvCxnSpPr>
        <p:spPr>
          <a:xfrm flipV="1">
            <a:off x="5567700" y="4270641"/>
            <a:ext cx="2357100" cy="1350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482B38-FF15-1142-A2A2-BEC7A12C7424}"/>
              </a:ext>
            </a:extLst>
          </p:cNvPr>
          <p:cNvSpPr txBox="1">
            <a:spLocks/>
          </p:cNvSpPr>
          <p:nvPr/>
        </p:nvSpPr>
        <p:spPr>
          <a:xfrm>
            <a:off x="3002700" y="743823"/>
            <a:ext cx="6437313" cy="369859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>
                <a:solidFill>
                  <a:schemeClr val="tx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2100" dirty="0">
                <a:solidFill>
                  <a:schemeClr val="tx1"/>
                </a:solidFill>
              </a:rPr>
              <a:t>Gram </a:t>
            </a:r>
            <a:r>
              <a:rPr lang="en-US" sz="2100">
                <a:solidFill>
                  <a:schemeClr val="tx1"/>
                </a:solidFill>
              </a:rPr>
              <a:t>Positive Map</a:t>
            </a: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49" name="Rounded Rectangle 48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15D48F7A-FA5C-324D-8F59-45E7A077C3DA}"/>
              </a:ext>
            </a:extLst>
          </p:cNvPr>
          <p:cNvSpPr/>
          <p:nvPr/>
        </p:nvSpPr>
        <p:spPr>
          <a:xfrm>
            <a:off x="3037622" y="3061648"/>
            <a:ext cx="669142" cy="582458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Gram Positive Bacteria</a:t>
            </a:r>
          </a:p>
        </p:txBody>
      </p: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D4E5E079-C99B-3F41-A902-86A453E52DC4}"/>
              </a:ext>
            </a:extLst>
          </p:cNvPr>
          <p:cNvCxnSpPr>
            <a:cxnSpLocks/>
            <a:stCxn id="49" idx="3"/>
            <a:endCxn id="61" idx="1"/>
          </p:cNvCxnSpPr>
          <p:nvPr/>
        </p:nvCxnSpPr>
        <p:spPr>
          <a:xfrm>
            <a:off x="3706762" y="3352879"/>
            <a:ext cx="331838" cy="123062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4FF78F8E-A334-2D40-9502-9DBFEDB822A2}"/>
              </a:ext>
            </a:extLst>
          </p:cNvPr>
          <p:cNvCxnSpPr>
            <a:cxnSpLocks/>
            <a:stCxn id="49" idx="3"/>
            <a:endCxn id="50" idx="1"/>
          </p:cNvCxnSpPr>
          <p:nvPr/>
        </p:nvCxnSpPr>
        <p:spPr>
          <a:xfrm flipV="1">
            <a:off x="3706762" y="2623330"/>
            <a:ext cx="331838" cy="72954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B5FD5261-8FBD-B540-9BCA-D0F55FD5A50A}"/>
              </a:ext>
            </a:extLst>
          </p:cNvPr>
          <p:cNvCxnSpPr>
            <a:cxnSpLocks/>
            <a:stCxn id="50" idx="3"/>
            <a:endCxn id="54" idx="1"/>
          </p:cNvCxnSpPr>
          <p:nvPr/>
        </p:nvCxnSpPr>
        <p:spPr>
          <a:xfrm>
            <a:off x="4475735" y="2623330"/>
            <a:ext cx="362966" cy="553035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336775A5-0382-1448-90B6-94B7ADFD0196}"/>
              </a:ext>
            </a:extLst>
          </p:cNvPr>
          <p:cNvCxnSpPr>
            <a:cxnSpLocks/>
            <a:stCxn id="50" idx="3"/>
            <a:endCxn id="51" idx="1"/>
          </p:cNvCxnSpPr>
          <p:nvPr/>
        </p:nvCxnSpPr>
        <p:spPr>
          <a:xfrm flipV="1">
            <a:off x="4475735" y="1993549"/>
            <a:ext cx="362966" cy="62978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7E928A60-9A20-6A48-B2E8-CF36B9F93FC2}"/>
              </a:ext>
            </a:extLst>
          </p:cNvPr>
          <p:cNvCxnSpPr>
            <a:cxnSpLocks/>
            <a:stCxn id="54" idx="3"/>
            <a:endCxn id="58" idx="1"/>
          </p:cNvCxnSpPr>
          <p:nvPr/>
        </p:nvCxnSpPr>
        <p:spPr>
          <a:xfrm>
            <a:off x="5567700" y="3176366"/>
            <a:ext cx="471150" cy="268843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A4C1E8DA-F364-FF45-A217-20AC54414EFD}"/>
              </a:ext>
            </a:extLst>
          </p:cNvPr>
          <p:cNvCxnSpPr>
            <a:cxnSpLocks/>
            <a:stCxn id="54" idx="3"/>
            <a:endCxn id="55" idx="1"/>
          </p:cNvCxnSpPr>
          <p:nvPr/>
        </p:nvCxnSpPr>
        <p:spPr>
          <a:xfrm flipV="1">
            <a:off x="5567700" y="2990817"/>
            <a:ext cx="471150" cy="185549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A7AE4BB2-3161-7743-BD30-51A23DAD69DE}"/>
              </a:ext>
            </a:extLst>
          </p:cNvPr>
          <p:cNvCxnSpPr>
            <a:cxnSpLocks/>
            <a:stCxn id="61" idx="3"/>
            <a:endCxn id="62" idx="1"/>
          </p:cNvCxnSpPr>
          <p:nvPr/>
        </p:nvCxnSpPr>
        <p:spPr>
          <a:xfrm flipV="1">
            <a:off x="4475734" y="4284142"/>
            <a:ext cx="362966" cy="29936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2FE973D5-A2D4-6D46-96DC-E2F1513E2D83}"/>
              </a:ext>
            </a:extLst>
          </p:cNvPr>
          <p:cNvSpPr txBox="1"/>
          <p:nvPr/>
        </p:nvSpPr>
        <p:spPr>
          <a:xfrm>
            <a:off x="3041684" y="5340878"/>
            <a:ext cx="168299" cy="168299"/>
          </a:xfrm>
          <a:prstGeom prst="roundRect">
            <a:avLst/>
          </a:prstGeom>
          <a:solidFill>
            <a:srgbClr val="7030A0"/>
          </a:solidFill>
        </p:spPr>
        <p:txBody>
          <a:bodyPr wrap="none" lIns="351000" tIns="54000" rIns="27000" bIns="54000" rtlCol="0" anchor="ctr" anchorCtr="0">
            <a:noAutofit/>
          </a:bodyPr>
          <a:lstStyle/>
          <a:p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Gram Positive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7A9BD3-3E86-7B45-A923-E2F5F0143B90}"/>
              </a:ext>
            </a:extLst>
          </p:cNvPr>
          <p:cNvGrpSpPr/>
          <p:nvPr/>
        </p:nvGrpSpPr>
        <p:grpSpPr>
          <a:xfrm>
            <a:off x="3002699" y="5300550"/>
            <a:ext cx="243000" cy="243000"/>
            <a:chOff x="-981455" y="3780165"/>
            <a:chExt cx="439026" cy="439026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D9D9E8C-B2DC-4B4B-A252-B2102AFF018C}"/>
                </a:ext>
              </a:extLst>
            </p:cNvPr>
            <p:cNvSpPr/>
            <p:nvPr/>
          </p:nvSpPr>
          <p:spPr>
            <a:xfrm>
              <a:off x="-981455" y="3780165"/>
              <a:ext cx="439026" cy="4390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aa-ET" sz="1350"/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60EDE450-D578-6D40-A5E3-603F332145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981455" y="3780165"/>
              <a:ext cx="439026" cy="439026"/>
            </a:xfrm>
            <a:prstGeom prst="rect">
              <a:avLst/>
            </a:prstGeom>
          </p:spPr>
        </p:pic>
      </p:grp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15C4A779-62E2-9D43-B2D4-045BE7A36D74}"/>
              </a:ext>
            </a:extLst>
          </p:cNvPr>
          <p:cNvCxnSpPr>
            <a:cxnSpLocks/>
            <a:stCxn id="52" idx="3"/>
            <a:endCxn id="53" idx="1"/>
          </p:cNvCxnSpPr>
          <p:nvPr/>
        </p:nvCxnSpPr>
        <p:spPr>
          <a:xfrm>
            <a:off x="6713850" y="2199640"/>
            <a:ext cx="121095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6">
            <a:extLst>
              <a:ext uri="{FF2B5EF4-FFF2-40B4-BE49-F238E27FC236}">
                <a16:creationId xmlns:a16="http://schemas.microsoft.com/office/drawing/2014/main" id="{882EE661-50C3-C644-863E-94BCE727BB71}"/>
              </a:ext>
            </a:extLst>
          </p:cNvPr>
          <p:cNvCxnSpPr>
            <a:cxnSpLocks/>
            <a:stCxn id="55" idx="3"/>
            <a:endCxn id="56" idx="1"/>
          </p:cNvCxnSpPr>
          <p:nvPr/>
        </p:nvCxnSpPr>
        <p:spPr>
          <a:xfrm>
            <a:off x="6713850" y="2990815"/>
            <a:ext cx="18225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66">
            <a:extLst>
              <a:ext uri="{FF2B5EF4-FFF2-40B4-BE49-F238E27FC236}">
                <a16:creationId xmlns:a16="http://schemas.microsoft.com/office/drawing/2014/main" id="{CD760660-8548-FD4F-8E58-E30F606E9A3E}"/>
              </a:ext>
            </a:extLst>
          </p:cNvPr>
          <p:cNvCxnSpPr>
            <a:cxnSpLocks/>
            <a:stCxn id="58" idx="3"/>
            <a:endCxn id="59" idx="1"/>
          </p:cNvCxnSpPr>
          <p:nvPr/>
        </p:nvCxnSpPr>
        <p:spPr>
          <a:xfrm>
            <a:off x="6713850" y="3445207"/>
            <a:ext cx="18225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550CAE2-62BC-BB49-BCAB-F16864A27B7D}"/>
              </a:ext>
            </a:extLst>
          </p:cNvPr>
          <p:cNvSpPr/>
          <p:nvPr/>
        </p:nvSpPr>
        <p:spPr>
          <a:xfrm>
            <a:off x="4038601" y="2400300"/>
            <a:ext cx="437134" cy="446058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Cocci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E66A564-9EAA-3C45-9D32-68F6B3D8008A}"/>
              </a:ext>
            </a:extLst>
          </p:cNvPr>
          <p:cNvSpPr/>
          <p:nvPr/>
        </p:nvSpPr>
        <p:spPr>
          <a:xfrm>
            <a:off x="4838700" y="1791050"/>
            <a:ext cx="729000" cy="405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Catalase +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CBA44C8-8814-524F-92D0-E1235C0C900C}"/>
              </a:ext>
            </a:extLst>
          </p:cNvPr>
          <p:cNvSpPr/>
          <p:nvPr/>
        </p:nvSpPr>
        <p:spPr>
          <a:xfrm>
            <a:off x="4838700" y="2973864"/>
            <a:ext cx="729000" cy="405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Catalase -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D749FF4E-1697-EF40-A055-0F56EF34B355}"/>
              </a:ext>
            </a:extLst>
          </p:cNvPr>
          <p:cNvSpPr/>
          <p:nvPr/>
        </p:nvSpPr>
        <p:spPr>
          <a:xfrm>
            <a:off x="4038601" y="4360473"/>
            <a:ext cx="437135" cy="44605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Bacilli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87FB4C54-8607-BA42-AC49-FB6E2697F60E}"/>
              </a:ext>
            </a:extLst>
          </p:cNvPr>
          <p:cNvSpPr/>
          <p:nvPr/>
        </p:nvSpPr>
        <p:spPr>
          <a:xfrm>
            <a:off x="4838700" y="4081641"/>
            <a:ext cx="729000" cy="405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No-spores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8EACA145-C813-F04F-B1D7-9F30FB65D65D}"/>
              </a:ext>
            </a:extLst>
          </p:cNvPr>
          <p:cNvSpPr/>
          <p:nvPr/>
        </p:nvSpPr>
        <p:spPr>
          <a:xfrm>
            <a:off x="6038850" y="1997140"/>
            <a:ext cx="675000" cy="405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Gamma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6E017C1D-ED46-CA43-AE43-48414C10BA0C}"/>
              </a:ext>
            </a:extLst>
          </p:cNvPr>
          <p:cNvSpPr/>
          <p:nvPr/>
        </p:nvSpPr>
        <p:spPr>
          <a:xfrm>
            <a:off x="7924800" y="2064640"/>
            <a:ext cx="1080000" cy="270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i="1" dirty="0">
                <a:latin typeface="Montserrat Medium" pitchFamily="2" charset="77"/>
              </a:rPr>
              <a:t>Staph </a:t>
            </a:r>
            <a:r>
              <a:rPr lang="en-US" sz="825" dirty="0">
                <a:latin typeface="Montserrat Medium" pitchFamily="2" charset="77"/>
              </a:rPr>
              <a:t>epidermidis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B88EA0E-DF3A-DF47-8885-0B55F3AC7390}"/>
              </a:ext>
            </a:extLst>
          </p:cNvPr>
          <p:cNvSpPr/>
          <p:nvPr/>
        </p:nvSpPr>
        <p:spPr>
          <a:xfrm>
            <a:off x="6038850" y="2788315"/>
            <a:ext cx="675000" cy="405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Beta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C9D7061D-4FDF-AD4B-93A9-A11139C91BB1}"/>
              </a:ext>
            </a:extLst>
          </p:cNvPr>
          <p:cNvSpPr/>
          <p:nvPr/>
        </p:nvSpPr>
        <p:spPr>
          <a:xfrm>
            <a:off x="6896100" y="2855815"/>
            <a:ext cx="810000" cy="270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Bacitracin S</a:t>
            </a:r>
          </a:p>
        </p:txBody>
      </p:sp>
      <p:sp>
        <p:nvSpPr>
          <p:cNvPr id="57" name="Rounded Rectangle 56">
            <a:hlinkClick r:id="" action="ppaction://noaction"/>
            <a:extLst>
              <a:ext uri="{FF2B5EF4-FFF2-40B4-BE49-F238E27FC236}">
                <a16:creationId xmlns:a16="http://schemas.microsoft.com/office/drawing/2014/main" id="{FB0D4AB7-9590-274F-9DA0-92F9F2C5793E}"/>
              </a:ext>
            </a:extLst>
          </p:cNvPr>
          <p:cNvSpPr/>
          <p:nvPr/>
        </p:nvSpPr>
        <p:spPr>
          <a:xfrm>
            <a:off x="7924800" y="2855815"/>
            <a:ext cx="1080000" cy="270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 </a:t>
            </a:r>
            <a:r>
              <a:rPr lang="en-US" sz="825" i="1" dirty="0">
                <a:latin typeface="Montserrat Medium" pitchFamily="2" charset="77"/>
              </a:rPr>
              <a:t>S. pyogenes</a:t>
            </a:r>
            <a:endParaRPr lang="en-US" sz="825" dirty="0">
              <a:latin typeface="Montserrat Medium" pitchFamily="2" charset="77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25A50CCA-0607-D042-82C3-D494CA64E03F}"/>
              </a:ext>
            </a:extLst>
          </p:cNvPr>
          <p:cNvSpPr/>
          <p:nvPr/>
        </p:nvSpPr>
        <p:spPr>
          <a:xfrm>
            <a:off x="6038850" y="3242707"/>
            <a:ext cx="675000" cy="405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Alpha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2CCFA9D4-E14D-344E-8CDC-9D7B2D0735FD}"/>
              </a:ext>
            </a:extLst>
          </p:cNvPr>
          <p:cNvSpPr/>
          <p:nvPr/>
        </p:nvSpPr>
        <p:spPr>
          <a:xfrm>
            <a:off x="6896100" y="3310207"/>
            <a:ext cx="810000" cy="270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Optochin S</a:t>
            </a:r>
          </a:p>
        </p:txBody>
      </p:sp>
      <p:sp>
        <p:nvSpPr>
          <p:cNvPr id="60" name="Rounded Rectangle 59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C8A542F5-300A-B34C-AEA7-93B2AAFBC9FC}"/>
              </a:ext>
            </a:extLst>
          </p:cNvPr>
          <p:cNvSpPr/>
          <p:nvPr/>
        </p:nvSpPr>
        <p:spPr>
          <a:xfrm>
            <a:off x="7924800" y="3310207"/>
            <a:ext cx="1080000" cy="270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i="1" dirty="0">
                <a:latin typeface="Montserrat Medium" pitchFamily="2" charset="77"/>
              </a:rPr>
              <a:t>S. pneumoniae</a:t>
            </a:r>
            <a:endParaRPr lang="en-US" sz="825" dirty="0">
              <a:latin typeface="Montserrat Medium" pitchFamily="2" charset="77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AFBE8B7-1CFD-8940-8A37-3FFFF0D26EFA}"/>
              </a:ext>
            </a:extLst>
          </p:cNvPr>
          <p:cNvSpPr/>
          <p:nvPr/>
        </p:nvSpPr>
        <p:spPr>
          <a:xfrm>
            <a:off x="7924800" y="4135641"/>
            <a:ext cx="1080000" cy="270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i="1">
                <a:latin typeface="Montserrat Medium" pitchFamily="2" charset="77"/>
              </a:rPr>
              <a:t> Listeria</a:t>
            </a:r>
            <a:endParaRPr lang="en-US" sz="825" i="1" dirty="0">
              <a:latin typeface="Montserrat Medium" pitchFamily="2" charset="77"/>
            </a:endParaRPr>
          </a:p>
        </p:txBody>
      </p:sp>
      <p:cxnSp>
        <p:nvCxnSpPr>
          <p:cNvPr id="47" name="Elbow Connector 66">
            <a:extLst>
              <a:ext uri="{FF2B5EF4-FFF2-40B4-BE49-F238E27FC236}">
                <a16:creationId xmlns:a16="http://schemas.microsoft.com/office/drawing/2014/main" id="{B63F9DB9-E9B8-4954-8B22-ADE1CE59F365}"/>
              </a:ext>
            </a:extLst>
          </p:cNvPr>
          <p:cNvCxnSpPr>
            <a:cxnSpLocks/>
            <a:stCxn id="48" idx="3"/>
            <a:endCxn id="69" idx="1"/>
          </p:cNvCxnSpPr>
          <p:nvPr/>
        </p:nvCxnSpPr>
        <p:spPr>
          <a:xfrm>
            <a:off x="6713850" y="1744720"/>
            <a:ext cx="121095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51">
            <a:extLst>
              <a:ext uri="{FF2B5EF4-FFF2-40B4-BE49-F238E27FC236}">
                <a16:creationId xmlns:a16="http://schemas.microsoft.com/office/drawing/2014/main" id="{1BF676A5-DDB6-495F-A6B5-C5330052052E}"/>
              </a:ext>
            </a:extLst>
          </p:cNvPr>
          <p:cNvSpPr/>
          <p:nvPr/>
        </p:nvSpPr>
        <p:spPr>
          <a:xfrm>
            <a:off x="6038850" y="1542220"/>
            <a:ext cx="675000" cy="405000"/>
          </a:xfrm>
          <a:prstGeom prst="roundRect">
            <a:avLst/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Beta</a:t>
            </a:r>
          </a:p>
        </p:txBody>
      </p:sp>
      <p:sp>
        <p:nvSpPr>
          <p:cNvPr id="69" name="Rounded Rectangle 52">
            <a:extLst>
              <a:ext uri="{FF2B5EF4-FFF2-40B4-BE49-F238E27FC236}">
                <a16:creationId xmlns:a16="http://schemas.microsoft.com/office/drawing/2014/main" id="{D58B5EE3-B329-4830-A48A-6ACFBD579C85}"/>
              </a:ext>
            </a:extLst>
          </p:cNvPr>
          <p:cNvSpPr/>
          <p:nvPr/>
        </p:nvSpPr>
        <p:spPr>
          <a:xfrm>
            <a:off x="7924800" y="1609720"/>
            <a:ext cx="1080000" cy="270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i="1" dirty="0">
                <a:latin typeface="Montserrat Medium" pitchFamily="2" charset="77"/>
              </a:rPr>
              <a:t>S. aureus</a:t>
            </a:r>
            <a:endParaRPr lang="en-US" sz="825" dirty="0">
              <a:latin typeface="Montserrat Medium" pitchFamily="2" charset="77"/>
            </a:endParaRPr>
          </a:p>
        </p:txBody>
      </p:sp>
      <p:cxnSp>
        <p:nvCxnSpPr>
          <p:cNvPr id="71" name="Elbow Connector 85">
            <a:extLst>
              <a:ext uri="{FF2B5EF4-FFF2-40B4-BE49-F238E27FC236}">
                <a16:creationId xmlns:a16="http://schemas.microsoft.com/office/drawing/2014/main" id="{522ABBE6-5CE7-4B7E-ADA9-582900A749D7}"/>
              </a:ext>
            </a:extLst>
          </p:cNvPr>
          <p:cNvCxnSpPr>
            <a:cxnSpLocks/>
            <a:stCxn id="51" idx="3"/>
            <a:endCxn id="52" idx="1"/>
          </p:cNvCxnSpPr>
          <p:nvPr/>
        </p:nvCxnSpPr>
        <p:spPr>
          <a:xfrm>
            <a:off x="5567700" y="1993551"/>
            <a:ext cx="471150" cy="20609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86">
            <a:extLst>
              <a:ext uri="{FF2B5EF4-FFF2-40B4-BE49-F238E27FC236}">
                <a16:creationId xmlns:a16="http://schemas.microsoft.com/office/drawing/2014/main" id="{190DBEE9-796A-4E61-9DDD-91EE24387336}"/>
              </a:ext>
            </a:extLst>
          </p:cNvPr>
          <p:cNvCxnSpPr>
            <a:cxnSpLocks/>
            <a:stCxn id="51" idx="3"/>
            <a:endCxn id="48" idx="1"/>
          </p:cNvCxnSpPr>
          <p:nvPr/>
        </p:nvCxnSpPr>
        <p:spPr>
          <a:xfrm flipV="1">
            <a:off x="5567700" y="1744721"/>
            <a:ext cx="471150" cy="248830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16">
            <a:extLst>
              <a:ext uri="{FF2B5EF4-FFF2-40B4-BE49-F238E27FC236}">
                <a16:creationId xmlns:a16="http://schemas.microsoft.com/office/drawing/2014/main" id="{E4C9BF79-D6C9-44D2-B184-4EF5478B30D9}"/>
              </a:ext>
            </a:extLst>
          </p:cNvPr>
          <p:cNvSpPr/>
          <p:nvPr/>
        </p:nvSpPr>
        <p:spPr>
          <a:xfrm>
            <a:off x="4875219" y="4672190"/>
            <a:ext cx="729000" cy="405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Spore Formation</a:t>
            </a:r>
          </a:p>
        </p:txBody>
      </p:sp>
      <p:sp>
        <p:nvSpPr>
          <p:cNvPr id="78" name="Rounded Rectangle 18">
            <a:extLst>
              <a:ext uri="{FF2B5EF4-FFF2-40B4-BE49-F238E27FC236}">
                <a16:creationId xmlns:a16="http://schemas.microsoft.com/office/drawing/2014/main" id="{BE261378-F9A5-474B-BDE0-39716C0D1CF7}"/>
              </a:ext>
            </a:extLst>
          </p:cNvPr>
          <p:cNvSpPr/>
          <p:nvPr/>
        </p:nvSpPr>
        <p:spPr>
          <a:xfrm>
            <a:off x="6038850" y="4672190"/>
            <a:ext cx="675000" cy="405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Anaerobic</a:t>
            </a:r>
          </a:p>
        </p:txBody>
      </p:sp>
      <p:sp>
        <p:nvSpPr>
          <p:cNvPr id="79" name="Rounded Rectangle 20">
            <a:extLst>
              <a:ext uri="{FF2B5EF4-FFF2-40B4-BE49-F238E27FC236}">
                <a16:creationId xmlns:a16="http://schemas.microsoft.com/office/drawing/2014/main" id="{92C3F226-5A12-48B2-8DE1-C429F3C0F6C0}"/>
              </a:ext>
            </a:extLst>
          </p:cNvPr>
          <p:cNvSpPr/>
          <p:nvPr/>
        </p:nvSpPr>
        <p:spPr>
          <a:xfrm>
            <a:off x="6896100" y="4739690"/>
            <a:ext cx="810000" cy="270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i="1" dirty="0">
                <a:latin typeface="Montserrat Medium" pitchFamily="2" charset="77"/>
              </a:rPr>
              <a:t>Clostridium </a:t>
            </a:r>
            <a:r>
              <a:rPr lang="en-US" sz="825" dirty="0">
                <a:latin typeface="Montserrat Medium" pitchFamily="2" charset="77"/>
              </a:rPr>
              <a:t>sps.</a:t>
            </a:r>
          </a:p>
        </p:txBody>
      </p:sp>
      <p:sp>
        <p:nvSpPr>
          <p:cNvPr id="80" name="Rounded Rectangle 22">
            <a:extLst>
              <a:ext uri="{FF2B5EF4-FFF2-40B4-BE49-F238E27FC236}">
                <a16:creationId xmlns:a16="http://schemas.microsoft.com/office/drawing/2014/main" id="{174F1543-A62F-4E4E-B9B5-408F815C1F1A}"/>
              </a:ext>
            </a:extLst>
          </p:cNvPr>
          <p:cNvSpPr/>
          <p:nvPr/>
        </p:nvSpPr>
        <p:spPr>
          <a:xfrm>
            <a:off x="7924800" y="4739690"/>
            <a:ext cx="1080000" cy="270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i="1" dirty="0">
                <a:latin typeface="Montserrat Medium" pitchFamily="2" charset="77"/>
              </a:rPr>
              <a:t>Clostridium difficle</a:t>
            </a:r>
          </a:p>
        </p:txBody>
      </p:sp>
      <p:cxnSp>
        <p:nvCxnSpPr>
          <p:cNvPr id="83" name="Elbow Connector 76">
            <a:extLst>
              <a:ext uri="{FF2B5EF4-FFF2-40B4-BE49-F238E27FC236}">
                <a16:creationId xmlns:a16="http://schemas.microsoft.com/office/drawing/2014/main" id="{145DF081-6EBF-47B3-9968-B823ABD8DB76}"/>
              </a:ext>
            </a:extLst>
          </p:cNvPr>
          <p:cNvCxnSpPr>
            <a:cxnSpLocks/>
            <a:stCxn id="77" idx="3"/>
            <a:endCxn id="78" idx="1"/>
          </p:cNvCxnSpPr>
          <p:nvPr/>
        </p:nvCxnSpPr>
        <p:spPr>
          <a:xfrm>
            <a:off x="5604220" y="4874690"/>
            <a:ext cx="434631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66">
            <a:extLst>
              <a:ext uri="{FF2B5EF4-FFF2-40B4-BE49-F238E27FC236}">
                <a16:creationId xmlns:a16="http://schemas.microsoft.com/office/drawing/2014/main" id="{9BFD7312-3A03-44C6-A8EB-C7B875A431C8}"/>
              </a:ext>
            </a:extLst>
          </p:cNvPr>
          <p:cNvCxnSpPr>
            <a:cxnSpLocks/>
            <a:stCxn id="78" idx="3"/>
            <a:endCxn id="79" idx="1"/>
          </p:cNvCxnSpPr>
          <p:nvPr/>
        </p:nvCxnSpPr>
        <p:spPr>
          <a:xfrm>
            <a:off x="6713850" y="4874690"/>
            <a:ext cx="18225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Elbow Connector 106">
            <a:extLst>
              <a:ext uri="{FF2B5EF4-FFF2-40B4-BE49-F238E27FC236}">
                <a16:creationId xmlns:a16="http://schemas.microsoft.com/office/drawing/2014/main" id="{58958DEB-1D18-4884-8663-EF1920850183}"/>
              </a:ext>
            </a:extLst>
          </p:cNvPr>
          <p:cNvCxnSpPr>
            <a:cxnSpLocks/>
            <a:stCxn id="79" idx="3"/>
            <a:endCxn id="80" idx="1"/>
          </p:cNvCxnSpPr>
          <p:nvPr/>
        </p:nvCxnSpPr>
        <p:spPr>
          <a:xfrm>
            <a:off x="7706100" y="4874690"/>
            <a:ext cx="218700" cy="0"/>
          </a:xfrm>
          <a:prstGeom prst="straightConnector1">
            <a:avLst/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45">
            <a:extLst>
              <a:ext uri="{FF2B5EF4-FFF2-40B4-BE49-F238E27FC236}">
                <a16:creationId xmlns:a16="http://schemas.microsoft.com/office/drawing/2014/main" id="{53DD60E5-AE72-4EB3-A516-0D7B79FE705F}"/>
              </a:ext>
            </a:extLst>
          </p:cNvPr>
          <p:cNvCxnSpPr>
            <a:cxnSpLocks/>
            <a:stCxn id="61" idx="3"/>
            <a:endCxn id="77" idx="1"/>
          </p:cNvCxnSpPr>
          <p:nvPr/>
        </p:nvCxnSpPr>
        <p:spPr>
          <a:xfrm>
            <a:off x="4475735" y="4583503"/>
            <a:ext cx="399485" cy="291188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>
            <a:extLst>
              <a:ext uri="{FF2B5EF4-FFF2-40B4-BE49-F238E27FC236}">
                <a16:creationId xmlns:a16="http://schemas.microsoft.com/office/drawing/2014/main" id="{7E001CC7-2C2E-9F45-AC10-6DAEDE05C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0817" y="1846573"/>
            <a:ext cx="270000" cy="270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D10B0CC-80F4-184B-9D61-85B0E7B223FD}"/>
              </a:ext>
            </a:extLst>
          </p:cNvPr>
          <p:cNvSpPr txBox="1"/>
          <p:nvPr/>
        </p:nvSpPr>
        <p:spPr>
          <a:xfrm>
            <a:off x="12477750" y="3522689"/>
            <a:ext cx="2740238" cy="89100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/>
          </a:bodyPr>
          <a:lstStyle/>
          <a:p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Gram stain (+ purple / - pink)</a:t>
            </a:r>
          </a:p>
          <a:p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Shape and arrangement (round / rod)</a:t>
            </a:r>
          </a:p>
          <a:p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Catalase (+ bubbles / - no bubbles</a:t>
            </a:r>
          </a:p>
          <a:p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Hemolysis (Alpha/Beta/Gamma)</a:t>
            </a:r>
          </a:p>
          <a:p>
            <a:r>
              <a:rPr lang="en-GB" sz="750" dirty="0">
                <a:solidFill>
                  <a:srgbClr val="929292"/>
                </a:solidFill>
                <a:latin typeface="Montserrat Light" pitchFamily="2" charset="77"/>
              </a:rPr>
              <a:t>MacConkey agar (Lactose fermenter/non-fermenter)</a:t>
            </a:r>
            <a:endParaRPr lang="en-US" sz="750" dirty="0">
              <a:solidFill>
                <a:srgbClr val="929292"/>
              </a:solidFill>
              <a:latin typeface="Montserrat Light" pitchFamily="2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9A254D5-2A87-E44D-99CF-60A087B6B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715" y="2973864"/>
            <a:ext cx="270000" cy="27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FDB741-BF3A-5647-974A-4B89E488E2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0715" y="3191637"/>
            <a:ext cx="270000" cy="27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5A09A7C-3EC3-3842-A519-DF7CCD52CC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0666" y="3058412"/>
            <a:ext cx="270000" cy="27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D83458-EBBC-764A-8A2D-B8878D3A5F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2217" y="4455185"/>
            <a:ext cx="270000" cy="270000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F1655B8C-3B78-E240-9E9C-FB61F8470974}"/>
              </a:ext>
            </a:extLst>
          </p:cNvPr>
          <p:cNvSpPr txBox="1"/>
          <p:nvPr/>
        </p:nvSpPr>
        <p:spPr>
          <a:xfrm>
            <a:off x="7858796" y="5192682"/>
            <a:ext cx="0" cy="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 fontScale="25000" lnSpcReduction="20000"/>
          </a:bodyPr>
          <a:lstStyle/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endParaRPr lang="aa-ET" sz="1500" dirty="0"/>
          </a:p>
        </p:txBody>
      </p:sp>
      <p:pic>
        <p:nvPicPr>
          <p:cNvPr id="197" name="Picture 196">
            <a:extLst>
              <a:ext uri="{FF2B5EF4-FFF2-40B4-BE49-F238E27FC236}">
                <a16:creationId xmlns:a16="http://schemas.microsoft.com/office/drawing/2014/main" id="{0C7A2E13-71ED-FC4D-BF91-FE3323756D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2217" y="2498923"/>
            <a:ext cx="270000" cy="270000"/>
          </a:xfrm>
          <a:prstGeom prst="rect">
            <a:avLst/>
          </a:prstGeom>
        </p:spPr>
      </p:pic>
      <p:sp>
        <p:nvSpPr>
          <p:cNvPr id="200" name="TextBox 199">
            <a:extLst>
              <a:ext uri="{FF2B5EF4-FFF2-40B4-BE49-F238E27FC236}">
                <a16:creationId xmlns:a16="http://schemas.microsoft.com/office/drawing/2014/main" id="{82544971-EFF7-5640-B88E-18B5AEA2B91E}"/>
              </a:ext>
            </a:extLst>
          </p:cNvPr>
          <p:cNvSpPr txBox="1"/>
          <p:nvPr/>
        </p:nvSpPr>
        <p:spPr>
          <a:xfrm>
            <a:off x="17654588" y="2038350"/>
            <a:ext cx="0" cy="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 fontScale="25000" lnSpcReduction="20000"/>
          </a:bodyPr>
          <a:lstStyle/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endParaRPr lang="aa-ET" sz="1500" dirty="0"/>
          </a:p>
        </p:txBody>
      </p:sp>
      <p:pic>
        <p:nvPicPr>
          <p:cNvPr id="202" name="Picture 201">
            <a:hlinkClick r:id="rId10" action="ppaction://hlinksldjump"/>
            <a:extLst>
              <a:ext uri="{FF2B5EF4-FFF2-40B4-BE49-F238E27FC236}">
                <a16:creationId xmlns:a16="http://schemas.microsoft.com/office/drawing/2014/main" id="{E21B3D18-957F-6C4E-88B7-CB03A08F9A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0700" y="1744720"/>
            <a:ext cx="540000" cy="405000"/>
          </a:xfrm>
          <a:prstGeom prst="rect">
            <a:avLst/>
          </a:prstGeom>
        </p:spPr>
      </p:pic>
      <p:pic>
        <p:nvPicPr>
          <p:cNvPr id="203" name="Picture 202">
            <a:hlinkClick r:id="rId12" action="ppaction://hlinksldjump"/>
            <a:extLst>
              <a:ext uri="{FF2B5EF4-FFF2-40B4-BE49-F238E27FC236}">
                <a16:creationId xmlns:a16="http://schemas.microsoft.com/office/drawing/2014/main" id="{8BE8BFDC-BA93-AB4B-B52B-E15B72DB55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0700" y="3016929"/>
            <a:ext cx="540000" cy="405000"/>
          </a:xfrm>
          <a:prstGeom prst="rect">
            <a:avLst/>
          </a:prstGeom>
        </p:spPr>
      </p:pic>
      <p:sp>
        <p:nvSpPr>
          <p:cNvPr id="66" name="Rounded Rectangle 18">
            <a:extLst>
              <a:ext uri="{FF2B5EF4-FFF2-40B4-BE49-F238E27FC236}">
                <a16:creationId xmlns:a16="http://schemas.microsoft.com/office/drawing/2014/main" id="{BE261378-F9A5-474B-BDE0-39716C0D1CF7}"/>
              </a:ext>
            </a:extLst>
          </p:cNvPr>
          <p:cNvSpPr/>
          <p:nvPr/>
        </p:nvSpPr>
        <p:spPr>
          <a:xfrm>
            <a:off x="6036150" y="4074041"/>
            <a:ext cx="675000" cy="405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ctr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825" dirty="0">
                <a:latin typeface="Montserrat Medium" pitchFamily="2" charset="77"/>
              </a:rPr>
              <a:t>Aerobic</a:t>
            </a:r>
          </a:p>
        </p:txBody>
      </p:sp>
      <p:sp>
        <p:nvSpPr>
          <p:cNvPr id="82" name="Round Same-side Corner of Rectangle 19">
            <a:extLst>
              <a:ext uri="{FF2B5EF4-FFF2-40B4-BE49-F238E27FC236}">
                <a16:creationId xmlns:a16="http://schemas.microsoft.com/office/drawing/2014/main" id="{46C1F549-4A57-FC4B-89D9-731834DC7A3E}"/>
              </a:ext>
            </a:extLst>
          </p:cNvPr>
          <p:cNvSpPr/>
          <p:nvPr/>
        </p:nvSpPr>
        <p:spPr>
          <a:xfrm>
            <a:off x="2735852" y="1435894"/>
            <a:ext cx="1885951" cy="954271"/>
          </a:xfrm>
          <a:prstGeom prst="round2SameRect">
            <a:avLst>
              <a:gd name="adj1" fmla="val 0"/>
              <a:gd name="adj2" fmla="val 12780"/>
            </a:avLst>
          </a:prstGeom>
          <a:solidFill>
            <a:srgbClr val="7030A0"/>
          </a:solidFill>
          <a:ln w="2540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21434" tIns="21434" rIns="21434" bIns="0" numCol="1" spcCol="1270" anchor="b" anchorCtr="1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788" dirty="0">
                <a:latin typeface="Montserrat Medium" pitchFamily="2" charset="77"/>
              </a:rPr>
              <a:t>Hydrogen Peroxide (H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O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 ➜ H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O+O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)</a:t>
            </a:r>
            <a:endParaRPr lang="en-US" sz="788" baseline="-25000" dirty="0">
              <a:latin typeface="Montserrat Medium" pitchFamily="2" charset="77"/>
            </a:endParaRPr>
          </a:p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Montserrat Medium" pitchFamily="2" charset="77"/>
              </a:rPr>
              <a:t>Catalase +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03B43F82-7B91-AD4E-A960-8252C00E69C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62" b="3447"/>
          <a:stretch/>
        </p:blipFill>
        <p:spPr>
          <a:xfrm>
            <a:off x="2735850" y="1394245"/>
            <a:ext cx="1885950" cy="644017"/>
          </a:xfrm>
          <a:prstGeom prst="rect">
            <a:avLst/>
          </a:prstGeom>
        </p:spPr>
      </p:pic>
      <p:sp>
        <p:nvSpPr>
          <p:cNvPr id="3" name="Oval 2">
            <a:hlinkClick r:id="rId14" action="ppaction://hlinksldjump"/>
            <a:extLst>
              <a:ext uri="{FF2B5EF4-FFF2-40B4-BE49-F238E27FC236}">
                <a16:creationId xmlns:a16="http://schemas.microsoft.com/office/drawing/2014/main" id="{FBEB90B9-4503-AFE6-6C21-8D28F520CAEA}"/>
              </a:ext>
            </a:extLst>
          </p:cNvPr>
          <p:cNvSpPr/>
          <p:nvPr/>
        </p:nvSpPr>
        <p:spPr>
          <a:xfrm>
            <a:off x="9905010" y="15240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0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" action="ppaction://hlinkshowjump?jump=lastslideviewed"/>
            <a:extLst>
              <a:ext uri="{FF2B5EF4-FFF2-40B4-BE49-F238E27FC236}">
                <a16:creationId xmlns:a16="http://schemas.microsoft.com/office/drawing/2014/main" id="{56E1E5CD-F710-E84E-9B39-BFF3B4375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781551" y="1544650"/>
            <a:ext cx="674314" cy="41854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9A7C1F-6F7A-664B-97E7-B65A07B696FB}"/>
              </a:ext>
            </a:extLst>
          </p:cNvPr>
          <p:cNvSpPr/>
          <p:nvPr/>
        </p:nvSpPr>
        <p:spPr>
          <a:xfrm>
            <a:off x="6946208" y="4390040"/>
            <a:ext cx="1350000" cy="1093097"/>
          </a:xfrm>
          <a:prstGeom prst="roundRect">
            <a:avLst>
              <a:gd name="adj" fmla="val 8424"/>
            </a:avLst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b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i="1" dirty="0">
                <a:latin typeface="Montserrat Medium" pitchFamily="2" charset="77"/>
              </a:rPr>
              <a:t>Staph epidermidis</a:t>
            </a:r>
          </a:p>
        </p:txBody>
      </p:sp>
      <p:sp>
        <p:nvSpPr>
          <p:cNvPr id="3" name="Rounded Rectangle 52">
            <a:extLst>
              <a:ext uri="{FF2B5EF4-FFF2-40B4-BE49-F238E27FC236}">
                <a16:creationId xmlns:a16="http://schemas.microsoft.com/office/drawing/2014/main" id="{FF6DC085-E471-EF4E-9E52-69AB8B9AC89C}"/>
              </a:ext>
            </a:extLst>
          </p:cNvPr>
          <p:cNvSpPr/>
          <p:nvPr/>
        </p:nvSpPr>
        <p:spPr>
          <a:xfrm>
            <a:off x="3936113" y="4417527"/>
            <a:ext cx="1350000" cy="1068875"/>
          </a:xfrm>
          <a:prstGeom prst="roundRect">
            <a:avLst>
              <a:gd name="adj" fmla="val 6832"/>
            </a:avLst>
          </a:prstGeom>
          <a:solidFill>
            <a:srgbClr val="7030A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21434" rIns="21434" bIns="21434" numCol="1" spcCol="1270" anchor="b" anchorCtr="0">
            <a:noAutofit/>
          </a:bodyPr>
          <a:lstStyle/>
          <a:p>
            <a:pPr algn="ctr" defTabSz="366713">
              <a:lnSpc>
                <a:spcPct val="90000"/>
              </a:lnSpc>
              <a:spcBef>
                <a:spcPct val="0"/>
              </a:spcBef>
            </a:pPr>
            <a:r>
              <a:rPr lang="en-US" sz="825" i="1" dirty="0">
                <a:latin typeface="Montserrat Medium" pitchFamily="2" charset="77"/>
              </a:rPr>
              <a:t>S. aureus</a:t>
            </a:r>
            <a:endParaRPr lang="en-US" sz="825" dirty="0">
              <a:latin typeface="Montserrat Medium" pitchFamily="2" charset="77"/>
            </a:endParaRPr>
          </a:p>
        </p:txBody>
      </p:sp>
      <p:sp>
        <p:nvSpPr>
          <p:cNvPr id="18" name="Rounded Rectangle 51">
            <a:extLst>
              <a:ext uri="{FF2B5EF4-FFF2-40B4-BE49-F238E27FC236}">
                <a16:creationId xmlns:a16="http://schemas.microsoft.com/office/drawing/2014/main" id="{4D707C6A-632B-8E4C-B882-282BB274BCFA}"/>
              </a:ext>
            </a:extLst>
          </p:cNvPr>
          <p:cNvSpPr/>
          <p:nvPr/>
        </p:nvSpPr>
        <p:spPr>
          <a:xfrm>
            <a:off x="4020028" y="2695181"/>
            <a:ext cx="1182170" cy="1224413"/>
          </a:xfrm>
          <a:prstGeom prst="roundRect">
            <a:avLst>
              <a:gd name="adj" fmla="val 6081"/>
            </a:avLst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0" rIns="21434" bIns="21434" numCol="1" spcCol="1270" anchor="t" anchorCtr="0">
            <a:noAutofit/>
          </a:bodyPr>
          <a:lstStyle/>
          <a:p>
            <a:pPr algn="ctr" defTabSz="366713"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β-hemolysis</a:t>
            </a:r>
          </a:p>
          <a:p>
            <a:pPr algn="ctr" defTabSz="366713"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(clear halo)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2977C7E-C2A4-094E-A6BE-C65FEA300F9B}"/>
              </a:ext>
            </a:extLst>
          </p:cNvPr>
          <p:cNvSpPr/>
          <p:nvPr/>
        </p:nvSpPr>
        <p:spPr>
          <a:xfrm>
            <a:off x="7078812" y="2695183"/>
            <a:ext cx="1084793" cy="1476769"/>
          </a:xfrm>
          <a:prstGeom prst="roundRect">
            <a:avLst>
              <a:gd name="adj" fmla="val 6054"/>
            </a:avLst>
          </a:prstGeom>
          <a:solidFill>
            <a:srgbClr val="7030A0">
              <a:alpha val="8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34" tIns="0" rIns="21434" bIns="21434" numCol="1" spcCol="1270" anchor="t" anchorCtr="0">
            <a:noAutofit/>
          </a:bodyPr>
          <a:lstStyle/>
          <a:p>
            <a:pPr algn="ctr" defTabSz="366713">
              <a:spcBef>
                <a:spcPct val="0"/>
              </a:spcBef>
            </a:pPr>
            <a:r>
              <a:rPr lang="en-US" sz="825" dirty="0" err="1">
                <a:latin typeface="Montserrat Medium" pitchFamily="2" charset="77"/>
              </a:rPr>
              <a:t>Ɣ</a:t>
            </a:r>
            <a:r>
              <a:rPr lang="en-US" sz="825" dirty="0">
                <a:latin typeface="Montserrat Medium" pitchFamily="2" charset="77"/>
              </a:rPr>
              <a:t>-hemolysis</a:t>
            </a:r>
          </a:p>
          <a:p>
            <a:pPr algn="ctr" defTabSz="366713">
              <a:spcBef>
                <a:spcPct val="0"/>
              </a:spcBef>
            </a:pPr>
            <a:r>
              <a:rPr lang="en-US" sz="825" dirty="0">
                <a:latin typeface="Montserrat Medium" pitchFamily="2" charset="77"/>
              </a:rPr>
              <a:t>(no lysis)</a:t>
            </a:r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46C1F549-4A57-FC4B-89D9-731834DC7A3E}"/>
              </a:ext>
            </a:extLst>
          </p:cNvPr>
          <p:cNvSpPr/>
          <p:nvPr/>
        </p:nvSpPr>
        <p:spPr>
          <a:xfrm>
            <a:off x="5048269" y="1329059"/>
            <a:ext cx="2105776" cy="1141499"/>
          </a:xfrm>
          <a:prstGeom prst="round2SameRect">
            <a:avLst>
              <a:gd name="adj1" fmla="val 0"/>
              <a:gd name="adj2" fmla="val 12780"/>
            </a:avLst>
          </a:prstGeom>
          <a:solidFill>
            <a:srgbClr val="7030A0"/>
          </a:solidFill>
          <a:ln w="2540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21434" tIns="21434" rIns="21434" bIns="0" numCol="1" spcCol="1270" anchor="b" anchorCtr="1">
            <a:no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788" dirty="0">
                <a:latin typeface="Montserrat Medium" pitchFamily="2" charset="77"/>
              </a:rPr>
              <a:t>Hydrogen Peroxide (H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O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 ➜ H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O+O</a:t>
            </a:r>
            <a:r>
              <a:rPr lang="en-US" sz="788" baseline="-25000" dirty="0">
                <a:latin typeface="Montserrat Medium" pitchFamily="2" charset="77"/>
              </a:rPr>
              <a:t>2</a:t>
            </a:r>
            <a:r>
              <a:rPr lang="en-US" sz="788" dirty="0">
                <a:latin typeface="Montserrat Medium" pitchFamily="2" charset="77"/>
              </a:rPr>
              <a:t>)</a:t>
            </a:r>
            <a:endParaRPr lang="en-US" sz="788" baseline="-25000" dirty="0">
              <a:latin typeface="Montserrat Medium" pitchFamily="2" charset="77"/>
            </a:endParaRPr>
          </a:p>
          <a:p>
            <a:pPr algn="ctr" defTabSz="3667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Montserrat Medium" pitchFamily="2" charset="77"/>
              </a:rPr>
              <a:t>Catalase 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555A9F-0058-D544-8B28-BB71F88AAA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1113" y="3012204"/>
            <a:ext cx="2160000" cy="216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A40E77-A461-424C-B610-64F133ADC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433" y="3012204"/>
            <a:ext cx="2267552" cy="2160000"/>
          </a:xfrm>
          <a:prstGeom prst="rect">
            <a:avLst/>
          </a:prstGeom>
        </p:spPr>
      </p:pic>
      <p:cxnSp>
        <p:nvCxnSpPr>
          <p:cNvPr id="15" name="Elbow Connector 85">
            <a:extLst>
              <a:ext uri="{FF2B5EF4-FFF2-40B4-BE49-F238E27FC236}">
                <a16:creationId xmlns:a16="http://schemas.microsoft.com/office/drawing/2014/main" id="{46476C35-1F7E-954D-9AF4-F1FCCFE9272E}"/>
              </a:ext>
            </a:extLst>
          </p:cNvPr>
          <p:cNvCxnSpPr>
            <a:cxnSpLocks/>
            <a:stCxn id="20" idx="1"/>
            <a:endCxn id="18" idx="0"/>
          </p:cNvCxnSpPr>
          <p:nvPr/>
        </p:nvCxnSpPr>
        <p:spPr>
          <a:xfrm rot="5400000">
            <a:off x="5243823" y="1837848"/>
            <a:ext cx="224624" cy="1490044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86">
            <a:extLst>
              <a:ext uri="{FF2B5EF4-FFF2-40B4-BE49-F238E27FC236}">
                <a16:creationId xmlns:a16="http://schemas.microsoft.com/office/drawing/2014/main" id="{4FC6807C-39EC-9649-BA14-514212C829A8}"/>
              </a:ext>
            </a:extLst>
          </p:cNvPr>
          <p:cNvCxnSpPr>
            <a:cxnSpLocks/>
            <a:stCxn id="20" idx="1"/>
            <a:endCxn id="19" idx="0"/>
          </p:cNvCxnSpPr>
          <p:nvPr/>
        </p:nvCxnSpPr>
        <p:spPr>
          <a:xfrm rot="16200000" flipH="1">
            <a:off x="6748870" y="1822845"/>
            <a:ext cx="224624" cy="1520051"/>
          </a:xfrm>
          <a:prstGeom prst="bentConnector3">
            <a:avLst>
              <a:gd name="adj1" fmla="val 50000"/>
            </a:avLst>
          </a:prstGeom>
          <a:ln w="12700" cap="rnd">
            <a:solidFill>
              <a:srgbClr val="929292"/>
            </a:solidFill>
            <a:round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F1D50E95-4FF8-1F46-B033-F2E602C8E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6054" y="2544255"/>
            <a:ext cx="433668" cy="43366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B43F82-7B91-AD4E-A960-8252C00E69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862" b="3447"/>
          <a:stretch/>
        </p:blipFill>
        <p:spPr>
          <a:xfrm>
            <a:off x="5043113" y="1332195"/>
            <a:ext cx="2105776" cy="782357"/>
          </a:xfrm>
          <a:prstGeom prst="rect">
            <a:avLst/>
          </a:prstGeom>
        </p:spPr>
      </p:pic>
      <p:sp>
        <p:nvSpPr>
          <p:cNvPr id="47" name="Title 46">
            <a:extLst>
              <a:ext uri="{FF2B5EF4-FFF2-40B4-BE49-F238E27FC236}">
                <a16:creationId xmlns:a16="http://schemas.microsoft.com/office/drawing/2014/main" id="{8102D9FA-C648-0E40-863E-EA87BDD1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dirty="0"/>
              <a:t>Gram Positive Laboratory Studies</a:t>
            </a:r>
            <a:br>
              <a:rPr lang="en-US" sz="1800" dirty="0"/>
            </a:br>
            <a:endParaRPr lang="aa-E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1F77BB-9013-8740-B288-0CCAE35576F1}"/>
              </a:ext>
            </a:extLst>
          </p:cNvPr>
          <p:cNvSpPr txBox="1"/>
          <p:nvPr/>
        </p:nvSpPr>
        <p:spPr>
          <a:xfrm>
            <a:off x="5334803" y="2998189"/>
            <a:ext cx="1532713" cy="284151"/>
          </a:xfrm>
          <a:prstGeom prst="rect">
            <a:avLst/>
          </a:prstGeom>
        </p:spPr>
        <p:txBody>
          <a:bodyPr vert="horz" wrap="none" lIns="68580" tIns="34290" rIns="68580" bIns="34290" rtlCol="0" anchor="t">
            <a:normAutofit/>
          </a:bodyPr>
          <a:lstStyle/>
          <a:p>
            <a:pPr algn="ctr">
              <a:buClr>
                <a:schemeClr val="tx2"/>
              </a:buClr>
            </a:pPr>
            <a:r>
              <a:rPr lang="en-US" sz="1200" b="1" dirty="0">
                <a:solidFill>
                  <a:schemeClr val="tx2"/>
                </a:solidFill>
                <a:latin typeface="Montserrat Semi Bold" pitchFamily="2" charset="77"/>
              </a:rPr>
              <a:t>Blood agar 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FDA0D7-D235-7449-8BBD-8521C6152148}"/>
              </a:ext>
            </a:extLst>
          </p:cNvPr>
          <p:cNvSpPr txBox="1"/>
          <p:nvPr/>
        </p:nvSpPr>
        <p:spPr>
          <a:xfrm>
            <a:off x="3015665" y="2695180"/>
            <a:ext cx="1423296" cy="312872"/>
          </a:xfrm>
          <a:prstGeom prst="rect">
            <a:avLst/>
          </a:prstGeom>
        </p:spPr>
        <p:txBody>
          <a:bodyPr vert="horz" wrap="none" lIns="68580" tIns="34290" rIns="68580" bIns="34290" rtlCol="0" anchor="t">
            <a:noAutofit/>
          </a:bodyPr>
          <a:lstStyle/>
          <a:p>
            <a:r>
              <a:rPr lang="en-US" sz="750" b="1" i="1" dirty="0">
                <a:solidFill>
                  <a:srgbClr val="929292"/>
                </a:solidFill>
                <a:latin typeface="Montserrat Semi Bold" pitchFamily="2" charset="77"/>
              </a:rPr>
              <a:t>Staphylococcus</a:t>
            </a:r>
            <a:r>
              <a:rPr lang="en-US" sz="750" b="1" dirty="0">
                <a:solidFill>
                  <a:srgbClr val="929292"/>
                </a:solidFill>
                <a:latin typeface="Montserrat Semi Bold" pitchFamily="2" charset="77"/>
              </a:rPr>
              <a:t> </a:t>
            </a:r>
            <a:b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</a:br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Cocci in clusters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EEE224-5E11-334B-8EC4-B6654B577646}"/>
              </a:ext>
            </a:extLst>
          </p:cNvPr>
          <p:cNvSpPr txBox="1"/>
          <p:nvPr/>
        </p:nvSpPr>
        <p:spPr>
          <a:xfrm>
            <a:off x="8296208" y="2695180"/>
            <a:ext cx="1029959" cy="312872"/>
          </a:xfrm>
          <a:prstGeom prst="rect">
            <a:avLst/>
          </a:prstGeom>
        </p:spPr>
        <p:txBody>
          <a:bodyPr vert="horz" wrap="none" lIns="68580" tIns="34290" rIns="68580" bIns="34290" rtlCol="0" anchor="t">
            <a:noAutofit/>
          </a:bodyPr>
          <a:lstStyle/>
          <a:p>
            <a:r>
              <a:rPr lang="en-US" sz="750" b="1" i="1" dirty="0">
                <a:solidFill>
                  <a:srgbClr val="929292"/>
                </a:solidFill>
                <a:latin typeface="Montserrat Semi Bold" pitchFamily="2" charset="77"/>
              </a:rPr>
              <a:t>Staphylococcus</a:t>
            </a:r>
            <a:r>
              <a:rPr lang="en-US" sz="750" b="1" dirty="0">
                <a:solidFill>
                  <a:srgbClr val="929292"/>
                </a:solidFill>
                <a:latin typeface="Montserrat Semi Bold" pitchFamily="2" charset="77"/>
              </a:rPr>
              <a:t> </a:t>
            </a:r>
            <a:b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</a:br>
            <a:r>
              <a:rPr lang="en-US" sz="750" dirty="0">
                <a:solidFill>
                  <a:srgbClr val="929292"/>
                </a:solidFill>
                <a:latin typeface="Montserrat Light" pitchFamily="2" charset="77"/>
              </a:rPr>
              <a:t>Cocci in clusters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E4BF22-6D44-2649-AB15-10AA04670C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7123" y="3096736"/>
            <a:ext cx="315725" cy="28415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2CB2429-D2AF-E549-B50B-A173CA7592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5881" y="3096736"/>
            <a:ext cx="315725" cy="2841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E4E641D-CCE3-634D-A2E8-290206FC5537}"/>
              </a:ext>
            </a:extLst>
          </p:cNvPr>
          <p:cNvSpPr/>
          <p:nvPr/>
        </p:nvSpPr>
        <p:spPr>
          <a:xfrm>
            <a:off x="5037957" y="1332195"/>
            <a:ext cx="1102304" cy="782357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a-ET" sz="4050" dirty="0"/>
              <a:t>✓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662447-C843-2A42-A70C-C91ED3099933}"/>
              </a:ext>
            </a:extLst>
          </p:cNvPr>
          <p:cNvSpPr/>
          <p:nvPr/>
        </p:nvSpPr>
        <p:spPr>
          <a:xfrm>
            <a:off x="6145416" y="1335328"/>
            <a:ext cx="1006050" cy="779223"/>
          </a:xfrm>
          <a:prstGeom prst="rect">
            <a:avLst/>
          </a:prstGeom>
          <a:solidFill>
            <a:schemeClr val="accent2">
              <a:alpha val="43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a-ET" sz="4050" dirty="0"/>
              <a:t>✗</a:t>
            </a:r>
          </a:p>
        </p:txBody>
      </p:sp>
      <p:sp>
        <p:nvSpPr>
          <p:cNvPr id="22" name="Smiley Face 21">
            <a:extLst>
              <a:ext uri="{FF2B5EF4-FFF2-40B4-BE49-F238E27FC236}">
                <a16:creationId xmlns:a16="http://schemas.microsoft.com/office/drawing/2014/main" id="{AD5A9754-16E8-4F8D-A72E-2B136CC7C65A}"/>
              </a:ext>
            </a:extLst>
          </p:cNvPr>
          <p:cNvSpPr/>
          <p:nvPr/>
        </p:nvSpPr>
        <p:spPr>
          <a:xfrm>
            <a:off x="8387039" y="1742671"/>
            <a:ext cx="848297" cy="852650"/>
          </a:xfrm>
          <a:prstGeom prst="smileyFace">
            <a:avLst/>
          </a:prstGeom>
          <a:solidFill>
            <a:srgbClr val="00B0F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23" name="Picture 22" descr="Image result for bad emoji">
            <a:extLst>
              <a:ext uri="{FF2B5EF4-FFF2-40B4-BE49-F238E27FC236}">
                <a16:creationId xmlns:a16="http://schemas.microsoft.com/office/drawing/2014/main" id="{548D0561-30E2-463C-859F-D71D64A5F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348" y="1657028"/>
            <a:ext cx="1023935" cy="102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hlinkClick r:id="rId9" action="ppaction://hlinksldjump"/>
            <a:extLst>
              <a:ext uri="{FF2B5EF4-FFF2-40B4-BE49-F238E27FC236}">
                <a16:creationId xmlns:a16="http://schemas.microsoft.com/office/drawing/2014/main" id="{C0C51D96-A678-EF1B-4259-8DDEC50744D6}"/>
              </a:ext>
            </a:extLst>
          </p:cNvPr>
          <p:cNvSpPr/>
          <p:nvPr/>
        </p:nvSpPr>
        <p:spPr>
          <a:xfrm>
            <a:off x="9905549" y="96329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7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8" grpId="0" animBg="1"/>
      <p:bldP spid="19" grpId="0" animBg="1"/>
      <p:bldP spid="25" grpId="0"/>
      <p:bldP spid="26" grpId="0"/>
      <p:bldP spid="2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7D41-0F76-48E5-985E-5EBFCC66F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1" y="381000"/>
            <a:ext cx="7242215" cy="994172"/>
          </a:xfrm>
        </p:spPr>
        <p:txBody>
          <a:bodyPr>
            <a:noAutofit/>
          </a:bodyPr>
          <a:lstStyle/>
          <a:p>
            <a:r>
              <a:rPr lang="en-US" sz="3200" dirty="0"/>
              <a:t>A 32-year-old man with a painful lesion on his knuckle, worsening over a 72-hour period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477B235-6B0C-4652-ADE9-E268285A5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9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342900">
              <a:defRPr/>
            </a:pPr>
            <a:fld id="{7ECBCBD7-D437-453D-8C62-319603BE7F5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342900">
                <a:defRPr/>
              </a:pPr>
              <a:t>39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150" y="2667001"/>
            <a:ext cx="2743200" cy="26397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52452" y="1714802"/>
            <a:ext cx="685800" cy="685800"/>
          </a:xfrm>
          <a:prstGeom prst="rect">
            <a:avLst/>
          </a:prstGeom>
        </p:spPr>
        <p:txBody>
          <a:bodyPr vert="horz" wrap="none" lIns="68580" tIns="34290" rIns="68580" bIns="34290" rtlCol="0" anchor="t">
            <a:noAutofit/>
          </a:bodyPr>
          <a:lstStyle/>
          <a:p>
            <a:pPr algn="l">
              <a:buClr>
                <a:schemeClr val="tx2"/>
              </a:buClr>
            </a:pPr>
            <a:r>
              <a:rPr lang="en-US" sz="2200" dirty="0">
                <a:latin typeface="Montserrat" pitchFamily="2" charset="77"/>
              </a:rPr>
              <a:t>Antibiotic Susceptibility of </a:t>
            </a:r>
            <a:r>
              <a:rPr lang="en-US" sz="2200" i="1" dirty="0">
                <a:latin typeface="Montserrat" pitchFamily="2" charset="77"/>
              </a:rPr>
              <a:t>Staph aureus </a:t>
            </a:r>
            <a:r>
              <a:rPr lang="en-US" sz="2200" dirty="0">
                <a:latin typeface="Montserrat" pitchFamily="2" charset="77"/>
              </a:rPr>
              <a:t>isolate</a:t>
            </a:r>
          </a:p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r>
              <a:rPr lang="en-US" sz="2200" dirty="0">
                <a:latin typeface="Montserrat" pitchFamily="2" charset="77"/>
              </a:rPr>
              <a:t>Sensitive to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en-US" sz="2200" dirty="0">
                <a:latin typeface="Montserrat" pitchFamily="2" charset="77"/>
              </a:rPr>
              <a:t>-lactams</a:t>
            </a:r>
          </a:p>
          <a:p>
            <a:pPr marL="257175" indent="-257175">
              <a:buClr>
                <a:schemeClr val="tx2"/>
              </a:buClr>
              <a:buFont typeface="System Font Regular"/>
              <a:buChar char="→"/>
            </a:pPr>
            <a:r>
              <a:rPr lang="en-US" sz="2200" dirty="0">
                <a:latin typeface="Montserrat" pitchFamily="2" charset="77"/>
              </a:rPr>
              <a:t>Resistant to fluoroquinolones</a:t>
            </a:r>
          </a:p>
        </p:txBody>
      </p:sp>
      <p:pic>
        <p:nvPicPr>
          <p:cNvPr id="2050" name="Picture 2" descr="https://www.researchgate.net/profile/Adriana-Rosato/publication/6358746/figure/fig1/AS:280023434055689@1443774197694/Disk-diffusion-tests-for-resistance-to-amoxicillin-clavulanic-acid-amox-cla-imipenem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r="50657"/>
          <a:stretch/>
        </p:blipFill>
        <p:spPr bwMode="auto">
          <a:xfrm>
            <a:off x="2819400" y="3199477"/>
            <a:ext cx="2819400" cy="257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hlinkClick r:id="rId5" action="ppaction://hlinksldjump"/>
            <a:extLst>
              <a:ext uri="{FF2B5EF4-FFF2-40B4-BE49-F238E27FC236}">
                <a16:creationId xmlns:a16="http://schemas.microsoft.com/office/drawing/2014/main" id="{CB0E2202-9CC0-CDB4-2B11-316973BF6E3C}"/>
              </a:ext>
            </a:extLst>
          </p:cNvPr>
          <p:cNvSpPr/>
          <p:nvPr/>
        </p:nvSpPr>
        <p:spPr>
          <a:xfrm>
            <a:off x="9906000" y="38100"/>
            <a:ext cx="762000" cy="685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672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704da07f-548c-4231-bac9-2d12340220f6"/>
  <p:tag name="TPVERSION" val="8"/>
  <p:tag name="TPFULLVERSION" val="8.9.4.26"/>
  <p:tag name="PPTVERSION" val="16"/>
  <p:tag name="TPOS" val="2"/>
  <p:tag name="TPLASTSAVEVERSION" val="6.4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LIVECHARTING" val="False"/>
  <p:tag name="AUTOOPENPOLL" val="True"/>
  <p:tag name="AUTOFORMATCHART" val="True"/>
  <p:tag name="TPQUESTIONXML" val="﻿&lt;?xml version=&quot;1.0&quot; encoding=&quot;utf-8&quot;?&gt;&#10;&lt;questionlist&gt;&#10;    &lt;properties&gt;&#10;        &lt;guid&gt;2805ADECEDA64F8F8E70ED29677229C8&lt;/guid&gt;&#10;        &lt;description /&gt;&#10;        &lt;date&gt;7/5/2021 11:45:29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rationalefont&gt;Verdana&lt;/rationalefont&gt;&#10;        &lt;rationalefontsize&gt;12&lt;/rationalefontsize&gt;&#10;        &lt;narrativefont&gt;Verdana&lt;/narrativefont&gt;&#10;        &lt;narrativefontsize&gt;12&lt;/narrativefontsize&gt;&#10;        &lt;standardfont&gt;Verdana&lt;/standardfont&gt;&#10;        &lt;standardfontsize&gt;12&lt;/standard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03D48F8B9B804B5C9AF41C6B317FB9F3&lt;/guid&gt;&#10;            &lt;repollguid&gt;30891B6EC110491280765936F1E76D50&lt;/repollguid&gt;&#10;            &lt;sourceid&gt;C3DD36EFC0524065AFA382D6828BA85F&lt;/sourceid&gt;&#10;            &lt;narrativeguid&gt;00000000000000000000000000000000&lt;/narrativeguid&gt;&#10;            &lt;questiontext&gt;A 8-year-old girl with 1-day history of fever and sore throat. What are your top differential diagnosis?&lt;/questiontext&gt;&#10;            &lt;rationale&gt;&#10;                &lt;rationaletext /&gt;&#10;            &lt;/rationale&gt;&#10;            &lt;showresults&gt;True&lt;/showresults&gt;&#10;            &lt;responsegrid&gt;0&lt;/responsegrid&gt;&#10;            &lt;countdowntimer&gt;False&lt;/countdowntimer&gt;&#10;            &lt;countdowntime&gt;72&lt;/countdowntime&gt;&#10;            &lt;correctvalue&gt;1&lt;/correctvalue&gt;&#10;            &lt;incorrectvalue&gt;0&lt;/incorrectvalue&gt;&#10;            &lt;responselimit&gt;3&lt;/responselimit&gt;&#10;            &lt;bulletstyle&gt;2&lt;/bulletstyle&gt;&#10;            &lt;answers&gt;&#10;                &lt;answer&gt;&#10;                    &lt;guid&gt;2F80D6E6FA784084881053BB9559DD19&lt;/guid&gt;&#10;                    &lt;answertext&gt;Staph aureus&lt;/answertext&gt;&#10;                    &lt;valuetype&gt;0&lt;/valuetype&gt;&#10;                &lt;/answer&gt;&#10;                &lt;answer&gt;&#10;                    &lt;guid&gt;0772EFF45C024D77B95DF1EECAED657F&lt;/guid&gt;&#10;                    &lt;answertext&gt;Strep pyogenes&lt;/answertext&gt;&#10;                    &lt;valuetype&gt;0&lt;/valuetype&gt;&#10;                &lt;/answer&gt;&#10;                &lt;answer&gt;&#10;                    &lt;guid&gt;8243ADF5704B4E3388856A27B0EC1EDF&lt;/guid&gt;&#10;                    &lt;answertext&gt;Escherichia coli&lt;/answertext&gt;&#10;                    &lt;valuetype&gt;0&lt;/valuetype&gt;&#10;                &lt;/answer&gt;&#10;                &lt;answer&gt;&#10;                    &lt;guid&gt;B85F898A910D45B080B1AFD3329F984B&lt;/guid&gt;&#10;                    &lt;answertext&gt;Salmonella&lt;/answertext&gt;&#10;                    &lt;valuetype&gt;0&lt;/valuetype&gt;&#10;                &lt;/answer&gt;&#10;                &lt;answer&gt;&#10;                    &lt;guid&gt;85F22AF0FEB14A4E94E6458D8A1994BF&lt;/guid&gt;&#10;                    &lt;answertext&gt;Neisseria&lt;/answertext&gt;&#10;                    &lt;valuetype&gt;0&lt;/valuetype&gt;&#10;                &lt;/answer&gt;&#10;                &lt;answer&gt;&#10;                    &lt;guid&gt;C1544E5F4FF64D17A6E81431DDFCE3C9&lt;/guid&gt;&#10;                    &lt;answertext&gt;Clostridium spp.&lt;/answertext&gt;&#10;                    &lt;valuetype&gt;0&lt;/valuetype&gt;&#10;                &lt;/answer&gt;&#10;                &lt;answer&gt;&#10;                    &lt;guid&gt;C417DA015EF74F18B4E430CC8ACFBFEC&lt;/guid&gt;&#10;                    &lt;answertext&gt;Mycobacterium spp.&lt;/answertext&gt;&#10;                    &lt;valuetype&gt;0&lt;/valuetype&gt;&#10;                &lt;/answer&gt;&#10;                &lt;answer&gt;&#10;                    &lt;guid&gt;97422F8D28424D13981963DB2D1575DD&lt;/guid&gt;&#10;                    &lt;answertext&gt;Nocardia &lt;/answertext&gt;&#10;                    &lt;valuetype&gt;0&lt;/valuetype&gt;&#10;                &lt;/answer&gt;&#10;                &lt;answer&gt;&#10;                    &lt;guid&gt;2EA11C2C83C645D697C64722636A45E1&lt;/guid&gt;&#10;                    &lt;answertext&gt;Mycoplasma spp.&lt;/answertext&gt;&#10;                    &lt;valuetype&gt;0&lt;/valuetype&gt;&#10;                &lt;/answer&gt;&#10;                &lt;answer&gt;&#10;                    &lt;guid&gt;14093BF60983441DBCFEE517E3A5ED8C&lt;/guid&gt;&#10;                    &lt;answertext&gt;Rickettsia spp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RESULTS" val="{&quot;Title&quot;:&quot;A 8-year-old girl with 1-day history of fever and sore throat. What are your top differential diagnosis?&quot;,&quot;Responders&quot;:66,&quot;Participants&quot;:74,&quot;Responses&quot;:93,&quot;IsCaseSensitive&quot;:false,&quot;TotalCorrect&quot;:0,&quot;Mean&quot;:3.3978494623655915,&quot;Median&quot;:2.0,&quot;StandardDeviation&quot;:2.53211537620498,&quot;Variance&quot;:6.4116082784136887,&quot;PageSize&quot;:0,&quot;Offset&quot;:0,&quot;CorrectValues&quot;:&quot;&quot;,&quot;Results&quot;:[{&quot;Count&quot;:7.0,&quot;PointResponses&quot;:null,&quot;Name&quot;:&quot;Staph aureus&quot;,&quot;Bullet&quot;:&quot;A&quot;,&quot;SecondaryName&quot;:&quot;&quot;,&quot;ValueType&quot;:0,&quot;Key&quot;:&quot;Staph aureus1&quot;},{&quot;Count&quot;:59.0,&quot;PointResponses&quot;:null,&quot;Name&quot;:&quot;Strep pyogenes&quot;,&quot;Bullet&quot;:&quot;B&quot;,&quot;SecondaryName&quot;:&quot;&quot;,&quot;ValueType&quot;:0,&quot;Key&quot;:&quot;Strep pyogenes2&quot;},{&quot;Count&quot;:2.0,&quot;PointResponses&quot;:null,&quot;Name&quot;:&quot;Escherichia coli&quot;,&quot;Bullet&quot;:&quot;C&quot;,&quot;SecondaryName&quot;:&quot;&quot;,&quot;ValueType&quot;:0,&quot;Key&quot;:&quot;Escherichia coli3&quot;},{&quot;Count&quot;:0.0,&quot;PointResponses&quot;:null,&quot;Name&quot;:&quot;Salmonella&quot;,&quot;Bullet&quot;:&quot;D&quot;,&quot;SecondaryName&quot;:&quot;&quot;,&quot;ValueType&quot;:0,&quot;Key&quot;:&quot;Salmonella4&quot;},{&quot;Count&quot;:1.0,&quot;PointResponses&quot;:null,&quot;Name&quot;:&quot;Neisseria&quot;,&quot;Bullet&quot;:&quot;E&quot;,&quot;SecondaryName&quot;:&quot;&quot;,&quot;ValueType&quot;:0,&quot;Key&quot;:&quot;Neisseria5&quot;},{&quot;Count&quot;:7.0,&quot;PointResponses&quot;:null,&quot;Name&quot;:&quot;Clostridium spp.&quot;,&quot;Bullet&quot;:&quot;F&quot;,&quot;SecondaryName&quot;:&quot;&quot;,&quot;ValueType&quot;:0,&quot;Key&quot;:&quot;Clostridium spp.6&quot;},{&quot;Count&quot;:5.0,&quot;PointResponses&quot;:null,&quot;Name&quot;:&quot;Mycobacterium spp.&quot;,&quot;Bullet&quot;:&quot;G&quot;,&quot;SecondaryName&quot;:&quot;&quot;,&quot;ValueType&quot;:0,&quot;Key&quot;:&quot;Mycobacterium spp.7&quot;},{&quot;Count&quot;:5.0,&quot;PointResponses&quot;:null,&quot;Name&quot;:&quot;Nocardia &quot;,&quot;Bullet&quot;:&quot;H&quot;,&quot;SecondaryName&quot;:&quot;&quot;,&quot;ValueType&quot;:0,&quot;Key&quot;:&quot;Nocardia 8&quot;},{&quot;Count&quot;:7.0,&quot;PointResponses&quot;:null,&quot;Name&quot;:&quot;Mycoplasma spp.&quot;,&quot;Bullet&quot;:&quot;I&quot;,&quot;SecondaryName&quot;:&quot;&quot;,&quot;ValueType&quot;:0,&quot;Key&quot;:&quot;Mycoplasma spp.9&quot;},{&quot;Count&quot;:0.0,&quot;PointResponses&quot;:null,&quot;Name&quot;:&quot;Rickettsia spp.&quot;,&quot;Bullet&quot;:&quot;J&quot;,&quot;SecondaryName&quot;:&quot;&quot;,&quot;ValueType&quot;:0,&quot;Key&quot;:&quot;Rickettsia spp.0&quot;}]}"/>
  <p:tag name="HASRESULTS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AUTOOPENPOLL" val="True"/>
  <p:tag name="AUTOFORMATCHART" val="True"/>
  <p:tag name="LIVECHARTING" val="False"/>
  <p:tag name="TPQUESTIONXML" val="﻿&lt;?xml version=&quot;1.0&quot; encoding=&quot;utf-8&quot;?&gt;&#10;&lt;questionlist&gt;&#10;    &lt;properties&gt;&#10;        &lt;guid&gt;2805ADECEDA64F8F8E70ED29677229C8&lt;/guid&gt;&#10;        &lt;description /&gt;&#10;        &lt;date&gt;7/5/2021 11:45:29 A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rationalefont&gt;Verdana&lt;/rationalefont&gt;&#10;        &lt;rationalefontsize&gt;12&lt;/rationalefontsize&gt;&#10;        &lt;narrativefont&gt;Verdana&lt;/narrativefont&gt;&#10;        &lt;narrativefontsize&gt;12&lt;/narrativefontsize&gt;&#10;        &lt;standardfont&gt;Verdana&lt;/standardfont&gt;&#10;        &lt;standardfontsize&gt;12&lt;/standard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87A9BFF98274636A406A83DB840FB11&lt;/guid&gt;&#10;            &lt;repollguid&gt;30891B6EC110491280765936F1E76D50&lt;/repollguid&gt;&#10;            &lt;sourceid&gt;C3DD36EFC0524065AFA382D6828BA85F&lt;/sourceid&gt;&#10;            &lt;narrativeguid&gt;00000000000000000000000000000000&lt;/narrativeguid&gt;&#10;            &lt;questiontext&gt;A 32-year-old man with a painful lesion on his knuckle, worsening over a 72-hour period. What are your top differential diagnosis?&lt;/questiontext&gt;&#10;            &lt;rationale&gt;&#10;                &lt;rationaletext /&gt;&#10;            &lt;/rationale&gt;&#10;            &lt;showresults&gt;True&lt;/showresults&gt;&#10;            &lt;responsegrid&gt;0&lt;/responsegrid&gt;&#10;            &lt;countdowntimer&gt;False&lt;/countdowntimer&gt;&#10;            &lt;countdowntime&gt;72&lt;/countdowntime&gt;&#10;            &lt;correctvalue&gt;1&lt;/correctvalue&gt;&#10;            &lt;incorrectvalue&gt;0&lt;/incorrectvalue&gt;&#10;            &lt;responselimit&gt;3&lt;/responselimit&gt;&#10;            &lt;bulletstyle&gt;2&lt;/bulletstyle&gt;&#10;            &lt;answers&gt;&#10;                &lt;answer&gt;&#10;                    &lt;guid&gt;2F80D6E6FA784084881053BB9559DD19&lt;/guid&gt;&#10;                    &lt;answertext&gt;Staph aureus&lt;/answertext&gt;&#10;                    &lt;valuetype&gt;0&lt;/valuetype&gt;&#10;                &lt;/answer&gt;&#10;                &lt;answer&gt;&#10;                    &lt;guid&gt;0772EFF45C024D77B95DF1EECAED657F&lt;/guid&gt;&#10;                    &lt;answertext&gt;Strep pyogenes&lt;/answertext&gt;&#10;                    &lt;valuetype&gt;0&lt;/valuetype&gt;&#10;                &lt;/answer&gt;&#10;                &lt;answer&gt;&#10;                    &lt;guid&gt;8243ADF5704B4E3388856A27B0EC1EDF&lt;/guid&gt;&#10;                    &lt;answertext&gt;Escherichia coli&lt;/answertext&gt;&#10;                    &lt;valuetype&gt;0&lt;/valuetype&gt;&#10;                &lt;/answer&gt;&#10;                &lt;answer&gt;&#10;                    &lt;guid&gt;B85F898A910D45B080B1AFD3329F984B&lt;/guid&gt;&#10;                    &lt;answertext&gt;Salmonella&lt;/answertext&gt;&#10;                    &lt;valuetype&gt;0&lt;/valuetype&gt;&#10;                &lt;/answer&gt;&#10;                &lt;answer&gt;&#10;                    &lt;guid&gt;85F22AF0FEB14A4E94E6458D8A1994BF&lt;/guid&gt;&#10;                    &lt;answertext&gt;Neisseria&lt;/answertext&gt;&#10;                    &lt;valuetype&gt;0&lt;/valuetype&gt;&#10;                &lt;/answer&gt;&#10;                &lt;answer&gt;&#10;                    &lt;guid&gt;C1544E5F4FF64D17A6E81431DDFCE3C9&lt;/guid&gt;&#10;                    &lt;answertext&gt;Clostridium spp.&lt;/answertext&gt;&#10;                    &lt;valuetype&gt;0&lt;/valuetype&gt;&#10;                &lt;/answer&gt;&#10;                &lt;answer&gt;&#10;                    &lt;guid&gt;C417DA015EF74F18B4E430CC8ACFBFEC&lt;/guid&gt;&#10;                    &lt;answertext&gt;Mycobacterium spp.&lt;/answertext&gt;&#10;                    &lt;valuetype&gt;0&lt;/valuetype&gt;&#10;                &lt;/answer&gt;&#10;                &lt;answer&gt;&#10;                    &lt;guid&gt;97422F8D28424D13981963DB2D1575DD&lt;/guid&gt;&#10;                    &lt;answertext&gt;Nocardia &lt;/answertext&gt;&#10;                    &lt;valuetype&gt;0&lt;/valuetype&gt;&#10;                &lt;/answer&gt;&#10;                &lt;answer&gt;&#10;                    &lt;guid&gt;2EA11C2C83C645D697C64722636A45E1&lt;/guid&gt;&#10;                    &lt;answertext&gt;Mycoplasma spp.&lt;/answertext&gt;&#10;                    &lt;valuetype&gt;0&lt;/valuetype&gt;&#10;                &lt;/answer&gt;&#10;                &lt;answer&gt;&#10;                    &lt;guid&gt;14093BF60983441DBCFEE517E3A5ED8C&lt;/guid&gt;&#10;                    &lt;answertext&gt;Rickettsia spp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RESULTS" val="{&quot;Title&quot;:&quot;A 32-year-old man with a painful lesion on his knuckle, worsening over a 72-hour period. What are your top differential diagnosis?&quot;,&quot;Responders&quot;:63,&quot;Participants&quot;:63,&quot;Responses&quot;:100,&quot;IsCaseSensitive&quot;:false,&quot;TotalCorrect&quot;:0,&quot;Mean&quot;:3.32,&quot;Median&quot;:1.0,&quot;StandardDeviation&quot;:3.0818176454813155,&quot;Variance&quot;:9.4975999999999985,&quot;PageSize&quot;:0,&quot;Offset&quot;:0,&quot;CorrectValues&quot;:&quot;&quot;,&quot;Results&quot;:[{&quot;Count&quot;:51.0,&quot;PointResponses&quot;:null,&quot;Name&quot;:&quot;Staph aureus&quot;,&quot;Bullet&quot;:&quot;A&quot;,&quot;SecondaryName&quot;:&quot;&quot;,&quot;ValueType&quot;:0,&quot;Key&quot;:&quot;Staph aureus1&quot;},{&quot;Count&quot;:12.0,&quot;PointResponses&quot;:null,&quot;Name&quot;:&quot;Strep pyogenes&quot;,&quot;Bullet&quot;:&quot;B&quot;,&quot;SecondaryName&quot;:&quot;&quot;,&quot;ValueType&quot;:0,&quot;Key&quot;:&quot;Strep pyogenes2&quot;},{&quot;Count&quot;:6.0,&quot;PointResponses&quot;:null,&quot;Name&quot;:&quot;Escherichia coli&quot;,&quot;Bullet&quot;:&quot;C&quot;,&quot;SecondaryName&quot;:&quot;&quot;,&quot;ValueType&quot;:0,&quot;Key&quot;:&quot;Escherichia coli3&quot;},{&quot;Count&quot;:0.0,&quot;PointResponses&quot;:null,&quot;Name&quot;:&quot;Salmonella&quot;,&quot;Bullet&quot;:&quot;D&quot;,&quot;SecondaryName&quot;:&quot;&quot;,&quot;ValueType&quot;:0,&quot;Key&quot;:&quot;Salmonella4&quot;},{&quot;Count&quot;:2.0,&quot;PointResponses&quot;:null,&quot;Name&quot;:&quot;Neisseria&quot;,&quot;Bullet&quot;:&quot;E&quot;,&quot;SecondaryName&quot;:&quot;&quot;,&quot;ValueType&quot;:0,&quot;Key&quot;:&quot;Neisseria5&quot;},{&quot;Count&quot;:3.0,&quot;PointResponses&quot;:null,&quot;Name&quot;:&quot;Clostridium spp.&quot;,&quot;Bullet&quot;:&quot;F&quot;,&quot;SecondaryName&quot;:&quot;&quot;,&quot;ValueType&quot;:0,&quot;Key&quot;:&quot;Clostridium spp.6&quot;},{&quot;Count&quot;:10.0,&quot;PointResponses&quot;:null,&quot;Name&quot;:&quot;Mycobacterium spp.&quot;,&quot;Bullet&quot;:&quot;G&quot;,&quot;SecondaryName&quot;:&quot;&quot;,&quot;ValueType&quot;:0,&quot;Key&quot;:&quot;Mycobacterium spp.7&quot;},{&quot;Count&quot;:6.0,&quot;PointResponses&quot;:null,&quot;Name&quot;:&quot;Nocardia &quot;,&quot;Bullet&quot;:&quot;H&quot;,&quot;SecondaryName&quot;:&quot;&quot;,&quot;ValueType&quot;:0,&quot;Key&quot;:&quot;Nocardia 8&quot;},{&quot;Count&quot;:7.0,&quot;PointResponses&quot;:null,&quot;Name&quot;:&quot;Mycoplasma spp.&quot;,&quot;Bullet&quot;:&quot;I&quot;,&quot;SecondaryName&quot;:&quot;&quot;,&quot;ValueType&quot;:0,&quot;Key&quot;:&quot;Mycoplasma spp.9&quot;},{&quot;Count&quot;:3.0,&quot;PointResponses&quot;:null,&quot;Name&quot;:&quot;Rickettsia spp.&quot;,&quot;Bullet&quot;:&quot;J&quot;,&quot;SecondaryName&quot;:&quot;&quot;,&quot;ValueType&quot;:0,&quot;Key&quot;:&quot;Rickettsia spp.0&quot;}]}"/>
  <p:tag name="HASRESULTS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61340</TotalTime>
  <Words>1555</Words>
  <Application>Microsoft Macintosh PowerPoint</Application>
  <PresentationFormat>Widescreen</PresentationFormat>
  <Paragraphs>613</Paragraphs>
  <Slides>39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IBM Plex Sans</vt:lpstr>
      <vt:lpstr>Calibri Light</vt:lpstr>
      <vt:lpstr>Montserrat Semi Bold</vt:lpstr>
      <vt:lpstr>Montserrat Medium</vt:lpstr>
      <vt:lpstr>Montserrat Light</vt:lpstr>
      <vt:lpstr>Calibri</vt:lpstr>
      <vt:lpstr>Arial</vt:lpstr>
      <vt:lpstr>Montserrat</vt:lpstr>
      <vt:lpstr>Times New Roman</vt:lpstr>
      <vt:lpstr>Zapf Dingbats</vt:lpstr>
      <vt:lpstr>System Font Regular</vt:lpstr>
      <vt:lpstr>Office 2013 - 2022 Theme</vt:lpstr>
      <vt:lpstr>PowerPoint Presentation</vt:lpstr>
      <vt:lpstr>MedMicroMaps: The Atlas  Table of 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8-year-old child with 1-day history of fever and sore throat </vt:lpstr>
      <vt:lpstr>A 8-year-old girl with 1-day history of fever and sore throat.  What are your top differential diagnosis?</vt:lpstr>
      <vt:lpstr>An 8-year-old girl with 1-day history of fever and sore throat </vt:lpstr>
      <vt:lpstr>Gram Positive Laboratory Studies </vt:lpstr>
      <vt:lpstr>Skin and Soft Tissue A 32-year-old man with a painful lesion on his knuckle, worsening over a 72-hour period</vt:lpstr>
      <vt:lpstr>A 32-year-old man with a painful lesion on his knuckle, worsening over a 72-hour period. What are your top differential diagnosis?</vt:lpstr>
      <vt:lpstr>A 32-year-old man with a painful lesion on his knuckle, worsening over a 72-hour period</vt:lpstr>
      <vt:lpstr>PowerPoint Presentation</vt:lpstr>
      <vt:lpstr>Gram Positive Laboratory Studies </vt:lpstr>
      <vt:lpstr>A 32-year-old man with a painful lesion on his knuckle, worsening over a 72-hour period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Gluschitz</dc:creator>
  <cp:lastModifiedBy>Jane Harrington</cp:lastModifiedBy>
  <cp:revision>354</cp:revision>
  <cp:lastPrinted>2025-07-27T21:33:19Z</cp:lastPrinted>
  <dcterms:created xsi:type="dcterms:W3CDTF">2019-10-07T18:02:57Z</dcterms:created>
  <dcterms:modified xsi:type="dcterms:W3CDTF">2026-07-26T18:02:22Z</dcterms:modified>
</cp:coreProperties>
</file>