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69" r:id="rId4"/>
    <p:sldId id="258" r:id="rId5"/>
    <p:sldId id="270" r:id="rId6"/>
    <p:sldId id="278" r:id="rId7"/>
    <p:sldId id="260" r:id="rId8"/>
    <p:sldId id="277" r:id="rId9"/>
    <p:sldId id="280" r:id="rId10"/>
    <p:sldId id="279" r:id="rId11"/>
    <p:sldId id="273" r:id="rId12"/>
    <p:sldId id="264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2C3DA-32C1-3441-C0E8-B9CC7DE92301}" v="64" dt="2026-03-07T06:42:13.456"/>
    <p1510:client id="{2C1E33AC-CE4A-6541-CAB3-D2B652A5B5E5}" v="413" dt="2026-03-07T03:01:40.055"/>
    <p1510:client id="{371822DC-DC4A-A27C-983D-AD48572FB796}" v="4" dt="2026-03-07T03:44:52.182"/>
    <p1510:client id="{A87D8649-0D96-9014-5F26-CFCE4F10C48B}" v="204" dt="2026-03-07T08:06:06.816"/>
    <p1510:client id="{AF3661CD-CE1F-82E4-860F-502823D3662A}" v="639" dt="2026-03-07T02:32:47.729"/>
    <p1510:client id="{F67159E1-8DAA-3FAA-4797-0DB30B38CC7B}" v="11" dt="2026-03-07T05:32:58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E7273E-E5A3-4B1D-BE3E-56F045D92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-1"/>
            <a:ext cx="7817925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383" y="1160692"/>
            <a:ext cx="8056529" cy="13931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br>
              <a:rPr lang="en-US" sz="2400" dirty="0"/>
            </a:br>
            <a:r>
              <a:rPr lang="en-US" sz="4000" b="1"/>
              <a:t>C.R.E.W Pilot</a:t>
            </a:r>
            <a:br>
              <a:rPr lang="en-US" sz="4000" b="1" dirty="0">
                <a:ea typeface="Calibri"/>
                <a:cs typeface="Calibri"/>
              </a:rPr>
            </a:br>
            <a:r>
              <a:rPr lang="en-US" sz="4000" b="1" dirty="0">
                <a:ea typeface="Calibri"/>
                <a:cs typeface="Calibri"/>
              </a:rPr>
              <a:t>C</a:t>
            </a:r>
            <a:r>
              <a:rPr lang="en-US" sz="4000" dirty="0">
                <a:ea typeface="Calibri"/>
                <a:cs typeface="Calibri"/>
              </a:rPr>
              <a:t>ompetent, </a:t>
            </a:r>
            <a:r>
              <a:rPr lang="en-US" sz="4000" b="1" dirty="0">
                <a:ea typeface="Calibri"/>
                <a:cs typeface="Calibri"/>
              </a:rPr>
              <a:t>R</a:t>
            </a:r>
            <a:r>
              <a:rPr lang="en-US" sz="4000" dirty="0">
                <a:ea typeface="Calibri"/>
                <a:cs typeface="Calibri"/>
              </a:rPr>
              <a:t>esilient, </a:t>
            </a:r>
            <a:r>
              <a:rPr lang="en-US" sz="4000" b="1" dirty="0">
                <a:ea typeface="Calibri"/>
                <a:cs typeface="Calibri"/>
              </a:rPr>
              <a:t>E</a:t>
            </a:r>
            <a:r>
              <a:rPr lang="en-US" sz="4000" dirty="0">
                <a:ea typeface="Calibri"/>
                <a:cs typeface="Calibri"/>
              </a:rPr>
              <a:t>ngaged </a:t>
            </a:r>
            <a:r>
              <a:rPr lang="en-US" sz="4000" b="1" dirty="0">
                <a:ea typeface="Calibri"/>
                <a:cs typeface="Calibri"/>
              </a:rPr>
              <a:t>W</a:t>
            </a:r>
            <a:r>
              <a:rPr lang="en-US" sz="4000">
                <a:ea typeface="Calibri"/>
                <a:cs typeface="Calibri"/>
              </a:rPr>
              <a:t>orkforce</a:t>
            </a:r>
            <a:br>
              <a:rPr lang="en-US" sz="4000" dirty="0">
                <a:ea typeface="Calibri"/>
                <a:cs typeface="Calibri"/>
              </a:rPr>
            </a:br>
            <a:r>
              <a:rPr lang="en-US" sz="4000">
                <a:ea typeface="Calibri"/>
                <a:cs typeface="Calibri"/>
              </a:rPr>
              <a:t>Building a future ready workforce</a:t>
            </a:r>
            <a:br>
              <a:rPr lang="en-US" sz="4000" dirty="0"/>
            </a:br>
            <a:br>
              <a:rPr lang="en-US" sz="2400" dirty="0"/>
            </a:br>
            <a:endParaRPr lang="en-US" sz="2400">
              <a:ea typeface="Calibri"/>
              <a:cs typeface="Calibri"/>
            </a:endParaRPr>
          </a:p>
        </p:txBody>
      </p:sp>
      <p:pic>
        <p:nvPicPr>
          <p:cNvPr id="6" name="Graphic 5" descr="Stantec logo">
            <a:extLst>
              <a:ext uri="{FF2B5EF4-FFF2-40B4-BE49-F238E27FC236}">
                <a16:creationId xmlns:a16="http://schemas.microsoft.com/office/drawing/2014/main" id="{5D24D085-F71D-2D47-4230-42963D63F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  <p:pic>
        <p:nvPicPr>
          <p:cNvPr id="5" name="Picture 4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0F256B71-BB6D-D0B6-63C5-FBDED2451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29" y="6089392"/>
            <a:ext cx="2542445" cy="46617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FF3F0B-A317-7F6A-0601-AECE1ADE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776" y="5852384"/>
            <a:ext cx="4239819" cy="475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0" algn="ctr" defTabSz="9144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b="1"/>
              <a:t>Stantec UK Case Study</a:t>
            </a:r>
            <a:endParaRPr lang="en-US" sz="2400" b="1">
              <a:ea typeface="Calibri"/>
              <a:cs typeface="Calibri"/>
            </a:endParaRPr>
          </a:p>
        </p:txBody>
      </p:sp>
      <p:pic>
        <p:nvPicPr>
          <p:cNvPr id="11" name="Picture 10" descr="A tall buildings with trees in the background&#10;&#10;AI-generated content may be incorrect.">
            <a:extLst>
              <a:ext uri="{FF2B5EF4-FFF2-40B4-BE49-F238E27FC236}">
                <a16:creationId xmlns:a16="http://schemas.microsoft.com/office/drawing/2014/main" id="{DD3225CC-0E46-4397-5DD2-1A02B3792A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8" r="1708"/>
          <a:stretch>
            <a:fillRect/>
          </a:stretch>
        </p:blipFill>
        <p:spPr>
          <a:xfrm>
            <a:off x="1659703" y="2052144"/>
            <a:ext cx="5804628" cy="3520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77375-61B9-195D-9949-82525151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pointing at a whiteboard&#10;&#10;AI-generated content may be incorrect.">
            <a:extLst>
              <a:ext uri="{FF2B5EF4-FFF2-40B4-BE49-F238E27FC236}">
                <a16:creationId xmlns:a16="http://schemas.microsoft.com/office/drawing/2014/main" id="{E8E51060-D7A5-1D59-282A-935438B3B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50" r="9262" b="-1"/>
          <a:stretch>
            <a:fillRect/>
          </a:stretch>
        </p:blipFill>
        <p:spPr>
          <a:xfrm>
            <a:off x="-1036" y="2206148"/>
            <a:ext cx="4785121" cy="45917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BF9FBC-DC3F-E8CF-57AF-64CD1AC9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986" y="1053920"/>
            <a:ext cx="2866642" cy="13309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highlight>
                  <a:srgbClr val="FFFFFF"/>
                </a:highlight>
                <a:ea typeface="Calibri"/>
                <a:cs typeface="Calibri"/>
              </a:rPr>
              <a:t> </a:t>
            </a:r>
            <a:r>
              <a:rPr lang="en-US" sz="3200" b="1">
                <a:highlight>
                  <a:srgbClr val="FFFFFF"/>
                </a:highlight>
                <a:ea typeface="Calibri"/>
                <a:cs typeface="Calibri"/>
              </a:rPr>
              <a:t>Improvement Feedback</a:t>
            </a:r>
            <a:endParaRPr lang="en-US" sz="3200">
              <a:ea typeface="Calibri"/>
              <a:cs typeface="Calibri"/>
            </a:endParaRPr>
          </a:p>
          <a:p>
            <a:endParaRPr lang="en-US" sz="3500"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739EC-AC7E-5599-3E78-707B871B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/>
            <a:endParaRPr lang="en-US" sz="1700">
              <a:highlight>
                <a:srgbClr val="FFFFFF"/>
              </a:highlight>
              <a:ea typeface="Calibri"/>
              <a:cs typeface="Calibri"/>
            </a:endParaRPr>
          </a:p>
          <a:p>
            <a:pPr indent="-228600"/>
            <a:endParaRPr lang="en-US" sz="1700">
              <a:highlight>
                <a:srgbClr val="FFFFFF"/>
              </a:highlight>
              <a:ea typeface="Calibri"/>
              <a:cs typeface="Calibri"/>
            </a:endParaRPr>
          </a:p>
          <a:p>
            <a:pPr indent="-228600"/>
            <a:endParaRPr lang="en-US" sz="1700">
              <a:highlight>
                <a:srgbClr val="FFFFFF"/>
              </a:highlight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5DCD9-4ECA-2464-ECAA-17B5F7BD0A87}"/>
              </a:ext>
            </a:extLst>
          </p:cNvPr>
          <p:cNvSpPr txBox="1"/>
          <p:nvPr/>
        </p:nvSpPr>
        <p:spPr>
          <a:xfrm>
            <a:off x="4938178" y="3113234"/>
            <a:ext cx="3735607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ea typeface="Calibri"/>
                <a:cs typeface="Calibri"/>
              </a:rPr>
              <a:t>Structured development time</a:t>
            </a:r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ea typeface="Calibri"/>
                <a:cs typeface="Calibri"/>
              </a:rPr>
              <a:t>Facilitated discussion and reflection</a:t>
            </a:r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ea typeface="Calibri"/>
                <a:cs typeface="Calibri"/>
              </a:rPr>
              <a:t>Face-to-face or live virtual sessions alongside online learning</a:t>
            </a:r>
            <a:endParaRPr lang="en-US" sz="2400">
              <a:ea typeface="Calibri"/>
              <a:cs typeface="Calibri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C5EFB-1040-469F-4F0A-35632512F565}"/>
              </a:ext>
            </a:extLst>
          </p:cNvPr>
          <p:cNvSpPr txBox="1"/>
          <p:nvPr/>
        </p:nvSpPr>
        <p:spPr>
          <a:xfrm>
            <a:off x="1212737" y="795787"/>
            <a:ext cx="386711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i="1" dirty="0">
                <a:highlight>
                  <a:srgbClr val="FFFFFF"/>
                </a:highlight>
                <a:ea typeface="Calibri"/>
                <a:cs typeface="Calibri"/>
              </a:rPr>
              <a:t>A consistent theme emerged from Stantec's internal evaluation of the pilot.</a:t>
            </a:r>
            <a:endParaRPr lang="en-US" sz="2400" b="1" i="1" dirty="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885D2-D84E-3BAB-868B-D889C1BDF9B6}"/>
              </a:ext>
            </a:extLst>
          </p:cNvPr>
          <p:cNvSpPr txBox="1"/>
          <p:nvPr/>
        </p:nvSpPr>
        <p:spPr>
          <a:xfrm>
            <a:off x="4921574" y="2384979"/>
            <a:ext cx="37530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Participants recommended:</a:t>
            </a:r>
          </a:p>
        </p:txBody>
      </p:sp>
      <p:pic>
        <p:nvPicPr>
          <p:cNvPr id="10" name="Picture 9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A6342EC6-C6FC-EC76-9C2D-96C119D7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12" name="Graphic 11" descr="Stantec logo">
            <a:extLst>
              <a:ext uri="{FF2B5EF4-FFF2-40B4-BE49-F238E27FC236}">
                <a16:creationId xmlns:a16="http://schemas.microsoft.com/office/drawing/2014/main" id="{F0CB3EAA-4727-F60C-612D-9C44357FA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7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FF32B-466D-A490-0DFB-12E5BAD2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34" y="1303823"/>
            <a:ext cx="8229600" cy="593067"/>
          </a:xfrm>
        </p:spPr>
        <p:txBody>
          <a:bodyPr>
            <a:normAutofit/>
          </a:bodyPr>
          <a:lstStyle/>
          <a:p>
            <a:r>
              <a:rPr lang="en-US" sz="3200" b="1">
                <a:ea typeface="Calibri"/>
                <a:cs typeface="Calibri"/>
              </a:rPr>
              <a:t>CREW Program Evolution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8DFE1-855E-7762-068A-1A5C8B3F1AFF}"/>
              </a:ext>
            </a:extLst>
          </p:cNvPr>
          <p:cNvSpPr txBox="1"/>
          <p:nvPr/>
        </p:nvSpPr>
        <p:spPr>
          <a:xfrm>
            <a:off x="1065382" y="1718586"/>
            <a:ext cx="731088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/>
                <a:ea typeface="Calibri"/>
                <a:cs typeface="Calibri"/>
              </a:rPr>
              <a:t>In response to the evaluation feedback, the program has evolved into a blended model - one that combines flexible </a:t>
            </a:r>
            <a:r>
              <a:rPr lang="en-US" sz="2400" dirty="0">
                <a:latin typeface="Calibri"/>
                <a:ea typeface="Calibri"/>
                <a:cs typeface="Calibri"/>
              </a:rPr>
              <a:t>online </a:t>
            </a:r>
            <a:r>
              <a:rPr lang="en-US" sz="2400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learning with regular online coaching.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B1BDB-D0E9-3FD1-D830-8727FBF5CD3E}"/>
              </a:ext>
            </a:extLst>
          </p:cNvPr>
          <p:cNvSpPr txBox="1"/>
          <p:nvPr/>
        </p:nvSpPr>
        <p:spPr>
          <a:xfrm>
            <a:off x="912230" y="3616764"/>
            <a:ext cx="4169678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This approach strengthens:</a:t>
            </a:r>
          </a:p>
          <a:p>
            <a:r>
              <a:rPr lang="en-US" sz="2400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✔ </a:t>
            </a:r>
            <a:r>
              <a:rPr lang="en-US" sz="2400" dirty="0" err="1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Behaviour</a:t>
            </a:r>
            <a:r>
              <a:rPr lang="en-US" sz="2400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 change</a:t>
            </a:r>
          </a:p>
          <a:p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✔ Accountability</a:t>
            </a:r>
            <a:endParaRPr lang="en-US" sz="2400" dirty="0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✔ Real-world application</a:t>
            </a:r>
          </a:p>
          <a:p>
            <a:pPr algn="l"/>
            <a:endParaRPr lang="en-US">
              <a:ea typeface="Calibri"/>
              <a:cs typeface="Calibri"/>
            </a:endParaRPr>
          </a:p>
        </p:txBody>
      </p:sp>
      <p:pic>
        <p:nvPicPr>
          <p:cNvPr id="3" name="Picture 2" descr="A person wearing headphones and looking at a computer&#10;&#10;AI-generated content may be incorrect.">
            <a:extLst>
              <a:ext uri="{FF2B5EF4-FFF2-40B4-BE49-F238E27FC236}">
                <a16:creationId xmlns:a16="http://schemas.microsoft.com/office/drawing/2014/main" id="{C89125F0-2498-06EE-0DAC-282D35C6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345" y="3279072"/>
            <a:ext cx="4316679" cy="284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D4CCF385-F5BC-0994-3B09-B3A3DABC2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8" name="Graphic 7" descr="Stantec logo">
            <a:extLst>
              <a:ext uri="{FF2B5EF4-FFF2-40B4-BE49-F238E27FC236}">
                <a16:creationId xmlns:a16="http://schemas.microsoft.com/office/drawing/2014/main" id="{7856067E-4574-D77A-2A91-85C317818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71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5E644B-0813-B121-080C-08B9C34D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641" y="1095488"/>
            <a:ext cx="6090091" cy="6162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500" b="1" dirty="0" err="1">
                <a:highlight>
                  <a:srgbClr val="FFFFFF"/>
                </a:highlight>
              </a:rPr>
              <a:t>Organisational</a:t>
            </a:r>
            <a:r>
              <a:rPr lang="en-US" sz="3500" b="1" dirty="0">
                <a:highlight>
                  <a:srgbClr val="FFFFFF"/>
                </a:highlight>
              </a:rPr>
              <a:t> Impact</a:t>
            </a:r>
            <a:br>
              <a:rPr lang="en-US" sz="3500" b="1" dirty="0">
                <a:highlight>
                  <a:srgbClr val="FFFFFF"/>
                </a:highlight>
              </a:rPr>
            </a:br>
            <a:endParaRPr lang="en-US" sz="3500">
              <a:highlight>
                <a:srgbClr val="FFFFFF"/>
              </a:highlight>
              <a:ea typeface="Calibri"/>
              <a:cs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C5CDD8-2030-1AE8-44BA-88690320B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51068"/>
            <a:ext cx="4688768" cy="3719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</a:rPr>
              <a:t>Employees engage when </a:t>
            </a:r>
            <a:r>
              <a:rPr lang="en-US" sz="2400">
                <a:highlight>
                  <a:srgbClr val="FFFFFF"/>
                </a:highlight>
              </a:rPr>
              <a:t>development feels relevant and </a:t>
            </a:r>
            <a:r>
              <a:rPr lang="en-US" sz="2400" dirty="0">
                <a:highlight>
                  <a:srgbClr val="FFFFFF"/>
                </a:highlight>
              </a:rPr>
              <a:t>practical.</a:t>
            </a:r>
            <a:endParaRPr lang="en-US" sz="2400" dirty="0"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FFFFFF"/>
                </a:highlight>
              </a:rPr>
              <a:t>The digital model enables scalable delivery.</a:t>
            </a:r>
            <a:endParaRPr lang="en-US" sz="2400">
              <a:highlight>
                <a:srgbClr val="FFFFFF"/>
              </a:highlight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FFFFFF"/>
                </a:highlight>
              </a:rPr>
              <a:t>There is a strong appetite for personal development within Stantec’s workforce.</a:t>
            </a:r>
            <a:endParaRPr lang="en-US" sz="2400" dirty="0"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5" name="Picture 4" descr="A group of people sitting on books&#10;&#10;AI-generated content may be incorrect.">
            <a:extLst>
              <a:ext uri="{FF2B5EF4-FFF2-40B4-BE49-F238E27FC236}">
                <a16:creationId xmlns:a16="http://schemas.microsoft.com/office/drawing/2014/main" id="{C266D8F1-CC79-EB4F-795B-9C5FB1B7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710" y="2259954"/>
            <a:ext cx="3586957" cy="3737118"/>
          </a:xfrm>
          <a:prstGeom prst="rect">
            <a:avLst/>
          </a:prstGeom>
        </p:spPr>
      </p:pic>
      <p:pic>
        <p:nvPicPr>
          <p:cNvPr id="12" name="Picture 11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C6F10E72-6291-805C-E487-DA90615A1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14" name="Graphic 13" descr="Stantec logo">
            <a:extLst>
              <a:ext uri="{FF2B5EF4-FFF2-40B4-BE49-F238E27FC236}">
                <a16:creationId xmlns:a16="http://schemas.microsoft.com/office/drawing/2014/main" id="{59031EE5-8343-2A18-D0B3-63CAA5854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7B9822-A3A2-0B2C-5081-936AAC6E9FF2}"/>
              </a:ext>
            </a:extLst>
          </p:cNvPr>
          <p:cNvSpPr txBox="1"/>
          <p:nvPr/>
        </p:nvSpPr>
        <p:spPr>
          <a:xfrm>
            <a:off x="630440" y="1616499"/>
            <a:ext cx="66683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alibri"/>
                <a:cs typeface="Calibri"/>
              </a:rPr>
              <a:t>The CREW pilot program demonstrates that:</a:t>
            </a: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90" y="4191992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200" b="1">
                <a:ea typeface="Calibri"/>
                <a:cs typeface="Calibri"/>
              </a:rPr>
              <a:t>Proven</a:t>
            </a:r>
            <a:br>
              <a:rPr lang="en-US" sz="3200" b="1" dirty="0">
                <a:ea typeface="Calibri"/>
                <a:cs typeface="Calibri"/>
              </a:rPr>
            </a:br>
            <a:r>
              <a:rPr lang="en-US" sz="3200" b="1">
                <a:ea typeface="Calibri"/>
                <a:cs typeface="Calibri"/>
              </a:rPr>
              <a:t>Impact</a:t>
            </a:r>
            <a:endParaRPr lang="en-US" sz="3200" b="1" dirty="0">
              <a:ea typeface="Calibri"/>
              <a:cs typeface="Calibri"/>
            </a:endParaRPr>
          </a:p>
        </p:txBody>
      </p:sp>
      <p:pic>
        <p:nvPicPr>
          <p:cNvPr id="4" name="Picture 3" descr="A tablet with colorful bars on it&#10;&#10;AI-generated content may be incorrect.">
            <a:extLst>
              <a:ext uri="{FF2B5EF4-FFF2-40B4-BE49-F238E27FC236}">
                <a16:creationId xmlns:a16="http://schemas.microsoft.com/office/drawing/2014/main" id="{5811A5C6-13F9-CA0E-7185-F13794DB4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90" b="20990"/>
          <a:stretch>
            <a:fillRect/>
          </a:stretch>
        </p:blipFill>
        <p:spPr>
          <a:xfrm>
            <a:off x="276629" y="818843"/>
            <a:ext cx="8711695" cy="364450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014" y="4001667"/>
            <a:ext cx="5851286" cy="24850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spcBef>
                <a:spcPts val="0"/>
              </a:spcBef>
              <a:spcAft>
                <a:spcPts val="600"/>
              </a:spcAft>
              <a:buFont typeface="Arial,Sans-Serif"/>
            </a:pP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CREW is a tested, endorsed and scalable </a:t>
            </a:r>
            <a:r>
              <a:rPr lang="en-US" sz="2400">
                <a:highlight>
                  <a:srgbClr val="FFFFFF"/>
                </a:highlight>
                <a:ea typeface="Calibri"/>
                <a:cs typeface="Calibri"/>
              </a:rPr>
              <a:t>solution that created measurable </a:t>
            </a:r>
            <a:r>
              <a:rPr lang="en-US" sz="2400" err="1">
                <a:highlight>
                  <a:srgbClr val="FFFFFF"/>
                </a:highlight>
                <a:ea typeface="Calibri"/>
                <a:cs typeface="Calibri"/>
              </a:rPr>
              <a:t>behavioural</a:t>
            </a: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 impact in the Stantec pilot group.</a:t>
            </a:r>
          </a:p>
        </p:txBody>
      </p:sp>
      <p:pic>
        <p:nvPicPr>
          <p:cNvPr id="6" name="Picture 5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137EDD00-D6EE-0865-EF88-05F11B138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7" name="Graphic 6" descr="Stantec logo">
            <a:extLst>
              <a:ext uri="{FF2B5EF4-FFF2-40B4-BE49-F238E27FC236}">
                <a16:creationId xmlns:a16="http://schemas.microsoft.com/office/drawing/2014/main" id="{355FA133-C919-4CEC-796A-B508F09E2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EB61F-D4F0-70D6-E50F-50DE0E9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24" y="807941"/>
            <a:ext cx="3938487" cy="1807305"/>
          </a:xfrm>
        </p:spPr>
        <p:txBody>
          <a:bodyPr>
            <a:normAutofit/>
          </a:bodyPr>
          <a:lstStyle/>
          <a:p>
            <a:r>
              <a:rPr lang="en-US" sz="3200" b="1">
                <a:ea typeface="Calibri"/>
                <a:cs typeface="Calibri"/>
              </a:rPr>
              <a:t>The Challenge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5B366-FA2C-EA95-644C-E874E9255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62" y="1718666"/>
            <a:ext cx="5287044" cy="45876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Stantec </a:t>
            </a:r>
            <a:r>
              <a:rPr lang="en-US" sz="2400" dirty="0">
                <a:highlight>
                  <a:srgbClr val="FFFFFF"/>
                </a:highlight>
                <a:ea typeface="+mn-lt"/>
                <a:cs typeface="+mn-lt"/>
              </a:rPr>
              <a:t>senior leaders </a:t>
            </a:r>
            <a:r>
              <a:rPr lang="en-US" sz="2400" dirty="0" err="1">
                <a:highlight>
                  <a:srgbClr val="FFFFFF"/>
                </a:highlight>
                <a:ea typeface="+mn-lt"/>
                <a:cs typeface="+mn-lt"/>
              </a:rPr>
              <a:t>recognised</a:t>
            </a:r>
            <a:r>
              <a:rPr lang="en-US" sz="2400" dirty="0">
                <a:highlight>
                  <a:srgbClr val="FFFFFF"/>
                </a:highlight>
                <a:ea typeface="+mn-lt"/>
                <a:cs typeface="+mn-lt"/>
              </a:rPr>
              <a:t> that:</a:t>
            </a:r>
            <a:br>
              <a:rPr lang="en-US" sz="2400" dirty="0">
                <a:highlight>
                  <a:srgbClr val="FFFFFF"/>
                </a:highlight>
                <a:ea typeface="+mn-lt"/>
                <a:cs typeface="+mn-lt"/>
              </a:rPr>
            </a:br>
            <a:endParaRPr lang="en-US" sz="2400" dirty="0">
              <a:highlight>
                <a:srgbClr val="FFFFFF"/>
              </a:highlight>
              <a:ea typeface="+mn-lt"/>
              <a:cs typeface="+mn-lt"/>
            </a:endParaRPr>
          </a:p>
          <a:p>
            <a:r>
              <a:rPr lang="en-US" sz="2400">
                <a:highlight>
                  <a:srgbClr val="FFFFFF"/>
                </a:highlight>
                <a:ea typeface="+mn-lt"/>
                <a:cs typeface="+mn-lt"/>
              </a:rPr>
              <a:t>As </a:t>
            </a:r>
            <a:r>
              <a:rPr lang="en-US" sz="2400" dirty="0">
                <a:highlight>
                  <a:srgbClr val="FFFFFF"/>
                </a:highlight>
                <a:ea typeface="+mn-lt"/>
                <a:cs typeface="+mn-lt"/>
              </a:rPr>
              <a:t>artificial intelligence advances, </a:t>
            </a:r>
            <a:r>
              <a:rPr lang="en-US" sz="2400">
                <a:highlight>
                  <a:srgbClr val="FFFFFF"/>
                </a:highlight>
                <a:ea typeface="+mn-lt"/>
                <a:cs typeface="+mn-lt"/>
              </a:rPr>
              <a:t>human intelligence must advance with it.</a:t>
            </a:r>
          </a:p>
          <a:p>
            <a:r>
              <a:rPr lang="en-US" sz="2400" dirty="0">
                <a:highlight>
                  <a:srgbClr val="FFFFFF"/>
                </a:highlight>
                <a:ea typeface="+mn-lt"/>
                <a:cs typeface="+mn-lt"/>
              </a:rPr>
              <a:t>Sustainable performance will require a workforce capable of applying judgement, discernment, intuition and emotional intelligence to work effectively alongside powerful technology.</a:t>
            </a:r>
            <a:endParaRPr lang="en-US">
              <a:ea typeface="Calibri"/>
              <a:cs typeface="Calibri"/>
            </a:endParaRPr>
          </a:p>
          <a:p>
            <a:endParaRPr lang="en-US" sz="1700">
              <a:highlight>
                <a:srgbClr val="FFFFFF"/>
              </a:highlight>
              <a:ea typeface="Calibri"/>
              <a:cs typeface="Calibri"/>
            </a:endParaRPr>
          </a:p>
          <a:p>
            <a:endParaRPr lang="en-US" sz="1700">
              <a:highlight>
                <a:srgbClr val="FFFFFF"/>
              </a:highlight>
              <a:ea typeface="Calibri"/>
              <a:cs typeface="Calibri"/>
            </a:endParaRPr>
          </a:p>
          <a:p>
            <a:endParaRPr lang="en-US" sz="1700">
              <a:highlight>
                <a:srgbClr val="FFFFFF"/>
              </a:highlight>
              <a:ea typeface="Calibri"/>
              <a:cs typeface="Calibri"/>
            </a:endParaRPr>
          </a:p>
          <a:p>
            <a:endParaRPr lang="en-US" sz="1700">
              <a:ea typeface="Calibri"/>
              <a:cs typeface="Calibri"/>
            </a:endParaRPr>
          </a:p>
        </p:txBody>
      </p:sp>
      <p:pic>
        <p:nvPicPr>
          <p:cNvPr id="4" name="Picture 3" descr="A city with a bridge over a river&#10;&#10;AI-generated content may be incorrect.">
            <a:extLst>
              <a:ext uri="{FF2B5EF4-FFF2-40B4-BE49-F238E27FC236}">
                <a16:creationId xmlns:a16="http://schemas.microsoft.com/office/drawing/2014/main" id="{4D417026-E2B6-3DCC-F87D-B542646CE7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64" r="30764"/>
          <a:stretch>
            <a:fillRect/>
          </a:stretch>
        </p:blipFill>
        <p:spPr>
          <a:xfrm>
            <a:off x="5419030" y="468857"/>
            <a:ext cx="3728654" cy="5705626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9" name="Picture 8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931A9657-9B22-1958-F877-58F822334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87865"/>
            <a:ext cx="2073266" cy="386311"/>
          </a:xfrm>
          <a:prstGeom prst="rect">
            <a:avLst/>
          </a:prstGeom>
        </p:spPr>
      </p:pic>
      <p:pic>
        <p:nvPicPr>
          <p:cNvPr id="7" name="Graphic 6" descr="Stantec logo">
            <a:extLst>
              <a:ext uri="{FF2B5EF4-FFF2-40B4-BE49-F238E27FC236}">
                <a16:creationId xmlns:a16="http://schemas.microsoft.com/office/drawing/2014/main" id="{E7E58306-447D-DFCB-6766-C15DBE401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9A9D-E255-0A19-2168-B5B95E4B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6" y="4641646"/>
            <a:ext cx="1984783" cy="1564243"/>
          </a:xfrm>
        </p:spPr>
        <p:txBody>
          <a:bodyPr anchor="ctr">
            <a:normAutofit/>
          </a:bodyPr>
          <a:lstStyle/>
          <a:p>
            <a:r>
              <a:rPr lang="en-US" sz="3200" b="1">
                <a:ea typeface="+mj-lt"/>
                <a:cs typeface="+mj-lt"/>
              </a:rPr>
              <a:t>The Pilot</a:t>
            </a:r>
            <a:endParaRPr lang="en-US" sz="3200" b="1">
              <a:ea typeface="Calibri"/>
              <a:cs typeface="Calibri"/>
            </a:endParaRPr>
          </a:p>
        </p:txBody>
      </p:sp>
      <p:pic>
        <p:nvPicPr>
          <p:cNvPr id="8" name="Picture 7" descr="Recent Projects">
            <a:extLst>
              <a:ext uri="{FF2B5EF4-FFF2-40B4-BE49-F238E27FC236}">
                <a16:creationId xmlns:a16="http://schemas.microsoft.com/office/drawing/2014/main" id="{FEAED3DC-78D8-0B12-2081-B73A63548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93" b="20440"/>
          <a:stretch>
            <a:fillRect/>
          </a:stretch>
        </p:blipFill>
        <p:spPr>
          <a:xfrm>
            <a:off x="20" y="78863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2F66-F9D6-4FE1-FAB9-FDC4D83E7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890" y="4190235"/>
            <a:ext cx="561406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Stantec's Operations &amp; Maintenance division partnered with The Golden Thread to test a </a:t>
            </a:r>
            <a:r>
              <a:rPr lang="en-US" sz="2400">
                <a:ea typeface="+mn-lt"/>
                <a:cs typeface="+mn-lt"/>
              </a:rPr>
              <a:t>scalable</a:t>
            </a:r>
            <a:r>
              <a:rPr lang="en-US" sz="2400" dirty="0">
                <a:ea typeface="+mn-lt"/>
                <a:cs typeface="+mn-lt"/>
              </a:rPr>
              <a:t> approach to enhancing human intelligence and capability skills in the workforce.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7" name="Picture 6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469F9B8C-7023-D8F2-12DE-465022D3E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6" name="Graphic 5" descr="Stantec logo">
            <a:extLst>
              <a:ext uri="{FF2B5EF4-FFF2-40B4-BE49-F238E27FC236}">
                <a16:creationId xmlns:a16="http://schemas.microsoft.com/office/drawing/2014/main" id="{275C1586-001D-4F7D-187C-9912C3441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7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wearing headphones and using a computer&#10;&#10;AI-generated content may be incorrect.">
            <a:extLst>
              <a:ext uri="{FF2B5EF4-FFF2-40B4-BE49-F238E27FC236}">
                <a16:creationId xmlns:a16="http://schemas.microsoft.com/office/drawing/2014/main" id="{1FA935A9-B790-FAEF-55A4-090BDD809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99" r="12713" b="-1"/>
          <a:stretch>
            <a:fillRect/>
          </a:stretch>
        </p:blipFill>
        <p:spPr>
          <a:xfrm>
            <a:off x="2581880" y="10"/>
            <a:ext cx="6562118" cy="617866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4924" y="98914"/>
            <a:ext cx="4514876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/>
              <a:t>Introducing CREW -</a:t>
            </a:r>
            <a:br>
              <a:rPr lang="en-US" sz="3200" b="1" dirty="0">
                <a:ea typeface="Calibri"/>
                <a:cs typeface="Calibri"/>
              </a:rPr>
            </a:br>
            <a:r>
              <a:rPr lang="en-US" sz="3200" b="1"/>
              <a:t>C</a:t>
            </a:r>
            <a:r>
              <a:rPr lang="en-US" sz="3200"/>
              <a:t>ompetent, </a:t>
            </a:r>
            <a:r>
              <a:rPr lang="en-US" sz="3200" b="1"/>
              <a:t>R</a:t>
            </a:r>
            <a:r>
              <a:rPr lang="en-US" sz="3200"/>
              <a:t>esilient, </a:t>
            </a:r>
            <a:r>
              <a:rPr lang="en-US" sz="3200" b="1"/>
              <a:t>E</a:t>
            </a:r>
            <a:r>
              <a:rPr lang="en-US" sz="3200"/>
              <a:t>ngaged </a:t>
            </a:r>
            <a:r>
              <a:rPr lang="en-US" sz="3200" b="1"/>
              <a:t>W</a:t>
            </a:r>
            <a:r>
              <a:rPr lang="en-US" sz="3200"/>
              <a:t>orkforce</a:t>
            </a:r>
            <a:endParaRPr lang="en-US" sz="3200">
              <a:ea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74" y="2625540"/>
            <a:ext cx="3810843" cy="32895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11 video modules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A Learning Guide</a:t>
            </a:r>
          </a:p>
          <a:p>
            <a:r>
              <a:rPr lang="en-US" sz="2400"/>
              <a:t>64 activities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E-book</a:t>
            </a:r>
            <a:endParaRPr lang="en-US" sz="2400" dirty="0"/>
          </a:p>
          <a:p>
            <a:r>
              <a:rPr lang="en-US" sz="2400"/>
              <a:t>4+ hours learning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Focus: Self, Relational &amp; Team skills</a:t>
            </a:r>
            <a:endParaRPr lang="en-US" sz="2400">
              <a:ea typeface="Calibri"/>
              <a:cs typeface="Calibri"/>
            </a:endParaRPr>
          </a:p>
          <a:p>
            <a:endParaRPr lang="en-US" sz="170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BB9F5-6646-E9D1-B7E5-AE15D7D44438}"/>
              </a:ext>
            </a:extLst>
          </p:cNvPr>
          <p:cNvSpPr txBox="1"/>
          <p:nvPr/>
        </p:nvSpPr>
        <p:spPr>
          <a:xfrm>
            <a:off x="639930" y="1845502"/>
            <a:ext cx="478218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The Online </a:t>
            </a:r>
            <a:r>
              <a:rPr lang="en-US" sz="2400" b="1">
                <a:ea typeface="Calibri"/>
                <a:cs typeface="Calibri"/>
              </a:rPr>
              <a:t>Pilot Program</a:t>
            </a:r>
            <a:r>
              <a:rPr lang="en-US" sz="2400" b="1" dirty="0">
                <a:ea typeface="Calibri"/>
                <a:cs typeface="Calibri"/>
              </a:rPr>
              <a:t> Included:</a:t>
            </a:r>
          </a:p>
          <a:p>
            <a:endParaRPr lang="en-US" sz="2000" b="1">
              <a:ea typeface="Calibri"/>
              <a:cs typeface="Calibri"/>
            </a:endParaRPr>
          </a:p>
        </p:txBody>
      </p:sp>
      <p:pic>
        <p:nvPicPr>
          <p:cNvPr id="8" name="Picture 7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4D613672-E224-B550-A5CB-9FB9B4F8D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7" name="Graphic 6" descr="Stantec logo">
            <a:extLst>
              <a:ext uri="{FF2B5EF4-FFF2-40B4-BE49-F238E27FC236}">
                <a16:creationId xmlns:a16="http://schemas.microsoft.com/office/drawing/2014/main" id="{07FFA9EC-6C34-7A59-AE4F-FB91C1F7E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0333E-1B93-AE1E-EA18-78842BAA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68" y="816023"/>
            <a:ext cx="7405799" cy="640129"/>
          </a:xfrm>
        </p:spPr>
        <p:txBody>
          <a:bodyPr anchor="b">
            <a:noAutofit/>
          </a:bodyPr>
          <a:lstStyle/>
          <a:p>
            <a:r>
              <a:rPr lang="en-US" sz="3200" b="1">
                <a:ea typeface="Calibri"/>
                <a:cs typeface="Calibri"/>
              </a:rPr>
              <a:t>Stantec Internal Engagement Evaluation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051478" y="0"/>
            <a:ext cx="92522" cy="6858000"/>
            <a:chOff x="12068638" y="0"/>
            <a:chExt cx="123362" cy="685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DF9008AB-FAEA-78A6-F2D6-4CE70BF9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7" name="Graphic 6" descr="Stantec logo">
            <a:extLst>
              <a:ext uri="{FF2B5EF4-FFF2-40B4-BE49-F238E27FC236}">
                <a16:creationId xmlns:a16="http://schemas.microsoft.com/office/drawing/2014/main" id="{9F4D1A6D-007D-DE63-2282-61905634A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E77206-29CB-8F5C-4787-2AD14E843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30" y="4888054"/>
            <a:ext cx="8229600" cy="10420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>
                <a:ea typeface="+mn-lt"/>
                <a:cs typeface="+mn-lt"/>
              </a:rPr>
              <a:t>The voluntary pilot generated strong engagement, with some participants completing the full program, and others engaging with modules most relevant to their development.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95BEF3-472B-B9A0-ECBA-87F2FC7CA6E7}"/>
              </a:ext>
            </a:extLst>
          </p:cNvPr>
          <p:cNvSpPr/>
          <p:nvPr/>
        </p:nvSpPr>
        <p:spPr>
          <a:xfrm>
            <a:off x="2735658" y="1552537"/>
            <a:ext cx="3666483" cy="3028019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>
                <a:ea typeface="Calibri"/>
                <a:cs typeface="Calibri"/>
              </a:rPr>
              <a:t>70%</a:t>
            </a:r>
          </a:p>
          <a:p>
            <a:pPr algn="ctr"/>
            <a:r>
              <a:rPr lang="en-US" b="1" dirty="0">
                <a:ea typeface="Calibri"/>
                <a:cs typeface="Calibri"/>
              </a:rPr>
              <a:t> </a:t>
            </a:r>
            <a:br>
              <a:rPr lang="en-US" b="1" dirty="0">
                <a:ea typeface="Calibri"/>
                <a:cs typeface="Calibri"/>
              </a:rPr>
            </a:br>
            <a:r>
              <a:rPr lang="en-US" b="1">
                <a:ea typeface="Calibri"/>
                <a:cs typeface="Calibri"/>
              </a:rPr>
              <a:t>of the pilot group would recommend the program</a:t>
            </a:r>
            <a:endParaRPr lang="en-US" dirty="0">
              <a:ea typeface="Calibri"/>
              <a:cs typeface="Calibri"/>
            </a:endParaRPr>
          </a:p>
          <a:p>
            <a:pPr algn="ctr"/>
            <a:r>
              <a:rPr lang="en-US" b="1">
                <a:ea typeface="Calibri"/>
                <a:cs typeface="Calibri"/>
              </a:rPr>
              <a:t>to</a:t>
            </a:r>
            <a:r>
              <a:rPr lang="en-US" b="1" dirty="0">
                <a:ea typeface="Calibri"/>
                <a:cs typeface="Calibri"/>
              </a:rPr>
              <a:t> colleagues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9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1DF34-2EB1-A58E-C034-7F3573FD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B3C00-3675-86FF-0D29-3E9ECD41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50" y="397821"/>
            <a:ext cx="3485178" cy="16245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800" b="1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</a:br>
            <a:r>
              <a:rPr lang="en-US" sz="3200" b="1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Evaluation Highlights</a:t>
            </a:r>
            <a:endParaRPr lang="en-US" sz="3200" b="1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B3BD4-BE2D-63AE-2715-99CA1C640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1977844"/>
            <a:ext cx="3485179" cy="486188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700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endParaRPr lang="en-US" sz="1700">
              <a:ea typeface="Calibri"/>
              <a:cs typeface="Calibri"/>
            </a:endParaRPr>
          </a:p>
        </p:txBody>
      </p:sp>
      <p:pic>
        <p:nvPicPr>
          <p:cNvPr id="9" name="Picture 8" descr="A white paper with yellow pencils and a yellow paper clip&#10;&#10;AI-generated content may be incorrect.">
            <a:extLst>
              <a:ext uri="{FF2B5EF4-FFF2-40B4-BE49-F238E27FC236}">
                <a16:creationId xmlns:a16="http://schemas.microsoft.com/office/drawing/2014/main" id="{D0F98677-8F52-786C-D543-D27FE242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56" r="30594" b="-2"/>
          <a:stretch>
            <a:fillRect/>
          </a:stretch>
        </p:blipFill>
        <p:spPr>
          <a:xfrm>
            <a:off x="4971301" y="648864"/>
            <a:ext cx="3618796" cy="5270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D2F37D-9E9B-3DD6-65A1-67A93533AF56}"/>
              </a:ext>
            </a:extLst>
          </p:cNvPr>
          <p:cNvSpPr txBox="1"/>
          <p:nvPr/>
        </p:nvSpPr>
        <p:spPr>
          <a:xfrm>
            <a:off x="202062" y="2020623"/>
            <a:ext cx="4229839" cy="46658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/>
              <a:buChar char="ü"/>
            </a:pPr>
            <a:r>
              <a:rPr lang="en-US" sz="2400">
                <a:highlight>
                  <a:srgbClr val="FFFFFF"/>
                </a:highlight>
                <a:ea typeface="Calibri"/>
                <a:cs typeface="Calibri"/>
              </a:rPr>
              <a:t>Interpersonal skills - improved collaboration, reading the room</a:t>
            </a:r>
            <a:endParaRPr lang="en-US" sz="2400">
              <a:ea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/>
              <a:buChar char="ü"/>
            </a:pP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Emotional awareness -understanding </a:t>
            </a:r>
            <a:r>
              <a:rPr lang="en-US" sz="2400" dirty="0" err="1">
                <a:highlight>
                  <a:srgbClr val="FFFFFF"/>
                </a:highlight>
                <a:ea typeface="Calibri"/>
                <a:cs typeface="Calibri"/>
              </a:rPr>
              <a:t>behaviours</a:t>
            </a: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 of other people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/>
              <a:buChar char="ü"/>
            </a:pP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Future orientation - clearer vision, goals and motivation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/>
              <a:buChar char="ü"/>
            </a:pP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Practical mindset tools -particularly the “shelf” concept to engage with new ideas over time</a:t>
            </a:r>
            <a:endParaRPr lang="en-US" sz="2400" dirty="0">
              <a:ea typeface="Calibri"/>
              <a:cs typeface="Calibri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5BB1E-4558-8020-88E0-8CAE221DD170}"/>
              </a:ext>
            </a:extLst>
          </p:cNvPr>
          <p:cNvSpPr txBox="1"/>
          <p:nvPr/>
        </p:nvSpPr>
        <p:spPr>
          <a:xfrm>
            <a:off x="5325471" y="2907421"/>
            <a:ext cx="2923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ea typeface="Calibri"/>
                <a:cs typeface="Calibri"/>
              </a:rPr>
              <a:t>Stantec's internal review identified these improvements</a:t>
            </a:r>
            <a:endParaRPr lang="en-US" sz="1700">
              <a:ea typeface="Calibri"/>
              <a:cs typeface="Calibri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43B37B4-8134-6C38-F299-CC579C2756DB}"/>
              </a:ext>
            </a:extLst>
          </p:cNvPr>
          <p:cNvSpPr/>
          <p:nvPr/>
        </p:nvSpPr>
        <p:spPr>
          <a:xfrm>
            <a:off x="3837636" y="3838783"/>
            <a:ext cx="1492003" cy="273152"/>
          </a:xfrm>
          <a:prstGeom prst="leftArrow">
            <a:avLst/>
          </a:prstGeom>
          <a:solidFill>
            <a:srgbClr val="ED7D31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Stantec logo">
            <a:extLst>
              <a:ext uri="{FF2B5EF4-FFF2-40B4-BE49-F238E27FC236}">
                <a16:creationId xmlns:a16="http://schemas.microsoft.com/office/drawing/2014/main" id="{43B3552A-0328-2CD2-5A90-59F9D9D09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uple of women looking at a piece of paper&#10;&#10;AI-generated content may be incorrect.">
            <a:extLst>
              <a:ext uri="{FF2B5EF4-FFF2-40B4-BE49-F238E27FC236}">
                <a16:creationId xmlns:a16="http://schemas.microsoft.com/office/drawing/2014/main" id="{C3BB5C95-16C3-4DAA-B711-A9933FF1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23" r="25427" b="-1"/>
          <a:stretch>
            <a:fillRect/>
          </a:stretch>
        </p:blipFill>
        <p:spPr>
          <a:xfrm>
            <a:off x="4557305" y="229607"/>
            <a:ext cx="3977759" cy="6049405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468268"/>
            <a:ext cx="3583791" cy="162897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 </a:t>
            </a:r>
            <a:r>
              <a:rPr lang="en-US" sz="3200" b="1" dirty="0" err="1"/>
              <a:t>Behaviour</a:t>
            </a:r>
            <a:r>
              <a:rPr lang="en-US" sz="3200" b="1" dirty="0"/>
              <a:t> Shifts</a:t>
            </a:r>
            <a:endParaRPr lang="en-US" sz="3200" b="1">
              <a:ea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86" y="2653924"/>
            <a:ext cx="4602570" cy="337413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Improved self-awareness</a:t>
            </a:r>
            <a:endParaRPr lang="en-US"/>
          </a:p>
          <a:p>
            <a:pPr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Proactively supporting colleagues</a:t>
            </a:r>
          </a:p>
          <a:p>
            <a:pPr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Adopting a growth mindset</a:t>
            </a:r>
          </a:p>
          <a:p>
            <a:pPr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Open to new perspectives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Clarified personal and professional direction</a:t>
            </a:r>
          </a:p>
          <a:p>
            <a:pPr>
              <a:buFont typeface="Wingdings"/>
              <a:buChar char="§"/>
            </a:pPr>
            <a:r>
              <a:rPr lang="en-US" sz="24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Aligned individual goals with team and department goals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6475A-EDA6-74A5-4284-9A98E5331711}"/>
              </a:ext>
            </a:extLst>
          </p:cNvPr>
          <p:cNvSpPr txBox="1"/>
          <p:nvPr/>
        </p:nvSpPr>
        <p:spPr>
          <a:xfrm>
            <a:off x="305519" y="1840356"/>
            <a:ext cx="55841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Participants reported the following:</a:t>
            </a:r>
            <a:r>
              <a:rPr lang="en-US" sz="2400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 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DA0D8338-DA0C-DC33-C0A0-F5AE20B55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7" name="Graphic 6" descr="Stantec logo">
            <a:extLst>
              <a:ext uri="{FF2B5EF4-FFF2-40B4-BE49-F238E27FC236}">
                <a16:creationId xmlns:a16="http://schemas.microsoft.com/office/drawing/2014/main" id="{67AE5815-1730-342E-17A8-4959BFE5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DE1E-9CBC-B34D-1C7C-15D2946F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16" y="3812744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200" b="1">
                <a:highlight>
                  <a:srgbClr val="FFFFFF"/>
                </a:highlight>
                <a:ea typeface="Calibri"/>
                <a:cs typeface="Calibri"/>
              </a:rPr>
              <a:t>Applied</a:t>
            </a:r>
            <a:br>
              <a:rPr lang="en-US" sz="3200" b="1" dirty="0">
                <a:highlight>
                  <a:srgbClr val="FFFFFF"/>
                </a:highlight>
                <a:ea typeface="Calibri"/>
                <a:cs typeface="Calibri"/>
              </a:rPr>
            </a:br>
            <a:r>
              <a:rPr lang="en-US" sz="3200" b="1">
                <a:highlight>
                  <a:srgbClr val="FFFFFF"/>
                </a:highlight>
                <a:ea typeface="Calibri"/>
                <a:cs typeface="Calibri"/>
              </a:rPr>
              <a:t>Learning</a:t>
            </a:r>
            <a:endParaRPr lang="en-US" sz="3200" b="1" dirty="0">
              <a:highlight>
                <a:srgbClr val="FFFFFF"/>
              </a:highlight>
              <a:ea typeface="Calibri"/>
              <a:cs typeface="Calibri"/>
            </a:endParaRPr>
          </a:p>
          <a:p>
            <a:endParaRPr lang="en-US" sz="3100">
              <a:ea typeface="Calibri"/>
              <a:cs typeface="Calibri"/>
            </a:endParaRPr>
          </a:p>
        </p:txBody>
      </p:sp>
      <p:pic>
        <p:nvPicPr>
          <p:cNvPr id="4" name="Picture 3" descr="A hand pressing a five star rating&#10;&#10;AI-generated content may be incorrect.">
            <a:extLst>
              <a:ext uri="{FF2B5EF4-FFF2-40B4-BE49-F238E27FC236}">
                <a16:creationId xmlns:a16="http://schemas.microsoft.com/office/drawing/2014/main" id="{75BF9F27-F776-13DB-F4AF-0EB07754A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74" b="36333"/>
          <a:stretch>
            <a:fillRect/>
          </a:stretch>
        </p:blipFill>
        <p:spPr>
          <a:xfrm>
            <a:off x="1148011" y="808595"/>
            <a:ext cx="6847998" cy="279221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42C6E-FF7D-67E7-1F85-E238EABE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204" y="4818312"/>
            <a:ext cx="3988979" cy="18383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>
              <a:buNone/>
            </a:pPr>
            <a:r>
              <a:rPr lang="en-US" sz="2400" dirty="0">
                <a:highlight>
                  <a:srgbClr val="FFFFFF"/>
                </a:highlight>
                <a:ea typeface="Calibri"/>
                <a:cs typeface="Calibri"/>
              </a:rPr>
              <a:t>The evaluation demonstrated that pilot participants were able to apply learning to daily work.</a:t>
            </a:r>
            <a:endParaRPr lang="en-US" dirty="0"/>
          </a:p>
          <a:p>
            <a:pPr marL="457200"/>
            <a:endParaRPr lang="en-US" sz="2400" dirty="0">
              <a:highlight>
                <a:srgbClr val="FFFFFF"/>
              </a:highlight>
              <a:ea typeface="Calibri"/>
              <a:cs typeface="Calibri"/>
            </a:endParaRPr>
          </a:p>
          <a:p>
            <a:pPr marL="114300" indent="0">
              <a:buNone/>
            </a:pPr>
            <a:endParaRPr lang="en-US" sz="2400" dirty="0">
              <a:highlight>
                <a:srgbClr val="FFFFFF"/>
              </a:highlight>
              <a:ea typeface="Calibri"/>
              <a:cs typeface="Calibri"/>
            </a:endParaRPr>
          </a:p>
          <a:p>
            <a:pPr indent="-228600"/>
            <a:endParaRPr lang="en-US" sz="1600">
              <a:highlight>
                <a:srgbClr val="FFFFFF"/>
              </a:highlight>
              <a:ea typeface="Calibri"/>
              <a:cs typeface="Calibri"/>
            </a:endParaRPr>
          </a:p>
          <a:p>
            <a:pPr indent="-228600"/>
            <a:endParaRPr lang="en-US" sz="1600">
              <a:highlight>
                <a:srgbClr val="FFFFFF"/>
              </a:highlight>
              <a:ea typeface="Calibri"/>
              <a:cs typeface="Calibri"/>
            </a:endParaRPr>
          </a:p>
        </p:txBody>
      </p:sp>
      <p:pic>
        <p:nvPicPr>
          <p:cNvPr id="8" name="Picture 7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E4F73A5F-81CE-EDB4-6343-6E45431A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7" name="Graphic 6" descr="Stantec logo">
            <a:extLst>
              <a:ext uri="{FF2B5EF4-FFF2-40B4-BE49-F238E27FC236}">
                <a16:creationId xmlns:a16="http://schemas.microsoft.com/office/drawing/2014/main" id="{859BB619-8BD6-E65F-93D9-F449CFA7D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5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7F0C8-AE4A-ED23-E604-F7BDA991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422D-28FF-DFB6-3B38-0E30B9D6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19" y="676692"/>
            <a:ext cx="3448311" cy="645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 b="1" kern="1200">
                <a:latin typeface="+mj-lt"/>
                <a:ea typeface="+mj-ea"/>
                <a:cs typeface="+mj-cs"/>
              </a:rPr>
              <a:t>Participant Insights</a:t>
            </a:r>
            <a:endParaRPr lang="en-US" sz="3200" b="1" kern="1200">
              <a:latin typeface="+mj-lt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BC9CD-3196-599A-3B04-0FA51D42AB78}"/>
              </a:ext>
            </a:extLst>
          </p:cNvPr>
          <p:cNvSpPr txBox="1"/>
          <p:nvPr/>
        </p:nvSpPr>
        <p:spPr>
          <a:xfrm>
            <a:off x="657519" y="1670834"/>
            <a:ext cx="3448310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“I am more mindful of my emotions and less reactive.”</a:t>
            </a:r>
            <a:br>
              <a:rPr lang="en-US" sz="2400" dirty="0"/>
            </a:br>
            <a:br>
              <a:rPr lang="en-US" sz="2400" dirty="0"/>
            </a:br>
            <a:r>
              <a:rPr lang="en-US" sz="2400"/>
              <a:t>“I proactively support others now and rethink how I engage.”</a:t>
            </a:r>
            <a:br>
              <a:rPr lang="en-US" sz="2400" dirty="0"/>
            </a:br>
            <a:br>
              <a:rPr lang="en-US" sz="2400" dirty="0"/>
            </a:br>
            <a:r>
              <a:rPr lang="en-US" sz="2400"/>
              <a:t>“I link my goals with team and departmental goals."</a:t>
            </a:r>
            <a:br>
              <a:rPr lang="en-US" sz="2400" dirty="0"/>
            </a:br>
            <a:endParaRPr lang="en-US" sz="2400"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FFFFFF"/>
                </a:highlight>
              </a:rPr>
              <a:t>"I can read the room better now - which influences how I act".</a:t>
            </a:r>
            <a:endParaRPr lang="en-US" sz="2400"/>
          </a:p>
        </p:txBody>
      </p:sp>
      <p:pic>
        <p:nvPicPr>
          <p:cNvPr id="4" name="Picture 3" descr="A person with blonde hair and white shirt&#10;&#10;AI-generated content may be incorrect.">
            <a:extLst>
              <a:ext uri="{FF2B5EF4-FFF2-40B4-BE49-F238E27FC236}">
                <a16:creationId xmlns:a16="http://schemas.microsoft.com/office/drawing/2014/main" id="{02CCC0DF-2C8E-B07A-492F-C5B733AE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43" r="27743"/>
          <a:stretch>
            <a:fillRect/>
          </a:stretch>
        </p:blipFill>
        <p:spPr>
          <a:xfrm>
            <a:off x="4883188" y="867064"/>
            <a:ext cx="3366920" cy="504879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A31A345-D433-C5B1-DD8C-D20A4047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FF30183-9019-2A93-59CC-79858662D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7D603B-E211-4D03-CC12-DE7AF2223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E9E6235D-19DA-013D-0603-EBAD67CC8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08" y="6269077"/>
            <a:ext cx="2073266" cy="386311"/>
          </a:xfrm>
          <a:prstGeom prst="rect">
            <a:avLst/>
          </a:prstGeom>
        </p:spPr>
      </p:pic>
      <p:pic>
        <p:nvPicPr>
          <p:cNvPr id="7" name="Graphic 6" descr="Stantec logo">
            <a:extLst>
              <a:ext uri="{FF2B5EF4-FFF2-40B4-BE49-F238E27FC236}">
                <a16:creationId xmlns:a16="http://schemas.microsoft.com/office/drawing/2014/main" id="{BC0AF9AA-064E-CF3B-A115-DB748BFB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6" y="230259"/>
            <a:ext cx="1740061" cy="4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99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C.R.E.W Pilot Competent, Resilient, Engaged Workforce Building a future ready workforce  </vt:lpstr>
      <vt:lpstr>The Challenge </vt:lpstr>
      <vt:lpstr>The Pilot</vt:lpstr>
      <vt:lpstr>Introducing CREW - Competent, Resilient, Engaged Workforce</vt:lpstr>
      <vt:lpstr>Stantec Internal Engagement Evaluation</vt:lpstr>
      <vt:lpstr> Evaluation Highlights</vt:lpstr>
      <vt:lpstr> Behaviour Shifts</vt:lpstr>
      <vt:lpstr>Applied Learning </vt:lpstr>
      <vt:lpstr>Participant Insights</vt:lpstr>
      <vt:lpstr> Improvement Feedback </vt:lpstr>
      <vt:lpstr>CREW Program Evolution </vt:lpstr>
      <vt:lpstr>Organisational Impact </vt:lpstr>
      <vt:lpstr>Proven Impact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revision>1055</cp:revision>
  <dcterms:created xsi:type="dcterms:W3CDTF">2013-01-27T09:14:16Z</dcterms:created>
  <dcterms:modified xsi:type="dcterms:W3CDTF">2026-03-07T08:06:59Z</dcterms:modified>
  <cp:category/>
</cp:coreProperties>
</file>