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0" r:id="rId2"/>
    <p:sldId id="323" r:id="rId3"/>
    <p:sldId id="325" r:id="rId4"/>
    <p:sldId id="303" r:id="rId5"/>
    <p:sldId id="326" r:id="rId6"/>
    <p:sldId id="277" r:id="rId7"/>
    <p:sldId id="322" r:id="rId8"/>
    <p:sldId id="283" r:id="rId9"/>
    <p:sldId id="315" r:id="rId10"/>
    <p:sldId id="261" r:id="rId11"/>
    <p:sldId id="324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866D8-8A17-740D-D19C-73BA6356F86E}" v="1466" dt="2026-03-06T04:56:53.443"/>
    <p1510:client id="{C6F255F4-1932-61DF-A7C9-DD1B2F9FB480}" v="43" dt="2026-03-07T05:49:56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B38BBB-1EF6-4C24-B3BE-833EA652D98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A782F0-4EB9-4F91-96CD-26C0EC8C76F1}">
      <dgm:prSet/>
      <dgm:spPr/>
      <dgm:t>
        <a:bodyPr/>
        <a:lstStyle/>
        <a:p>
          <a:r>
            <a:rPr lang="en-US"/>
            <a:t>CREW provides </a:t>
          </a:r>
          <a:r>
            <a:rPr lang="en-US">
              <a:latin typeface="Calibri Light" panose="020F0302020204030204"/>
            </a:rPr>
            <a:t>the</a:t>
          </a:r>
          <a:r>
            <a:rPr lang="en-US"/>
            <a:t> framework, and a clear pathway to strengthening:</a:t>
          </a:r>
        </a:p>
      </dgm:t>
    </dgm:pt>
    <dgm:pt modelId="{7E3A768D-0D38-4DD7-8F15-2AD0F7F9A6B0}" type="parTrans" cxnId="{E6866AC6-CF52-4C4D-B102-EEBF037113E7}">
      <dgm:prSet/>
      <dgm:spPr/>
      <dgm:t>
        <a:bodyPr/>
        <a:lstStyle/>
        <a:p>
          <a:endParaRPr lang="en-US"/>
        </a:p>
      </dgm:t>
    </dgm:pt>
    <dgm:pt modelId="{ABC1AB15-D96A-480C-B2A7-0B22BD556368}" type="sibTrans" cxnId="{E6866AC6-CF52-4C4D-B102-EEBF037113E7}">
      <dgm:prSet/>
      <dgm:spPr/>
      <dgm:t>
        <a:bodyPr/>
        <a:lstStyle/>
        <a:p>
          <a:endParaRPr lang="en-US"/>
        </a:p>
      </dgm:t>
    </dgm:pt>
    <dgm:pt modelId="{B1CC65B6-E36C-46DD-98CC-B79DFDA5E7F9}">
      <dgm:prSet/>
      <dgm:spPr/>
      <dgm:t>
        <a:bodyPr/>
        <a:lstStyle/>
        <a:p>
          <a:r>
            <a:rPr lang="en-US"/>
            <a:t>Self-leadership skills</a:t>
          </a:r>
        </a:p>
      </dgm:t>
    </dgm:pt>
    <dgm:pt modelId="{EEAC7F4B-DAAC-4FD4-95F4-A9A6B2ACFA52}" type="parTrans" cxnId="{8222AD06-CBD4-4AFE-BD45-A7CF1FEE5EA7}">
      <dgm:prSet/>
      <dgm:spPr/>
      <dgm:t>
        <a:bodyPr/>
        <a:lstStyle/>
        <a:p>
          <a:endParaRPr lang="en-US"/>
        </a:p>
      </dgm:t>
    </dgm:pt>
    <dgm:pt modelId="{D3A7A1B8-4C8A-4E29-A839-29A9B86E642F}" type="sibTrans" cxnId="{8222AD06-CBD4-4AFE-BD45-A7CF1FEE5EA7}">
      <dgm:prSet/>
      <dgm:spPr/>
      <dgm:t>
        <a:bodyPr/>
        <a:lstStyle/>
        <a:p>
          <a:endParaRPr lang="en-US"/>
        </a:p>
      </dgm:t>
    </dgm:pt>
    <dgm:pt modelId="{4AE1E50B-79CA-473D-AB07-D0F305D3B00B}">
      <dgm:prSet/>
      <dgm:spPr/>
      <dgm:t>
        <a:bodyPr/>
        <a:lstStyle/>
        <a:p>
          <a:r>
            <a:rPr lang="en-US"/>
            <a:t>Relational skills</a:t>
          </a:r>
        </a:p>
      </dgm:t>
    </dgm:pt>
    <dgm:pt modelId="{63E83D0B-250F-4F7E-A913-CC0BB2677DE3}" type="parTrans" cxnId="{CFEFFB23-9E5D-4E03-9BF1-0E3399EEF2FF}">
      <dgm:prSet/>
      <dgm:spPr/>
      <dgm:t>
        <a:bodyPr/>
        <a:lstStyle/>
        <a:p>
          <a:endParaRPr lang="en-US"/>
        </a:p>
      </dgm:t>
    </dgm:pt>
    <dgm:pt modelId="{6CD9E002-4394-40A3-BF73-E78E95098BE6}" type="sibTrans" cxnId="{CFEFFB23-9E5D-4E03-9BF1-0E3399EEF2FF}">
      <dgm:prSet/>
      <dgm:spPr/>
      <dgm:t>
        <a:bodyPr/>
        <a:lstStyle/>
        <a:p>
          <a:endParaRPr lang="en-US"/>
        </a:p>
      </dgm:t>
    </dgm:pt>
    <dgm:pt modelId="{5A2A8CCC-6B42-4BB6-9646-CAC84A9757FC}">
      <dgm:prSet/>
      <dgm:spPr/>
      <dgm:t>
        <a:bodyPr/>
        <a:lstStyle/>
        <a:p>
          <a:r>
            <a:rPr lang="en-US"/>
            <a:t>Team performance skills</a:t>
          </a:r>
        </a:p>
      </dgm:t>
    </dgm:pt>
    <dgm:pt modelId="{E575159C-4AA0-4BFA-BC8C-DD5B8AF1CCF3}" type="parTrans" cxnId="{9BB20534-3E2F-4E92-B1D6-A02E5061A7E7}">
      <dgm:prSet/>
      <dgm:spPr/>
      <dgm:t>
        <a:bodyPr/>
        <a:lstStyle/>
        <a:p>
          <a:endParaRPr lang="en-US"/>
        </a:p>
      </dgm:t>
    </dgm:pt>
    <dgm:pt modelId="{1C1110CB-4010-4264-B098-6725FED0A5F6}" type="sibTrans" cxnId="{9BB20534-3E2F-4E92-B1D6-A02E5061A7E7}">
      <dgm:prSet/>
      <dgm:spPr/>
      <dgm:t>
        <a:bodyPr/>
        <a:lstStyle/>
        <a:p>
          <a:endParaRPr lang="en-US"/>
        </a:p>
      </dgm:t>
    </dgm:pt>
    <dgm:pt modelId="{22806068-199C-41F1-A49B-45AC798959B9}">
      <dgm:prSet/>
      <dgm:spPr/>
      <dgm:t>
        <a:bodyPr/>
        <a:lstStyle/>
        <a:p>
          <a:r>
            <a:rPr lang="en-US"/>
            <a:t>At scale and designed for lasting impact.</a:t>
          </a:r>
        </a:p>
      </dgm:t>
    </dgm:pt>
    <dgm:pt modelId="{5333661C-7F24-4DD9-A60B-1D44ADBCCF54}" type="parTrans" cxnId="{3E548939-FE77-45F7-8AE7-6F807E6358E3}">
      <dgm:prSet/>
      <dgm:spPr/>
      <dgm:t>
        <a:bodyPr/>
        <a:lstStyle/>
        <a:p>
          <a:endParaRPr lang="en-US"/>
        </a:p>
      </dgm:t>
    </dgm:pt>
    <dgm:pt modelId="{35CB31FA-F367-4C5C-8825-F3EE989777B9}" type="sibTrans" cxnId="{3E548939-FE77-45F7-8AE7-6F807E6358E3}">
      <dgm:prSet/>
      <dgm:spPr/>
      <dgm:t>
        <a:bodyPr/>
        <a:lstStyle/>
        <a:p>
          <a:endParaRPr lang="en-US"/>
        </a:p>
      </dgm:t>
    </dgm:pt>
    <dgm:pt modelId="{FC2E5458-A305-4F3D-8330-DD154399A35A}" type="pres">
      <dgm:prSet presAssocID="{2FB38BBB-1EF6-4C24-B3BE-833EA652D98C}" presName="Name0" presStyleCnt="0">
        <dgm:presLayoutVars>
          <dgm:dir/>
          <dgm:animLvl val="lvl"/>
          <dgm:resizeHandles val="exact"/>
        </dgm:presLayoutVars>
      </dgm:prSet>
      <dgm:spPr/>
    </dgm:pt>
    <dgm:pt modelId="{F34EADD9-9024-464C-8D58-F92E9694818E}" type="pres">
      <dgm:prSet presAssocID="{B5A782F0-4EB9-4F91-96CD-26C0EC8C76F1}" presName="composite" presStyleCnt="0"/>
      <dgm:spPr/>
    </dgm:pt>
    <dgm:pt modelId="{CFCF8979-FB40-42C3-A322-6E400EDF09AA}" type="pres">
      <dgm:prSet presAssocID="{B5A782F0-4EB9-4F91-96CD-26C0EC8C76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BE15373-9D62-47D0-8B83-AC1981FC5EE6}" type="pres">
      <dgm:prSet presAssocID="{B5A782F0-4EB9-4F91-96CD-26C0EC8C76F1}" presName="desTx" presStyleLbl="alignAccFollowNode1" presStyleIdx="0" presStyleCnt="2">
        <dgm:presLayoutVars>
          <dgm:bulletEnabled val="1"/>
        </dgm:presLayoutVars>
      </dgm:prSet>
      <dgm:spPr/>
    </dgm:pt>
    <dgm:pt modelId="{F2FE2A9D-1074-4B28-B866-F931A60295EB}" type="pres">
      <dgm:prSet presAssocID="{ABC1AB15-D96A-480C-B2A7-0B22BD556368}" presName="space" presStyleCnt="0"/>
      <dgm:spPr/>
    </dgm:pt>
    <dgm:pt modelId="{9705CF54-9EB7-46DB-BA77-4B8ABF10F48A}" type="pres">
      <dgm:prSet presAssocID="{22806068-199C-41F1-A49B-45AC798959B9}" presName="composite" presStyleCnt="0"/>
      <dgm:spPr/>
    </dgm:pt>
    <dgm:pt modelId="{854DB5AD-7DF3-4299-B5E1-A749F7CD7412}" type="pres">
      <dgm:prSet presAssocID="{22806068-199C-41F1-A49B-45AC798959B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E711907-8C2F-4417-B455-6E577E01ACAD}" type="pres">
      <dgm:prSet presAssocID="{22806068-199C-41F1-A49B-45AC798959B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222AD06-CBD4-4AFE-BD45-A7CF1FEE5EA7}" srcId="{B5A782F0-4EB9-4F91-96CD-26C0EC8C76F1}" destId="{B1CC65B6-E36C-46DD-98CC-B79DFDA5E7F9}" srcOrd="0" destOrd="0" parTransId="{EEAC7F4B-DAAC-4FD4-95F4-A9A6B2ACFA52}" sibTransId="{D3A7A1B8-4C8A-4E29-A839-29A9B86E642F}"/>
    <dgm:cxn modelId="{AA74E709-0FBF-4AAA-B561-CA3BA8A10CEB}" type="presOf" srcId="{2FB38BBB-1EF6-4C24-B3BE-833EA652D98C}" destId="{FC2E5458-A305-4F3D-8330-DD154399A35A}" srcOrd="0" destOrd="0" presId="urn:microsoft.com/office/officeart/2005/8/layout/hList1"/>
    <dgm:cxn modelId="{CFEFFB23-9E5D-4E03-9BF1-0E3399EEF2FF}" srcId="{B5A782F0-4EB9-4F91-96CD-26C0EC8C76F1}" destId="{4AE1E50B-79CA-473D-AB07-D0F305D3B00B}" srcOrd="1" destOrd="0" parTransId="{63E83D0B-250F-4F7E-A913-CC0BB2677DE3}" sibTransId="{6CD9E002-4394-40A3-BF73-E78E95098BE6}"/>
    <dgm:cxn modelId="{5353ED25-B34E-4BAC-9604-95618605B06D}" type="presOf" srcId="{B5A782F0-4EB9-4F91-96CD-26C0EC8C76F1}" destId="{CFCF8979-FB40-42C3-A322-6E400EDF09AA}" srcOrd="0" destOrd="0" presId="urn:microsoft.com/office/officeart/2005/8/layout/hList1"/>
    <dgm:cxn modelId="{9BB20534-3E2F-4E92-B1D6-A02E5061A7E7}" srcId="{B5A782F0-4EB9-4F91-96CD-26C0EC8C76F1}" destId="{5A2A8CCC-6B42-4BB6-9646-CAC84A9757FC}" srcOrd="2" destOrd="0" parTransId="{E575159C-4AA0-4BFA-BC8C-DD5B8AF1CCF3}" sibTransId="{1C1110CB-4010-4264-B098-6725FED0A5F6}"/>
    <dgm:cxn modelId="{3E548939-FE77-45F7-8AE7-6F807E6358E3}" srcId="{2FB38BBB-1EF6-4C24-B3BE-833EA652D98C}" destId="{22806068-199C-41F1-A49B-45AC798959B9}" srcOrd="1" destOrd="0" parTransId="{5333661C-7F24-4DD9-A60B-1D44ADBCCF54}" sibTransId="{35CB31FA-F367-4C5C-8825-F3EE989777B9}"/>
    <dgm:cxn modelId="{7BF76552-EDC2-44F5-93AF-28F4AE3433BF}" type="presOf" srcId="{4AE1E50B-79CA-473D-AB07-D0F305D3B00B}" destId="{EBE15373-9D62-47D0-8B83-AC1981FC5EE6}" srcOrd="0" destOrd="1" presId="urn:microsoft.com/office/officeart/2005/8/layout/hList1"/>
    <dgm:cxn modelId="{B2EEA47A-1374-462D-AC53-1839DE759C48}" type="presOf" srcId="{B1CC65B6-E36C-46DD-98CC-B79DFDA5E7F9}" destId="{EBE15373-9D62-47D0-8B83-AC1981FC5EE6}" srcOrd="0" destOrd="0" presId="urn:microsoft.com/office/officeart/2005/8/layout/hList1"/>
    <dgm:cxn modelId="{E6866AC6-CF52-4C4D-B102-EEBF037113E7}" srcId="{2FB38BBB-1EF6-4C24-B3BE-833EA652D98C}" destId="{B5A782F0-4EB9-4F91-96CD-26C0EC8C76F1}" srcOrd="0" destOrd="0" parTransId="{7E3A768D-0D38-4DD7-8F15-2AD0F7F9A6B0}" sibTransId="{ABC1AB15-D96A-480C-B2A7-0B22BD556368}"/>
    <dgm:cxn modelId="{927843D0-4996-4CF2-9E39-33559E62A0E0}" type="presOf" srcId="{22806068-199C-41F1-A49B-45AC798959B9}" destId="{854DB5AD-7DF3-4299-B5E1-A749F7CD7412}" srcOrd="0" destOrd="0" presId="urn:microsoft.com/office/officeart/2005/8/layout/hList1"/>
    <dgm:cxn modelId="{1B14DBE3-E919-4B69-8A6C-5BE6206F3977}" type="presOf" srcId="{5A2A8CCC-6B42-4BB6-9646-CAC84A9757FC}" destId="{EBE15373-9D62-47D0-8B83-AC1981FC5EE6}" srcOrd="0" destOrd="2" presId="urn:microsoft.com/office/officeart/2005/8/layout/hList1"/>
    <dgm:cxn modelId="{CD9618B9-09A2-4481-B530-D82F496BF033}" type="presParOf" srcId="{FC2E5458-A305-4F3D-8330-DD154399A35A}" destId="{F34EADD9-9024-464C-8D58-F92E9694818E}" srcOrd="0" destOrd="0" presId="urn:microsoft.com/office/officeart/2005/8/layout/hList1"/>
    <dgm:cxn modelId="{0D7304E2-39B8-479B-9AC2-9253188C64A1}" type="presParOf" srcId="{F34EADD9-9024-464C-8D58-F92E9694818E}" destId="{CFCF8979-FB40-42C3-A322-6E400EDF09AA}" srcOrd="0" destOrd="0" presId="urn:microsoft.com/office/officeart/2005/8/layout/hList1"/>
    <dgm:cxn modelId="{73FC61C3-7214-4D6E-9011-A04D790E0813}" type="presParOf" srcId="{F34EADD9-9024-464C-8D58-F92E9694818E}" destId="{EBE15373-9D62-47D0-8B83-AC1981FC5EE6}" srcOrd="1" destOrd="0" presId="urn:microsoft.com/office/officeart/2005/8/layout/hList1"/>
    <dgm:cxn modelId="{33E64C5C-A57A-494C-BFB0-A3CBDE10D71A}" type="presParOf" srcId="{FC2E5458-A305-4F3D-8330-DD154399A35A}" destId="{F2FE2A9D-1074-4B28-B866-F931A60295EB}" srcOrd="1" destOrd="0" presId="urn:microsoft.com/office/officeart/2005/8/layout/hList1"/>
    <dgm:cxn modelId="{A3059271-2535-4324-9356-31310CC0D890}" type="presParOf" srcId="{FC2E5458-A305-4F3D-8330-DD154399A35A}" destId="{9705CF54-9EB7-46DB-BA77-4B8ABF10F48A}" srcOrd="2" destOrd="0" presId="urn:microsoft.com/office/officeart/2005/8/layout/hList1"/>
    <dgm:cxn modelId="{280ECA09-6AC4-4E38-9D90-C0432E060F7E}" type="presParOf" srcId="{9705CF54-9EB7-46DB-BA77-4B8ABF10F48A}" destId="{854DB5AD-7DF3-4299-B5E1-A749F7CD7412}" srcOrd="0" destOrd="0" presId="urn:microsoft.com/office/officeart/2005/8/layout/hList1"/>
    <dgm:cxn modelId="{A8C64404-0371-4959-9CB2-F9B6E2D5A8F1}" type="presParOf" srcId="{9705CF54-9EB7-46DB-BA77-4B8ABF10F48A}" destId="{3E711907-8C2F-4417-B455-6E577E01AC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F8979-FB40-42C3-A322-6E400EDF09AA}">
      <dsp:nvSpPr>
        <dsp:cNvPr id="0" name=""/>
        <dsp:cNvSpPr/>
      </dsp:nvSpPr>
      <dsp:spPr>
        <a:xfrm>
          <a:off x="40" y="191014"/>
          <a:ext cx="3829808" cy="12528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CREW provides </a:t>
          </a:r>
          <a:r>
            <a:rPr lang="en-US" sz="2500" kern="1200">
              <a:latin typeface="Calibri Light" panose="020F0302020204030204"/>
            </a:rPr>
            <a:t>the</a:t>
          </a:r>
          <a:r>
            <a:rPr lang="en-US" sz="2500" kern="1200"/>
            <a:t> framework, and a clear pathway to strengthening:</a:t>
          </a:r>
        </a:p>
      </dsp:txBody>
      <dsp:txXfrm>
        <a:off x="40" y="191014"/>
        <a:ext cx="3829808" cy="1252824"/>
      </dsp:txXfrm>
    </dsp:sp>
    <dsp:sp modelId="{EBE15373-9D62-47D0-8B83-AC1981FC5EE6}">
      <dsp:nvSpPr>
        <dsp:cNvPr id="0" name=""/>
        <dsp:cNvSpPr/>
      </dsp:nvSpPr>
      <dsp:spPr>
        <a:xfrm>
          <a:off x="40" y="1443839"/>
          <a:ext cx="3829808" cy="15097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Self-leadership skills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Relational skills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Team performance skills</a:t>
          </a:r>
        </a:p>
      </dsp:txBody>
      <dsp:txXfrm>
        <a:off x="40" y="1443839"/>
        <a:ext cx="3829808" cy="1509750"/>
      </dsp:txXfrm>
    </dsp:sp>
    <dsp:sp modelId="{854DB5AD-7DF3-4299-B5E1-A749F7CD7412}">
      <dsp:nvSpPr>
        <dsp:cNvPr id="0" name=""/>
        <dsp:cNvSpPr/>
      </dsp:nvSpPr>
      <dsp:spPr>
        <a:xfrm>
          <a:off x="4366022" y="191014"/>
          <a:ext cx="3829808" cy="125282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At scale and designed for lasting impact.</a:t>
          </a:r>
        </a:p>
      </dsp:txBody>
      <dsp:txXfrm>
        <a:off x="4366022" y="191014"/>
        <a:ext cx="3829808" cy="1252824"/>
      </dsp:txXfrm>
    </dsp:sp>
    <dsp:sp modelId="{3E711907-8C2F-4417-B455-6E577E01ACAD}">
      <dsp:nvSpPr>
        <dsp:cNvPr id="0" name=""/>
        <dsp:cNvSpPr/>
      </dsp:nvSpPr>
      <dsp:spPr>
        <a:xfrm>
          <a:off x="4366022" y="1443839"/>
          <a:ext cx="3829808" cy="150975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9A0E6-DD21-4578-A7E1-639F00EE21E5}" type="datetimeFigureOut">
              <a:t>3/7/2026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586F8-679A-49DB-A50D-9F888B4BCC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9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r>
              <a:rPr lang="en-US" dirty="0"/>
              <a:t>According to McKinsey's Future of Work Report (2024), 40% of global work tasks will be automated by 2030. </a:t>
            </a:r>
          </a:p>
          <a:p>
            <a:r>
              <a:rPr lang="en-US" dirty="0"/>
              <a:t>Yet paradoxically, the demand for human-centric skills - emotional intelligence, creativity, judgement, discernment - is increasing fast than ever. The question isn't how to compete with AI - it's how to leverage it.</a:t>
            </a: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230E-07EE-43A9-C5F5-97A936393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78748-25A9-6639-7A79-6B6AE0B07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CD16A-70EC-8569-3685-DA6A3CFB1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We have now explored five modern workforce challenges - attraction, engagement and retention, generational integration, technological disruption, and performance. 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But beneath them all lies one solution: developing your people.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E16F5-30ED-054C-F40C-FADC13F8CA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4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510E-C6BA-3674-D564-FCC2169F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1AF09-83C4-FA08-B1B4-07BDCA60C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97C5B-8A45-4899-6840-CCC198ADD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We have now explored five modern workforce challenges - attraction, engagement and retention, generational integration, technological disruption, and performance. 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But beneath them all lies one solution: developing your people.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5C8F-D5B4-8B9B-DFCB-C078E449A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5712-739E-A958-008B-7B80A1FD0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470FE-3695-D35F-845E-73F9D86D3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801F8-232B-14D1-9282-67DAF4F8F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DD985-1A80-7443-6A98-8E705BF873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7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3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66FA2F68-BD43-5CAF-CAF0-6EA0C43DF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99" t="6118" r="-2" b="2971"/>
          <a:stretch>
            <a:fillRect/>
          </a:stretch>
        </p:blipFill>
        <p:spPr>
          <a:xfrm>
            <a:off x="20" y="10"/>
            <a:ext cx="6501364" cy="51434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0"/>
          <p:cNvSpPr/>
          <p:nvPr/>
        </p:nvSpPr>
        <p:spPr>
          <a:xfrm>
            <a:off x="5894635" y="582060"/>
            <a:ext cx="2537742" cy="2396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Build a Future-Ready Workforce </a:t>
            </a:r>
            <a:endParaRPr lang="en-US" sz="3600" b="1">
              <a:latin typeface="+mj-lt"/>
              <a:ea typeface="Calibri Light"/>
              <a:cs typeface="Calibri Light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86450" y="3402859"/>
            <a:ext cx="3017520" cy="9061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/>
              <a:t>AI is no longer a concept on the horizon - it's here, reshaping  every job, industry and profession. 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97905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5FAB9D56-2EF6-B5EE-FE8A-2A46B8712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6" y="4310098"/>
            <a:ext cx="739140" cy="731520"/>
          </a:xfrm>
          <a:prstGeom prst="rect">
            <a:avLst/>
          </a:prstGeom>
        </p:spPr>
      </p:pic>
      <p:pic>
        <p:nvPicPr>
          <p:cNvPr id="4" name="Picture 3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A479663E-D25D-4312-7801-C6EA34F13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74" y="252983"/>
            <a:ext cx="2309406" cy="4242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8452002" cy="150647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ext 0"/>
          <p:cNvSpPr/>
          <p:nvPr/>
        </p:nvSpPr>
        <p:spPr>
          <a:xfrm>
            <a:off x="373479" y="295035"/>
            <a:ext cx="5741571" cy="554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>
                <a:latin typeface="+mj-lt"/>
                <a:ea typeface="+mj-ea"/>
                <a:cs typeface="+mj-cs"/>
              </a:rPr>
              <a:t>What people say about David Powell's Work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5DE75A5-64ED-089B-CF5C-72B04BA9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4" y="920384"/>
            <a:ext cx="3862834" cy="3813848"/>
          </a:xfrm>
          <a:prstGeom prst="rect">
            <a:avLst/>
          </a:prstGeom>
        </p:spPr>
      </p:pic>
      <p:pic>
        <p:nvPicPr>
          <p:cNvPr id="3" name="Picture 2" descr="A screenshot of a message&#10;&#10;AI-generated content may be incorrect.">
            <a:extLst>
              <a:ext uri="{FF2B5EF4-FFF2-40B4-BE49-F238E27FC236}">
                <a16:creationId xmlns:a16="http://schemas.microsoft.com/office/drawing/2014/main" id="{A7F0CCE9-EBEA-681F-4A5D-211E98F02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15" y="928548"/>
            <a:ext cx="3822012" cy="3805683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4708478"/>
            <a:ext cx="5163684" cy="43502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D13BBCD7-D0AD-AB03-307F-838B9542F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38168-EA7D-4224-111F-EC721B3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B94F1685-0559-8995-428B-D4408814FC86}"/>
              </a:ext>
            </a:extLst>
          </p:cNvPr>
          <p:cNvSpPr/>
          <p:nvPr/>
        </p:nvSpPr>
        <p:spPr>
          <a:xfrm>
            <a:off x="350041" y="440141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Ready to Build a Future-Ready Workforce?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E106F67-E031-3B0A-CB26-E25BC1B3F2F5}"/>
              </a:ext>
            </a:extLst>
          </p:cNvPr>
          <p:cNvSpPr/>
          <p:nvPr/>
        </p:nvSpPr>
        <p:spPr>
          <a:xfrm>
            <a:off x="3166873" y="715712"/>
            <a:ext cx="2815984" cy="3808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In an AI-enabled world, </a:t>
            </a:r>
            <a:r>
              <a:rPr lang="en-US" dirty="0" err="1"/>
              <a:t>organisations</a:t>
            </a:r>
            <a:r>
              <a:rPr lang="en-US" dirty="0"/>
              <a:t> that invest in human intelligence and capability today, will protect future performance. </a:t>
            </a:r>
            <a:endParaRPr lang="en-US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/>
              <a:t>A CREW pilot allows you to: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Test engagement </a:t>
            </a:r>
            <a:r>
              <a:rPr lang="en-US" dirty="0"/>
              <a:t>and impact with a defined cohort.</a:t>
            </a:r>
            <a:endParaRPr lang="en-US" dirty="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Gather </a:t>
            </a:r>
            <a:r>
              <a:rPr lang="en-US" b="1" dirty="0"/>
              <a:t>measurable feedback</a:t>
            </a:r>
            <a:r>
              <a:rPr lang="en-US" dirty="0"/>
              <a:t> to determine if a wider - rollout could be of value.</a:t>
            </a:r>
            <a:endParaRPr lang="en-US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a typeface="Calibri"/>
              <a:cs typeface="Calibri"/>
            </a:endParaRPr>
          </a:p>
        </p:txBody>
      </p:sp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C6796B8-8C92-8BD0-596C-3236CE16FC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7" r="25707"/>
          <a:stretch>
            <a:fillRect/>
          </a:stretch>
        </p:blipFill>
        <p:spPr>
          <a:xfrm>
            <a:off x="6303651" y="757463"/>
            <a:ext cx="2711832" cy="3725656"/>
          </a:xfrm>
          <a:prstGeom prst="rect">
            <a:avLst/>
          </a:prstGeom>
        </p:spPr>
      </p:pic>
      <p:pic>
        <p:nvPicPr>
          <p:cNvPr id="5" name="Picture 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60BBA147-47A4-E2B4-0CF3-0CBDB96FB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6" y="4408714"/>
            <a:ext cx="739140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C1B61-36BE-603D-F036-67191AF507F6}"/>
              </a:ext>
            </a:extLst>
          </p:cNvPr>
          <p:cNvSpPr txBox="1"/>
          <p:nvPr/>
        </p:nvSpPr>
        <p:spPr>
          <a:xfrm>
            <a:off x="3169782" y="4198893"/>
            <a:ext cx="36780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Let's schedule a strategic conversation if this interests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0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370AB-4934-F6D2-E61D-1F8CEE6D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/>
          <a:stretch>
            <a:fillRect/>
          </a:stretch>
        </p:blipFill>
        <p:spPr>
          <a:xfrm>
            <a:off x="2139918" y="10"/>
            <a:ext cx="7252231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06828-87ED-8809-D092-0258A79A5514}"/>
              </a:ext>
            </a:extLst>
          </p:cNvPr>
          <p:cNvSpPr txBox="1"/>
          <p:nvPr/>
        </p:nvSpPr>
        <p:spPr>
          <a:xfrm>
            <a:off x="479960" y="327182"/>
            <a:ext cx="5205278" cy="156780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ea typeface="+mn-lt"/>
                <a:cs typeface="+mn-lt"/>
              </a:rPr>
              <a:t>Two Capabilities Will</a:t>
            </a:r>
            <a:endParaRPr lang="en-US" sz="32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ea typeface="+mn-lt"/>
                <a:cs typeface="+mn-lt"/>
              </a:rPr>
              <a:t>Drive Performance</a:t>
            </a:r>
            <a:r>
              <a:rPr lang="en-US" sz="3200">
                <a:latin typeface="Calibri"/>
                <a:ea typeface="Calibri"/>
                <a:cs typeface="Calibri"/>
              </a:rPr>
              <a:t> in an AI </a:t>
            </a:r>
            <a:r>
              <a:rPr lang="en-US" sz="3200" dirty="0">
                <a:latin typeface="Calibri"/>
                <a:ea typeface="Calibri"/>
                <a:cs typeface="Calibri"/>
              </a:rPr>
              <a:t>Enabled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81ED6-FA8A-AF1A-0A6E-7FAAE9234A69}"/>
              </a:ext>
            </a:extLst>
          </p:cNvPr>
          <p:cNvSpPr txBox="1"/>
          <p:nvPr/>
        </p:nvSpPr>
        <p:spPr>
          <a:xfrm>
            <a:off x="480863" y="1959000"/>
            <a:ext cx="4249067" cy="28747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Handling the disruption will require a dual focus - </a:t>
            </a:r>
            <a:r>
              <a:rPr lang="en-US" sz="2000" b="1">
                <a:ea typeface="+mn-lt"/>
                <a:cs typeface="+mn-lt"/>
              </a:rPr>
              <a:t>AI </a:t>
            </a:r>
            <a:r>
              <a:rPr lang="en-US" sz="2000">
                <a:ea typeface="+mn-lt"/>
                <a:cs typeface="+mn-lt"/>
              </a:rPr>
              <a:t>capability to enhance productivity - and </a:t>
            </a:r>
            <a:r>
              <a:rPr lang="en-US" sz="2000" b="1">
                <a:ea typeface="+mn-lt"/>
                <a:cs typeface="+mn-lt"/>
              </a:rPr>
              <a:t>HI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(human intelligence) to translate that productivity into performance.</a:t>
            </a:r>
            <a:endParaRPr lang="en-US" sz="20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Both must be scalable, cost-effective and deliver lasting results.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7" name="Picture 6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2F605B16-EDEB-291E-5A99-7CDAE84D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4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C614A-0951-20D9-E40A-FE46AD78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7B705F3-7535-3C93-502D-EA72D9EA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3332D-715C-7355-FB3D-BB5F550D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65CA1-801F-E6AA-7F4C-FF726BB751A9}"/>
              </a:ext>
            </a:extLst>
          </p:cNvPr>
          <p:cNvSpPr txBox="1"/>
          <p:nvPr/>
        </p:nvSpPr>
        <p:spPr>
          <a:xfrm>
            <a:off x="237437" y="440137"/>
            <a:ext cx="3366496" cy="10263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ea typeface="+mn-lt"/>
                <a:cs typeface="+mn-lt"/>
              </a:rPr>
              <a:t>Human Intelligence &amp; Capability at</a:t>
            </a:r>
            <a:r>
              <a:rPr lang="en-US" sz="3200" dirty="0">
                <a:ea typeface="+mn-lt"/>
                <a:cs typeface="+mn-lt"/>
              </a:rPr>
              <a:t> Scale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36640040-5A60-7BCC-A698-4ADF91EA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CBA87-DA30-6BCC-B43D-828CEC56FA7D}"/>
              </a:ext>
            </a:extLst>
          </p:cNvPr>
          <p:cNvSpPr txBox="1"/>
          <p:nvPr/>
        </p:nvSpPr>
        <p:spPr>
          <a:xfrm>
            <a:off x="316730" y="1884651"/>
            <a:ext cx="311650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For people to perform and thrive alongside Artificial Intelligence, </a:t>
            </a:r>
            <a:r>
              <a:rPr lang="en-US" err="1">
                <a:ea typeface="+mn-lt"/>
                <a:cs typeface="+mn-lt"/>
              </a:rPr>
              <a:t>organisations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will need  to intentionally develop </a:t>
            </a:r>
            <a:r>
              <a:rPr lang="en-US" dirty="0">
                <a:ea typeface="+mn-lt"/>
                <a:cs typeface="+mn-lt"/>
              </a:rPr>
              <a:t>Human Intelligence and capability within a structured, scalable framework.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12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6F86E-FCE6-684C-56FE-F2FB0DF99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91E9AF50-6BD0-8095-24FC-139551CE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CCD4E8-A4D7-109E-DDDF-2D9AEEB6D2FF}"/>
              </a:ext>
            </a:extLst>
          </p:cNvPr>
          <p:cNvSpPr txBox="1"/>
          <p:nvPr/>
        </p:nvSpPr>
        <p:spPr>
          <a:xfrm>
            <a:off x="1331104" y="2381788"/>
            <a:ext cx="708660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EA477-74D7-7C0B-D7C1-3C6EA97D102A}"/>
              </a:ext>
            </a:extLst>
          </p:cNvPr>
          <p:cNvSpPr txBox="1"/>
          <p:nvPr/>
        </p:nvSpPr>
        <p:spPr>
          <a:xfrm>
            <a:off x="3269540" y="2393999"/>
            <a:ext cx="1525260" cy="3686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RELATIONAL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C7B62-0BF8-BC2C-9C40-EF1EBCED6019}"/>
              </a:ext>
            </a:extLst>
          </p:cNvPr>
          <p:cNvSpPr txBox="1"/>
          <p:nvPr/>
        </p:nvSpPr>
        <p:spPr>
          <a:xfrm>
            <a:off x="6433898" y="2396301"/>
            <a:ext cx="958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ea typeface="Calibri"/>
                <a:cs typeface="Calibri"/>
              </a:rPr>
              <a:t>TEAM</a:t>
            </a:r>
          </a:p>
        </p:txBody>
      </p:sp>
      <p:pic>
        <p:nvPicPr>
          <p:cNvPr id="9" name="Picture 8" descr="A group of people climbing up a staircase&#10;&#10;AI-generated content may be incorrect.">
            <a:extLst>
              <a:ext uri="{FF2B5EF4-FFF2-40B4-BE49-F238E27FC236}">
                <a16:creationId xmlns:a16="http://schemas.microsoft.com/office/drawing/2014/main" id="{A3355351-65E0-423D-C5D2-390FAFB0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939" y="2922368"/>
            <a:ext cx="2909534" cy="1607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449128-2476-EB5D-ECC7-E5F94CB19B06}"/>
              </a:ext>
            </a:extLst>
          </p:cNvPr>
          <p:cNvSpPr txBox="1"/>
          <p:nvPr/>
        </p:nvSpPr>
        <p:spPr>
          <a:xfrm>
            <a:off x="409984" y="352424"/>
            <a:ext cx="779525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 Light"/>
                <a:ea typeface="Calibri"/>
                <a:cs typeface="Calibri"/>
              </a:rPr>
              <a:t>Introducing C.R.E.W.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200" b="1">
                <a:latin typeface="Calibri"/>
                <a:ea typeface="Calibri"/>
                <a:cs typeface="Calibri"/>
              </a:rPr>
              <a:t>C</a:t>
            </a:r>
            <a:r>
              <a:rPr lang="en-US" sz="3200">
                <a:latin typeface="Calibri"/>
                <a:ea typeface="Calibri"/>
                <a:cs typeface="Calibri"/>
              </a:rPr>
              <a:t>ompetent, </a:t>
            </a:r>
            <a:r>
              <a:rPr lang="en-US" sz="3200" b="1">
                <a:latin typeface="Calibri"/>
                <a:ea typeface="Calibri"/>
                <a:cs typeface="Calibri"/>
              </a:rPr>
              <a:t>R</a:t>
            </a:r>
            <a:r>
              <a:rPr lang="en-US" sz="3200">
                <a:latin typeface="Calibri"/>
                <a:ea typeface="Calibri"/>
                <a:cs typeface="Calibri"/>
              </a:rPr>
              <a:t>esilient, </a:t>
            </a:r>
            <a:r>
              <a:rPr lang="en-US" sz="3200" b="1">
                <a:latin typeface="Calibri"/>
                <a:ea typeface="Calibri"/>
                <a:cs typeface="Calibri"/>
              </a:rPr>
              <a:t>E</a:t>
            </a:r>
            <a:r>
              <a:rPr lang="en-US" sz="3200">
                <a:latin typeface="Calibri"/>
                <a:ea typeface="Calibri"/>
                <a:cs typeface="Calibri"/>
              </a:rPr>
              <a:t>ngaged </a:t>
            </a:r>
            <a:r>
              <a:rPr lang="en-US" sz="3200" b="1">
                <a:latin typeface="Calibri"/>
                <a:ea typeface="Calibri"/>
                <a:cs typeface="Calibri"/>
              </a:rPr>
              <a:t>W</a:t>
            </a:r>
            <a:r>
              <a:rPr lang="en-US" sz="3200">
                <a:latin typeface="Calibri"/>
                <a:ea typeface="Calibri"/>
                <a:cs typeface="Calibri"/>
              </a:rPr>
              <a:t>orkforce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couple of people shaking hands&#10;&#10;AI-generated content may be incorrect.">
            <a:extLst>
              <a:ext uri="{FF2B5EF4-FFF2-40B4-BE49-F238E27FC236}">
                <a16:creationId xmlns:a16="http://schemas.microsoft.com/office/drawing/2014/main" id="{DFA0566D-FB78-CA1D-9D7A-5DA040B66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351" y="2921733"/>
            <a:ext cx="1707444" cy="1707444"/>
          </a:xfrm>
          <a:prstGeom prst="rect">
            <a:avLst/>
          </a:prstGeom>
        </p:spPr>
      </p:pic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599CC556-045D-7E6E-B02D-624EBDB5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7" y="2785946"/>
            <a:ext cx="1848555" cy="1876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26DFD-949D-70DC-152A-A52CB469B1D4}"/>
              </a:ext>
            </a:extLst>
          </p:cNvPr>
          <p:cNvSpPr txBox="1"/>
          <p:nvPr/>
        </p:nvSpPr>
        <p:spPr>
          <a:xfrm>
            <a:off x="540174" y="1428738"/>
            <a:ext cx="7536721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A structured digital learning program designed to build human intelligence and </a:t>
            </a:r>
            <a:r>
              <a:rPr lang="en-US" sz="2000" dirty="0">
                <a:ea typeface="+mn-lt"/>
                <a:cs typeface="+mn-lt"/>
              </a:rPr>
              <a:t>capability across self, relational and team skills.</a:t>
            </a:r>
            <a:endParaRPr lang="en-US" sz="2000" dirty="0"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2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050ABE6-EF35-8BAA-8E74-8735DF4E523E}"/>
              </a:ext>
            </a:extLst>
          </p:cNvPr>
          <p:cNvSpPr txBox="1"/>
          <p:nvPr/>
        </p:nvSpPr>
        <p:spPr>
          <a:xfrm>
            <a:off x="800097" y="261648"/>
            <a:ext cx="7533018" cy="6582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C.R.E.W. </a:t>
            </a:r>
            <a:endParaRPr lang="en-US" sz="3200" kern="1200">
              <a:solidFill>
                <a:srgbClr val="FFFFFF"/>
              </a:solidFill>
              <a:latin typeface="+mj-lt"/>
              <a:ea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ompetent, </a:t>
            </a: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esilient, </a:t>
            </a: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ngaged </a:t>
            </a: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orkforce</a:t>
            </a:r>
            <a:endParaRPr lang="en-US" sz="3200" kern="1200">
              <a:solidFill>
                <a:srgbClr val="FFFFFF"/>
              </a:solidFill>
              <a:latin typeface="+mj-lt"/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73" name="Picture 72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E6ACA4AD-E062-EAA1-506F-18B29212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graphicFrame>
        <p:nvGraphicFramePr>
          <p:cNvPr id="35" name="TextBox 5">
            <a:extLst>
              <a:ext uri="{FF2B5EF4-FFF2-40B4-BE49-F238E27FC236}">
                <a16:creationId xmlns:a16="http://schemas.microsoft.com/office/drawing/2014/main" id="{7CB76BD2-34FC-234B-7C45-BC478C894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183838"/>
              </p:ext>
            </p:extLst>
          </p:nvPr>
        </p:nvGraphicFramePr>
        <p:xfrm>
          <a:off x="466713" y="1282355"/>
          <a:ext cx="8195871" cy="3144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F3D2C8E-8EC5-0584-E422-E9F19C686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320" y="2575560"/>
            <a:ext cx="3025140" cy="16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>
            <a:extLst>
              <a:ext uri="{FF2B5EF4-FFF2-40B4-BE49-F238E27FC236}">
                <a16:creationId xmlns:a16="http://schemas.microsoft.com/office/drawing/2014/main" id="{BA768B69-3419-85D6-F602-D6B852D6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5411" r="9085" b="17973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7601" cy="51435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86DEBF-2738-4152-9DF7-DFA837B0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329" y="372301"/>
            <a:ext cx="4706252" cy="1010501"/>
          </a:xfrm>
        </p:spPr>
        <p:txBody>
          <a:bodyPr lIns="91440" tIns="45720" rIns="91440" bIns="4572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800">
                <a:ea typeface="+mn-lt"/>
                <a:cs typeface="+mn-lt"/>
              </a:rPr>
              <a:t>CREW Digital Foundation</a:t>
            </a:r>
            <a:endParaRPr lang="en-US" sz="2800" b="1" dirty="0">
              <a:latin typeface="Calibri"/>
              <a:ea typeface="Calibri"/>
              <a:cs typeface="Segoe U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1129EC-EA09-D21D-BC05-C0EADB1B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1633"/>
            <a:ext cx="7886700" cy="2879783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ea typeface="+mn-lt"/>
              <a:cs typeface="+mn-lt"/>
            </a:endParaRPr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353" name="Picture 352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1D037007-3EC9-F025-3696-8F6A45B45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sp>
        <p:nvSpPr>
          <p:cNvPr id="331" name="TextBox 330">
            <a:extLst>
              <a:ext uri="{FF2B5EF4-FFF2-40B4-BE49-F238E27FC236}">
                <a16:creationId xmlns:a16="http://schemas.microsoft.com/office/drawing/2014/main" id="{4FE671CA-E39D-CF25-E514-8A96442C422C}"/>
              </a:ext>
            </a:extLst>
          </p:cNvPr>
          <p:cNvSpPr txBox="1"/>
          <p:nvPr/>
        </p:nvSpPr>
        <p:spPr>
          <a:xfrm>
            <a:off x="627431" y="1095048"/>
            <a:ext cx="569841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✔ </a:t>
            </a:r>
            <a:r>
              <a:rPr lang="en-US" sz="2000" dirty="0">
                <a:ea typeface="+mn-lt"/>
                <a:cs typeface="+mn-lt"/>
              </a:rPr>
              <a:t>Full access to 10 structured, animated learning modules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✔ Practical tools to strengthen human intelligence - self-leadership, relational skills and team performance skills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✔ On-demand, scalable development across the workforce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✔ LEO (Life Education Online) included free for employees’ families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BAE17CB8-F211-5211-7232-DF00F0ABAF4D}"/>
              </a:ext>
            </a:extLst>
          </p:cNvPr>
          <p:cNvSpPr txBox="1"/>
          <p:nvPr/>
        </p:nvSpPr>
        <p:spPr>
          <a:xfrm>
            <a:off x="2956187" y="4243507"/>
            <a:ext cx="4033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INVESTMENT – £275 per participant</a:t>
            </a:r>
            <a:endParaRPr lang="en-US" b="1">
              <a:solidFill>
                <a:schemeClr val="accent1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1D5D2-7C2A-54D2-E063-E48FDFC85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headphones and smiling at a computer&#10;&#10;AI-generated content may be incorrect.">
            <a:extLst>
              <a:ext uri="{FF2B5EF4-FFF2-40B4-BE49-F238E27FC236}">
                <a16:creationId xmlns:a16="http://schemas.microsoft.com/office/drawing/2014/main" id="{131F0906-EFE2-43B3-3F30-467BFC5091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78" r="12180" b="2"/>
          <a:stretch>
            <a:fillRect/>
          </a:stretch>
        </p:blipFill>
        <p:spPr>
          <a:xfrm>
            <a:off x="5399580" y="10"/>
            <a:ext cx="3744420" cy="5143490"/>
          </a:xfrm>
          <a:prstGeom prst="rect">
            <a:avLst/>
          </a:prstGeom>
          <a:effectLst/>
        </p:spPr>
      </p:pic>
      <p:pic>
        <p:nvPicPr>
          <p:cNvPr id="5" name="Picture 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3A75797B-0222-48A2-C0BC-8E7AF09A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DB42E5-FA95-7DE7-F858-120D8878C810}"/>
              </a:ext>
            </a:extLst>
          </p:cNvPr>
          <p:cNvSpPr txBox="1"/>
          <p:nvPr/>
        </p:nvSpPr>
        <p:spPr>
          <a:xfrm>
            <a:off x="406901" y="222622"/>
            <a:ext cx="4777740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2. 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Digital Foundation + Coaching 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Integration</a:t>
            </a:r>
            <a:endParaRPr lang="en-US" sz="3200" b="1" dirty="0">
              <a:latin typeface="Calibri Light"/>
              <a:ea typeface="Calibri Light"/>
              <a:cs typeface="Calibri Light"/>
            </a:endParaRPr>
          </a:p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7D04B-C8BF-BB2C-8493-03CA0892B8B4}"/>
              </a:ext>
            </a:extLst>
          </p:cNvPr>
          <p:cNvSpPr txBox="1"/>
          <p:nvPr/>
        </p:nvSpPr>
        <p:spPr>
          <a:xfrm>
            <a:off x="253820" y="1434757"/>
            <a:ext cx="43211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Digital learning combined with structured monthly coaching to embed </a:t>
            </a:r>
            <a:r>
              <a:rPr lang="en-US" dirty="0" err="1">
                <a:ea typeface="+mn-lt"/>
                <a:cs typeface="+mn-lt"/>
              </a:rPr>
              <a:t>behavioural</a:t>
            </a:r>
            <a:r>
              <a:rPr lang="en-US" dirty="0">
                <a:ea typeface="+mn-lt"/>
                <a:cs typeface="+mn-lt"/>
              </a:rPr>
              <a:t> change.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28899-D43E-89ED-D19A-F9BF5E8D5020}"/>
              </a:ext>
            </a:extLst>
          </p:cNvPr>
          <p:cNvSpPr txBox="1"/>
          <p:nvPr/>
        </p:nvSpPr>
        <p:spPr>
          <a:xfrm>
            <a:off x="543403" y="2480118"/>
            <a:ext cx="44976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• Online CREW Foundation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• Monthly 60-minute small-group coaching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• Real-world application</a:t>
            </a:r>
            <a:br>
              <a:rPr lang="en-US" dirty="0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 • Peer learning and accountability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• Sustained momentum across the program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0799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740E-409C-D16A-4F64-CDD90248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68" y="1205934"/>
            <a:ext cx="8123464" cy="3285818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533B0-2978-935A-5934-C53D60F73264}"/>
              </a:ext>
            </a:extLst>
          </p:cNvPr>
          <p:cNvSpPr txBox="1"/>
          <p:nvPr/>
        </p:nvSpPr>
        <p:spPr>
          <a:xfrm>
            <a:off x="360518" y="398962"/>
            <a:ext cx="8422004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latin typeface="Calibri Light"/>
                <a:ea typeface="Calibri"/>
                <a:cs typeface="Segoe UI"/>
              </a:rPr>
              <a:t>CREW Digital</a:t>
            </a:r>
            <a:r>
              <a:rPr lang="en-US" sz="3200" b="1" dirty="0">
                <a:latin typeface="Calibri Light"/>
                <a:ea typeface="Calibri"/>
                <a:cs typeface="Segoe UI"/>
              </a:rPr>
              <a:t> Foundation + Coaching Includes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56DE6-8702-0F2B-78FD-5507D86D65FC}"/>
              </a:ext>
            </a:extLst>
          </p:cNvPr>
          <p:cNvSpPr txBox="1"/>
          <p:nvPr/>
        </p:nvSpPr>
        <p:spPr>
          <a:xfrm>
            <a:off x="1608955" y="2571244"/>
            <a:ext cx="5608592" cy="474425"/>
          </a:xfrm>
          <a:prstGeom prst="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</a:rPr>
              <a:t>Annual program investment : </a:t>
            </a:r>
            <a:r>
              <a:rPr lang="en-US" sz="1800" b="1" dirty="0">
                <a:latin typeface="Calibri"/>
                <a:ea typeface="Calibri"/>
                <a:cs typeface="Calibri"/>
              </a:rPr>
              <a:t>£1,225 </a:t>
            </a:r>
            <a:r>
              <a:rPr lang="en-US" sz="1800" dirty="0">
                <a:latin typeface="Calibri"/>
                <a:ea typeface="Calibri"/>
                <a:cs typeface="Calibri"/>
              </a:rPr>
              <a:t>per participant</a:t>
            </a:r>
          </a:p>
          <a:p>
            <a:pPr algn="l"/>
            <a:endParaRPr lang="en-US" sz="1013" dirty="0"/>
          </a:p>
        </p:txBody>
      </p:sp>
      <p:pic>
        <p:nvPicPr>
          <p:cNvPr id="9" name="Picture 8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1B1F456A-A20B-FBC4-5662-796FDC6F6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4343400"/>
            <a:ext cx="739140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A6B28-AA9E-B4F9-1646-2136AC344F7C}"/>
              </a:ext>
            </a:extLst>
          </p:cNvPr>
          <p:cNvSpPr txBox="1"/>
          <p:nvPr/>
        </p:nvSpPr>
        <p:spPr>
          <a:xfrm>
            <a:off x="1612454" y="1393997"/>
            <a:ext cx="614281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Full </a:t>
            </a:r>
            <a:r>
              <a:rPr lang="en-US" b="1">
                <a:ea typeface="+mn-lt"/>
                <a:cs typeface="+mn-lt"/>
              </a:rPr>
              <a:t>CREW Digital Foundation program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10 </a:t>
            </a:r>
            <a:r>
              <a:rPr lang="en-US" b="1">
                <a:ea typeface="+mn-lt"/>
                <a:cs typeface="+mn-lt"/>
              </a:rPr>
              <a:t>monthly group coaching</a:t>
            </a:r>
            <a:r>
              <a:rPr lang="en-US">
                <a:ea typeface="+mn-lt"/>
                <a:cs typeface="+mn-lt"/>
              </a:rPr>
              <a:t> sessions (up to 5 people)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LEO online program complimentary for families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DF34-7091-6339-6A80-9EF4DBA5D0A0}"/>
              </a:ext>
            </a:extLst>
          </p:cNvPr>
          <p:cNvSpPr txBox="1"/>
          <p:nvPr/>
        </p:nvSpPr>
        <p:spPr>
          <a:xfrm>
            <a:off x="2057343" y="3507836"/>
            <a:ext cx="47089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The cost of replacing a single employee can equal 1-2 x their annual salary - </a:t>
            </a:r>
            <a:br>
              <a:rPr lang="en-US" dirty="0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even modest improvements in retention and engagement justify this investment.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271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shirt&#10;&#10;AI-generated content may be incorrect.">
            <a:extLst>
              <a:ext uri="{FF2B5EF4-FFF2-40B4-BE49-F238E27FC236}">
                <a16:creationId xmlns:a16="http://schemas.microsoft.com/office/drawing/2014/main" id="{C758CB9E-935C-498B-0EC8-8963C247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15" r="-1" b="52138"/>
          <a:stretch>
            <a:fillRect/>
          </a:stretch>
        </p:blipFill>
        <p:spPr>
          <a:xfrm>
            <a:off x="315217" y="1541484"/>
            <a:ext cx="4658085" cy="2574081"/>
          </a:xfrm>
          <a:prstGeom prst="rect">
            <a:avLst/>
          </a:prstGeom>
        </p:spPr>
      </p:pic>
      <p:pic>
        <p:nvPicPr>
          <p:cNvPr id="8" name="Picture 7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8AA91E08-C8B3-2B83-22A2-70A41C66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9" y="4490884"/>
            <a:ext cx="739140" cy="731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72053C-783F-1816-B922-163ED0CC1A34}"/>
              </a:ext>
            </a:extLst>
          </p:cNvPr>
          <p:cNvSpPr txBox="1"/>
          <p:nvPr/>
        </p:nvSpPr>
        <p:spPr>
          <a:xfrm>
            <a:off x="5391422" y="252269"/>
            <a:ext cx="342674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David Powell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is an author, executive mentor and coach, and the founder of The Golden Thread programs. He has four decades of experience strengthening leadership and team performance across global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organisations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. His work demonstrates that when people develop their full human capability, sustained high performance follows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naturall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y.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CREW is the structured digital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evolution of this work, designed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for scale.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ea typeface="Calibri Light"/>
              <a:cs typeface="Poppins"/>
            </a:endParaRPr>
          </a:p>
        </p:txBody>
      </p:sp>
      <p:pic>
        <p:nvPicPr>
          <p:cNvPr id="14" name="Picture 13" descr="A stack of books with text on it&#10;&#10;AI-generated content may be incorrect.">
            <a:extLst>
              <a:ext uri="{FF2B5EF4-FFF2-40B4-BE49-F238E27FC236}">
                <a16:creationId xmlns:a16="http://schemas.microsoft.com/office/drawing/2014/main" id="{2ACBFC27-4BFD-2D08-A51B-72667B796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5688" y="2820704"/>
            <a:ext cx="1972858" cy="1292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F6F98-2FEF-973E-F935-4D02CB560DF6}"/>
              </a:ext>
            </a:extLst>
          </p:cNvPr>
          <p:cNvSpPr txBox="1"/>
          <p:nvPr/>
        </p:nvSpPr>
        <p:spPr>
          <a:xfrm>
            <a:off x="313554" y="254593"/>
            <a:ext cx="385916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+mn-lt"/>
                <a:cs typeface="+mn-lt"/>
              </a:rPr>
              <a:t>Proven Leadership Behind CREW</a:t>
            </a:r>
            <a:endParaRPr lang="en-US" sz="2800" b="1">
              <a:ea typeface="Calibri"/>
              <a:cs typeface="Calibri"/>
            </a:endParaRPr>
          </a:p>
        </p:txBody>
      </p:sp>
      <p:pic>
        <p:nvPicPr>
          <p:cNvPr id="5" name="Picture 4" descr="Download Free Accenture Logo In All Formats, EPS, SVG, PNG...">
            <a:extLst>
              <a:ext uri="{FF2B5EF4-FFF2-40B4-BE49-F238E27FC236}">
                <a16:creationId xmlns:a16="http://schemas.microsoft.com/office/drawing/2014/main" id="{998EE2B0-CE7E-8CEB-82A7-876D7C34C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144" y="4527303"/>
            <a:ext cx="1072515" cy="608784"/>
          </a:xfrm>
          <a:prstGeom prst="rect">
            <a:avLst/>
          </a:prstGeom>
        </p:spPr>
      </p:pic>
      <p:pic>
        <p:nvPicPr>
          <p:cNvPr id="6" name="Picture 5" descr="Logo Ibm Analytics Free HD Image ...">
            <a:extLst>
              <a:ext uri="{FF2B5EF4-FFF2-40B4-BE49-F238E27FC236}">
                <a16:creationId xmlns:a16="http://schemas.microsoft.com/office/drawing/2014/main" id="{9E4DE6EE-C8F4-4914-F6A0-BE8374F28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606" y="3569984"/>
            <a:ext cx="723901" cy="348343"/>
          </a:xfrm>
          <a:prstGeom prst="rect">
            <a:avLst/>
          </a:prstGeom>
        </p:spPr>
      </p:pic>
      <p:pic>
        <p:nvPicPr>
          <p:cNvPr id="7" name="Picture 6" descr="Intel Logo: Evolution, Symbolism, and ...">
            <a:extLst>
              <a:ext uri="{FF2B5EF4-FFF2-40B4-BE49-F238E27FC236}">
                <a16:creationId xmlns:a16="http://schemas.microsoft.com/office/drawing/2014/main" id="{3DAF740E-9927-37DA-D37F-13C8D05E6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128" y="4327063"/>
            <a:ext cx="963659" cy="701313"/>
          </a:xfrm>
          <a:prstGeom prst="rect">
            <a:avLst/>
          </a:prstGeom>
        </p:spPr>
      </p:pic>
      <p:pic>
        <p:nvPicPr>
          <p:cNvPr id="9" name="Picture 8" descr="Welcome to Marks &amp; Spencer Australia">
            <a:extLst>
              <a:ext uri="{FF2B5EF4-FFF2-40B4-BE49-F238E27FC236}">
                <a16:creationId xmlns:a16="http://schemas.microsoft.com/office/drawing/2014/main" id="{D7F2287D-5B5B-1874-C81D-8FFBA1073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867" y="4308158"/>
            <a:ext cx="647701" cy="363311"/>
          </a:xfrm>
          <a:prstGeom prst="rect">
            <a:avLst/>
          </a:prstGeom>
        </p:spPr>
      </p:pic>
      <p:pic>
        <p:nvPicPr>
          <p:cNvPr id="13" name="Picture 12" descr="Logos Download | World Vision">
            <a:extLst>
              <a:ext uri="{FF2B5EF4-FFF2-40B4-BE49-F238E27FC236}">
                <a16:creationId xmlns:a16="http://schemas.microsoft.com/office/drawing/2014/main" id="{C7581993-3905-BB02-5665-B336F15C7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2368" y="4412181"/>
            <a:ext cx="1125855" cy="441960"/>
          </a:xfrm>
          <a:prstGeom prst="rect">
            <a:avLst/>
          </a:prstGeom>
        </p:spPr>
      </p:pic>
      <p:pic>
        <p:nvPicPr>
          <p:cNvPr id="19" name="Graphic 18" descr="Fujitsu">
            <a:extLst>
              <a:ext uri="{FF2B5EF4-FFF2-40B4-BE49-F238E27FC236}">
                <a16:creationId xmlns:a16="http://schemas.microsoft.com/office/drawing/2014/main" id="{92838577-5108-C3BD-C665-D145C9034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0432" y="4207292"/>
            <a:ext cx="713172" cy="320142"/>
          </a:xfrm>
          <a:prstGeom prst="rect">
            <a:avLst/>
          </a:prstGeom>
        </p:spPr>
      </p:pic>
      <p:pic>
        <p:nvPicPr>
          <p:cNvPr id="20" name="Graphic 19" descr="Stantec logo">
            <a:extLst>
              <a:ext uri="{FF2B5EF4-FFF2-40B4-BE49-F238E27FC236}">
                <a16:creationId xmlns:a16="http://schemas.microsoft.com/office/drawing/2014/main" id="{3D0C0B3F-2018-BF81-DF36-7A7BE7A5A6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87089" y="4328461"/>
            <a:ext cx="1234240" cy="362953"/>
          </a:xfrm>
          <a:prstGeom prst="rect">
            <a:avLst/>
          </a:prstGeom>
        </p:spPr>
      </p:pic>
      <p:pic>
        <p:nvPicPr>
          <p:cNvPr id="11" name="Picture 10" descr="The PwC logo since 2025">
            <a:extLst>
              <a:ext uri="{FF2B5EF4-FFF2-40B4-BE49-F238E27FC236}">
                <a16:creationId xmlns:a16="http://schemas.microsoft.com/office/drawing/2014/main" id="{31B86079-5AF3-46CA-BD64-DA08C0D6EB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3255" y="4325303"/>
            <a:ext cx="773430" cy="584835"/>
          </a:xfrm>
          <a:prstGeom prst="rect">
            <a:avLst/>
          </a:prstGeom>
        </p:spPr>
      </p:pic>
      <p:pic>
        <p:nvPicPr>
          <p:cNvPr id="16" name="Picture 15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072DBAD7-5263-79E6-8F97-277A9F5EA7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9560" y="4366260"/>
            <a:ext cx="906780" cy="4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CREW Digital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4404</cp:revision>
  <dcterms:created xsi:type="dcterms:W3CDTF">2025-10-24T00:44:22Z</dcterms:created>
  <dcterms:modified xsi:type="dcterms:W3CDTF">2026-03-07T08:21:39Z</dcterms:modified>
</cp:coreProperties>
</file>