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72" r:id="rId5"/>
    <p:sldId id="274" r:id="rId6"/>
    <p:sldId id="264" r:id="rId7"/>
    <p:sldId id="265" r:id="rId8"/>
    <p:sldId id="270" r:id="rId9"/>
    <p:sldId id="266" r:id="rId10"/>
    <p:sldId id="260" r:id="rId11"/>
    <p:sldId id="261" r:id="rId12"/>
    <p:sldId id="278" r:id="rId13"/>
    <p:sldId id="279" r:id="rId14"/>
    <p:sldId id="281" r:id="rId15"/>
    <p:sldId id="267" r:id="rId16"/>
    <p:sldId id="271" r:id="rId17"/>
    <p:sldId id="275" r:id="rId18"/>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DB3794-F6F7-28C3-1784-A5C771F17831}" name="Jack Greenberg" initials="JG" userId="S::Jack.Greenberg@mzgroup.us::9721d1be-9595-4f33-b698-fcc9125ac2b9" providerId="AD"/>
  <p188:author id="{1515A6B0-5162-DB4F-084C-6C2D2642AE3E}" name="Jan Goetgeluk" initials="JG" userId="61938d1f8f5f3a8d" providerId="Windows Live"/>
  <p188:author id="{A22ED0CB-0B64-63AD-BC63-54E6518B29E3}" name="Winston &amp; Strawn LLP" initials="W&amp;SL" userId="Winston &amp; Strawn LLP"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F3"/>
    <a:srgbClr val="9BAFBB"/>
    <a:srgbClr val="9CA3AF"/>
    <a:srgbClr val="5BC84A"/>
    <a:srgbClr val="82DC36"/>
    <a:srgbClr val="1A3A4A"/>
    <a:srgbClr val="292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8" d="100"/>
          <a:sy n="108" d="100"/>
        </p:scale>
        <p:origin x="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Net Revenue ($000s)</a:t>
            </a:r>
          </a:p>
        </c:rich>
      </c:tx>
      <c:overlay val="0"/>
    </c:title>
    <c:autoTitleDeleted val="0"/>
    <c:plotArea>
      <c:layout/>
      <c:barChart>
        <c:barDir val="col"/>
        <c:grouping val="clustered"/>
        <c:varyColors val="0"/>
        <c:ser>
          <c:idx val="0"/>
          <c:order val="0"/>
          <c:tx>
            <c:strRef>
              <c:f>Sheet1!$B$1</c:f>
              <c:strCache>
                <c:ptCount val="1"/>
                <c:pt idx="0">
                  <c:v>Net Sales ($000s)</c:v>
                </c:pt>
              </c:strCache>
            </c:strRef>
          </c:tx>
          <c:spPr>
            <a:solidFill>
              <a:srgbClr val="9BAFBB"/>
            </a:solidFill>
            <a:effectLst/>
          </c:spPr>
          <c:invertIfNegative val="0"/>
          <c:dPt>
            <c:idx val="0"/>
            <c:invertIfNegative val="0"/>
            <c:bubble3D val="0"/>
            <c:extLst>
              <c:ext xmlns:c16="http://schemas.microsoft.com/office/drawing/2014/chart" uri="{C3380CC4-5D6E-409C-BE32-E72D297353CC}">
                <c16:uniqueId val="{00000001-E974-456A-A14E-4DF5D8D54829}"/>
              </c:ext>
            </c:extLst>
          </c:dPt>
          <c:dPt>
            <c:idx val="1"/>
            <c:invertIfNegative val="0"/>
            <c:bubble3D val="0"/>
            <c:spPr>
              <a:solidFill>
                <a:srgbClr val="5BC84A"/>
              </a:solidFill>
              <a:effectLst/>
            </c:spPr>
            <c:extLst>
              <c:ext xmlns:c16="http://schemas.microsoft.com/office/drawing/2014/chart" uri="{C3380CC4-5D6E-409C-BE32-E72D297353CC}">
                <c16:uniqueId val="{00000003-E974-456A-A14E-4DF5D8D54829}"/>
              </c:ext>
            </c:extLst>
          </c:dPt>
          <c:dLbls>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9M FY2025
(Prior Year)</c:v>
                </c:pt>
                <c:pt idx="1">
                  <c:v>9M FY2026
(Current)</c:v>
                </c:pt>
              </c:strCache>
            </c:strRef>
          </c:cat>
          <c:val>
            <c:numRef>
              <c:f>Sheet1!$B$2:$B$3</c:f>
              <c:numCache>
                <c:formatCode>General</c:formatCode>
                <c:ptCount val="2"/>
                <c:pt idx="0">
                  <c:v>2110</c:v>
                </c:pt>
                <c:pt idx="1">
                  <c:v>2980</c:v>
                </c:pt>
              </c:numCache>
            </c:numRef>
          </c:val>
          <c:extLst>
            <c:ext xmlns:c16="http://schemas.microsoft.com/office/drawing/2014/chart" uri="{C3380CC4-5D6E-409C-BE32-E72D297353CC}">
              <c16:uniqueId val="{00000004-E974-456A-A14E-4DF5D8D54829}"/>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a:solidFill>
                <a:srgbClr val="3D556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Gross Margin (%)</a:t>
            </a:r>
          </a:p>
        </c:rich>
      </c:tx>
      <c:overlay val="0"/>
    </c:title>
    <c:autoTitleDeleted val="0"/>
    <c:plotArea>
      <c:layout/>
      <c:barChart>
        <c:barDir val="col"/>
        <c:grouping val="clustered"/>
        <c:varyColors val="0"/>
        <c:ser>
          <c:idx val="0"/>
          <c:order val="0"/>
          <c:tx>
            <c:strRef>
              <c:f>Sheet1!$B$1</c:f>
              <c:strCache>
                <c:ptCount val="1"/>
                <c:pt idx="0">
                  <c:v>Gross Margin %</c:v>
                </c:pt>
              </c:strCache>
            </c:strRef>
          </c:tx>
          <c:spPr>
            <a:solidFill>
              <a:srgbClr val="5BC84A"/>
            </a:solidFill>
            <a:effectLst/>
          </c:spPr>
          <c:invertIfNegative val="0"/>
          <c:dPt>
            <c:idx val="0"/>
            <c:invertIfNegative val="0"/>
            <c:bubble3D val="0"/>
            <c:spPr>
              <a:solidFill>
                <a:srgbClr val="9BAFBB"/>
              </a:solidFill>
              <a:effectLst/>
            </c:spPr>
            <c:extLst>
              <c:ext xmlns:c16="http://schemas.microsoft.com/office/drawing/2014/chart" uri="{C3380CC4-5D6E-409C-BE32-E72D297353CC}">
                <c16:uniqueId val="{00000001-3D41-40ED-AB00-E4AAE360756B}"/>
              </c:ext>
            </c:extLst>
          </c:dPt>
          <c:dPt>
            <c:idx val="1"/>
            <c:invertIfNegative val="0"/>
            <c:bubble3D val="0"/>
            <c:extLst>
              <c:ext xmlns:c16="http://schemas.microsoft.com/office/drawing/2014/chart" uri="{C3380CC4-5D6E-409C-BE32-E72D297353CC}">
                <c16:uniqueId val="{00000003-3D41-40ED-AB00-E4AAE360756B}"/>
              </c:ext>
            </c:extLst>
          </c:dPt>
          <c:dLbls>
            <c:dLbl>
              <c:idx val="0"/>
              <c:layout>
                <c:manualLayout>
                  <c:x val="0"/>
                  <c:y val="1.6534912302628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41-40ED-AB00-E4AAE360756B}"/>
                </c:ext>
              </c:extLst>
            </c:dLbl>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9M FY2025
(Prior Year)</c:v>
                </c:pt>
                <c:pt idx="1">
                  <c:v>9M FY2026
(Current)</c:v>
                </c:pt>
              </c:strCache>
            </c:strRef>
          </c:cat>
          <c:val>
            <c:numRef>
              <c:f>Sheet1!$B$2:$B$3</c:f>
              <c:numCache>
                <c:formatCode>General</c:formatCode>
                <c:ptCount val="2"/>
                <c:pt idx="0">
                  <c:v>-17</c:v>
                </c:pt>
                <c:pt idx="1">
                  <c:v>29</c:v>
                </c:pt>
              </c:numCache>
            </c:numRef>
          </c:val>
          <c:extLst>
            <c:ext xmlns:c16="http://schemas.microsoft.com/office/drawing/2014/chart" uri="{C3380CC4-5D6E-409C-BE32-E72D297353CC}">
              <c16:uniqueId val="{00000004-3D41-40ED-AB00-E4AAE360756B}"/>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a:solidFill>
                <a:srgbClr val="3D556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dirty="0">
                <a:solidFill>
                  <a:srgbClr val="1A2830"/>
                </a:solidFill>
                <a:latin typeface="Arial"/>
              </a:rPr>
              <a:t>Total Operating Expenses ($000s)</a:t>
            </a:r>
          </a:p>
        </c:rich>
      </c:tx>
      <c:overlay val="0"/>
    </c:title>
    <c:autoTitleDeleted val="0"/>
    <c:plotArea>
      <c:layout/>
      <c:barChart>
        <c:barDir val="col"/>
        <c:grouping val="clustered"/>
        <c:varyColors val="0"/>
        <c:ser>
          <c:idx val="0"/>
          <c:order val="0"/>
          <c:tx>
            <c:strRef>
              <c:f>Sheet1!$B$1</c:f>
              <c:strCache>
                <c:ptCount val="1"/>
                <c:pt idx="0">
                  <c:v>OpEx ($000s)</c:v>
                </c:pt>
              </c:strCache>
            </c:strRef>
          </c:tx>
          <c:spPr>
            <a:solidFill>
              <a:srgbClr val="9BAFBB"/>
            </a:solidFill>
            <a:effectLst/>
          </c:spPr>
          <c:invertIfNegative val="0"/>
          <c:dPt>
            <c:idx val="0"/>
            <c:invertIfNegative val="0"/>
            <c:bubble3D val="0"/>
            <c:extLst>
              <c:ext xmlns:c16="http://schemas.microsoft.com/office/drawing/2014/chart" uri="{C3380CC4-5D6E-409C-BE32-E72D297353CC}">
                <c16:uniqueId val="{00000001-A712-4A5B-8800-3FC9859A117A}"/>
              </c:ext>
            </c:extLst>
          </c:dPt>
          <c:dPt>
            <c:idx val="1"/>
            <c:invertIfNegative val="0"/>
            <c:bubble3D val="0"/>
            <c:spPr>
              <a:solidFill>
                <a:srgbClr val="5BC84A"/>
              </a:solidFill>
              <a:effectLst/>
            </c:spPr>
            <c:extLst>
              <c:ext xmlns:c16="http://schemas.microsoft.com/office/drawing/2014/chart" uri="{C3380CC4-5D6E-409C-BE32-E72D297353CC}">
                <c16:uniqueId val="{00000003-A712-4A5B-8800-3FC9859A117A}"/>
              </c:ext>
            </c:extLst>
          </c:dPt>
          <c:dLbls>
            <c:dLbl>
              <c:idx val="0"/>
              <c:layout>
                <c:manualLayout>
                  <c:x val="2.3946360153256703E-3"/>
                  <c:y val="2.1929824561403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12-4A5B-8800-3FC9859A117A}"/>
                </c:ext>
              </c:extLst>
            </c:dLbl>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9M FY2025</c:v>
                </c:pt>
                <c:pt idx="1">
                  <c:v>9M FY2026</c:v>
                </c:pt>
              </c:strCache>
            </c:strRef>
          </c:cat>
          <c:val>
            <c:numRef>
              <c:f>Sheet1!$B$2:$B$3</c:f>
              <c:numCache>
                <c:formatCode>General</c:formatCode>
                <c:ptCount val="2"/>
                <c:pt idx="0" formatCode="#,##0">
                  <c:v>11357</c:v>
                </c:pt>
                <c:pt idx="1">
                  <c:v>6292</c:v>
                </c:pt>
              </c:numCache>
            </c:numRef>
          </c:val>
          <c:extLst>
            <c:ext xmlns:c16="http://schemas.microsoft.com/office/drawing/2014/chart" uri="{C3380CC4-5D6E-409C-BE32-E72D297353CC}">
              <c16:uniqueId val="{00000004-A712-4A5B-8800-3FC9859A117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Net Loss ($000s)</a:t>
            </a:r>
          </a:p>
        </c:rich>
      </c:tx>
      <c:overlay val="0"/>
    </c:title>
    <c:autoTitleDeleted val="0"/>
    <c:plotArea>
      <c:layout/>
      <c:barChart>
        <c:barDir val="col"/>
        <c:grouping val="clustered"/>
        <c:varyColors val="0"/>
        <c:ser>
          <c:idx val="0"/>
          <c:order val="0"/>
          <c:tx>
            <c:strRef>
              <c:f>Sheet1!$B$1</c:f>
              <c:strCache>
                <c:ptCount val="1"/>
                <c:pt idx="0">
                  <c:v>Net Loss ($000s)</c:v>
                </c:pt>
              </c:strCache>
            </c:strRef>
          </c:tx>
          <c:spPr>
            <a:solidFill>
              <a:srgbClr val="9BAFBB"/>
            </a:solidFill>
            <a:effectLst/>
          </c:spPr>
          <c:invertIfNegative val="0"/>
          <c:dPt>
            <c:idx val="0"/>
            <c:invertIfNegative val="0"/>
            <c:bubble3D val="0"/>
            <c:extLst>
              <c:ext xmlns:c16="http://schemas.microsoft.com/office/drawing/2014/chart" uri="{C3380CC4-5D6E-409C-BE32-E72D297353CC}">
                <c16:uniqueId val="{00000001-9CBC-4F7C-AE5F-FD7A2C149FC8}"/>
              </c:ext>
            </c:extLst>
          </c:dPt>
          <c:dPt>
            <c:idx val="1"/>
            <c:invertIfNegative val="0"/>
            <c:bubble3D val="0"/>
            <c:spPr>
              <a:solidFill>
                <a:srgbClr val="5BC84A"/>
              </a:solidFill>
              <a:effectLst/>
            </c:spPr>
            <c:extLst>
              <c:ext xmlns:c16="http://schemas.microsoft.com/office/drawing/2014/chart" uri="{C3380CC4-5D6E-409C-BE32-E72D297353CC}">
                <c16:uniqueId val="{00000003-9CBC-4F7C-AE5F-FD7A2C149FC8}"/>
              </c:ext>
            </c:extLst>
          </c:dPt>
          <c:dLbls>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9M FY2025</c:v>
                </c:pt>
                <c:pt idx="1">
                  <c:v>9M FY2026</c:v>
                </c:pt>
              </c:strCache>
            </c:strRef>
          </c:cat>
          <c:val>
            <c:numRef>
              <c:f>Sheet1!$B$2:$B$3</c:f>
              <c:numCache>
                <c:formatCode>#,##0</c:formatCode>
                <c:ptCount val="2"/>
                <c:pt idx="0">
                  <c:v>12024</c:v>
                </c:pt>
                <c:pt idx="1">
                  <c:v>6892</c:v>
                </c:pt>
              </c:numCache>
            </c:numRef>
          </c:val>
          <c:extLst>
            <c:ext xmlns:c16="http://schemas.microsoft.com/office/drawing/2014/chart" uri="{C3380CC4-5D6E-409C-BE32-E72D297353CC}">
              <c16:uniqueId val="{00000004-9CBC-4F7C-AE5F-FD7A2C149FC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Net Revenue ($000s)</a:t>
            </a:r>
          </a:p>
        </c:rich>
      </c:tx>
      <c:overlay val="0"/>
    </c:title>
    <c:autoTitleDeleted val="0"/>
    <c:plotArea>
      <c:layout/>
      <c:barChart>
        <c:barDir val="col"/>
        <c:grouping val="clustered"/>
        <c:varyColors val="0"/>
        <c:ser>
          <c:idx val="0"/>
          <c:order val="0"/>
          <c:tx>
            <c:strRef>
              <c:f>Sheet1!$B$1</c:f>
              <c:strCache>
                <c:ptCount val="1"/>
                <c:pt idx="0">
                  <c:v>Net Sales ($000s)</c:v>
                </c:pt>
              </c:strCache>
            </c:strRef>
          </c:tx>
          <c:spPr>
            <a:solidFill>
              <a:srgbClr val="9BAFBB"/>
            </a:solidFill>
            <a:effectLst/>
          </c:spPr>
          <c:invertIfNegative val="0"/>
          <c:dPt>
            <c:idx val="0"/>
            <c:invertIfNegative val="0"/>
            <c:bubble3D val="0"/>
            <c:extLst>
              <c:ext xmlns:c16="http://schemas.microsoft.com/office/drawing/2014/chart" uri="{C3380CC4-5D6E-409C-BE32-E72D297353CC}">
                <c16:uniqueId val="{00000001-E974-456A-A14E-4DF5D8D54829}"/>
              </c:ext>
            </c:extLst>
          </c:dPt>
          <c:dPt>
            <c:idx val="1"/>
            <c:invertIfNegative val="0"/>
            <c:bubble3D val="0"/>
            <c:spPr>
              <a:solidFill>
                <a:srgbClr val="5BC84A"/>
              </a:solidFill>
              <a:effectLst/>
            </c:spPr>
            <c:extLst>
              <c:ext xmlns:c16="http://schemas.microsoft.com/office/drawing/2014/chart" uri="{C3380CC4-5D6E-409C-BE32-E72D297353CC}">
                <c16:uniqueId val="{00000003-E974-456A-A14E-4DF5D8D54829}"/>
              </c:ext>
            </c:extLst>
          </c:dPt>
          <c:dLbls>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Q3 FY2025 (Prior Year)</c:v>
                </c:pt>
                <c:pt idx="1">
                  <c:v>Q3 FY2026 (Current)</c:v>
                </c:pt>
              </c:strCache>
            </c:strRef>
          </c:cat>
          <c:val>
            <c:numRef>
              <c:f>Sheet1!$B$2:$B$3</c:f>
              <c:numCache>
                <c:formatCode>#,##0</c:formatCode>
                <c:ptCount val="2"/>
                <c:pt idx="0">
                  <c:v>1264</c:v>
                </c:pt>
                <c:pt idx="1">
                  <c:v>963</c:v>
                </c:pt>
              </c:numCache>
            </c:numRef>
          </c:val>
          <c:extLst>
            <c:ext xmlns:c16="http://schemas.microsoft.com/office/drawing/2014/chart" uri="{C3380CC4-5D6E-409C-BE32-E72D297353CC}">
              <c16:uniqueId val="{00000004-E974-456A-A14E-4DF5D8D54829}"/>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a:solidFill>
                <a:srgbClr val="3D556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Gross Margin (%)</a:t>
            </a:r>
          </a:p>
        </c:rich>
      </c:tx>
      <c:overlay val="0"/>
    </c:title>
    <c:autoTitleDeleted val="0"/>
    <c:plotArea>
      <c:layout/>
      <c:barChart>
        <c:barDir val="col"/>
        <c:grouping val="clustered"/>
        <c:varyColors val="0"/>
        <c:ser>
          <c:idx val="0"/>
          <c:order val="0"/>
          <c:tx>
            <c:strRef>
              <c:f>Sheet1!$B$1</c:f>
              <c:strCache>
                <c:ptCount val="1"/>
                <c:pt idx="0">
                  <c:v>Gross Margin %</c:v>
                </c:pt>
              </c:strCache>
            </c:strRef>
          </c:tx>
          <c:spPr>
            <a:solidFill>
              <a:srgbClr val="5BC84A"/>
            </a:solidFill>
            <a:effectLst/>
          </c:spPr>
          <c:invertIfNegative val="0"/>
          <c:dPt>
            <c:idx val="0"/>
            <c:invertIfNegative val="0"/>
            <c:bubble3D val="0"/>
            <c:spPr>
              <a:solidFill>
                <a:srgbClr val="9BAFBB"/>
              </a:solidFill>
              <a:effectLst/>
            </c:spPr>
            <c:extLst>
              <c:ext xmlns:c16="http://schemas.microsoft.com/office/drawing/2014/chart" uri="{C3380CC4-5D6E-409C-BE32-E72D297353CC}">
                <c16:uniqueId val="{00000001-3D41-40ED-AB00-E4AAE360756B}"/>
              </c:ext>
            </c:extLst>
          </c:dPt>
          <c:dPt>
            <c:idx val="1"/>
            <c:invertIfNegative val="0"/>
            <c:bubble3D val="0"/>
            <c:extLst>
              <c:ext xmlns:c16="http://schemas.microsoft.com/office/drawing/2014/chart" uri="{C3380CC4-5D6E-409C-BE32-E72D297353CC}">
                <c16:uniqueId val="{00000003-3D41-40ED-AB00-E4AAE360756B}"/>
              </c:ext>
            </c:extLst>
          </c:dPt>
          <c:dLbls>
            <c:dLbl>
              <c:idx val="0"/>
              <c:layout>
                <c:manualLayout>
                  <c:x val="2.3946360153256703E-3"/>
                  <c:y val="9.9211556888722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41-40ED-AB00-E4AAE360756B}"/>
                </c:ext>
              </c:extLst>
            </c:dLbl>
            <c:dLbl>
              <c:idx val="1"/>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D41-40ED-AB00-E4AAE360756B}"/>
                </c:ext>
              </c:extLst>
            </c:dLbl>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Q3 FY2025 (Prior Year)</c:v>
                </c:pt>
                <c:pt idx="1">
                  <c:v>Q3 FY2026 (Current)</c:v>
                </c:pt>
              </c:strCache>
            </c:strRef>
          </c:cat>
          <c:val>
            <c:numRef>
              <c:f>Sheet1!$B$2:$B$3</c:f>
              <c:numCache>
                <c:formatCode>General</c:formatCode>
                <c:ptCount val="2"/>
                <c:pt idx="0">
                  <c:v>-2</c:v>
                </c:pt>
                <c:pt idx="1">
                  <c:v>29</c:v>
                </c:pt>
              </c:numCache>
            </c:numRef>
          </c:val>
          <c:extLst>
            <c:ext xmlns:c16="http://schemas.microsoft.com/office/drawing/2014/chart" uri="{C3380CC4-5D6E-409C-BE32-E72D297353CC}">
              <c16:uniqueId val="{00000004-3D41-40ED-AB00-E4AAE360756B}"/>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a:solidFill>
                <a:srgbClr val="3D556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Total Operating Expenses ($000s)</a:t>
            </a:r>
          </a:p>
        </c:rich>
      </c:tx>
      <c:overlay val="0"/>
    </c:title>
    <c:autoTitleDeleted val="0"/>
    <c:plotArea>
      <c:layout/>
      <c:barChart>
        <c:barDir val="col"/>
        <c:grouping val="clustered"/>
        <c:varyColors val="0"/>
        <c:ser>
          <c:idx val="0"/>
          <c:order val="0"/>
          <c:tx>
            <c:strRef>
              <c:f>Sheet1!$B$1</c:f>
              <c:strCache>
                <c:ptCount val="1"/>
                <c:pt idx="0">
                  <c:v>OpEx ($000s)</c:v>
                </c:pt>
              </c:strCache>
            </c:strRef>
          </c:tx>
          <c:spPr>
            <a:solidFill>
              <a:srgbClr val="9BAFBB"/>
            </a:solidFill>
            <a:effectLst/>
          </c:spPr>
          <c:invertIfNegative val="0"/>
          <c:dPt>
            <c:idx val="0"/>
            <c:invertIfNegative val="0"/>
            <c:bubble3D val="0"/>
            <c:extLst>
              <c:ext xmlns:c16="http://schemas.microsoft.com/office/drawing/2014/chart" uri="{C3380CC4-5D6E-409C-BE32-E72D297353CC}">
                <c16:uniqueId val="{00000001-A712-4A5B-8800-3FC9859A117A}"/>
              </c:ext>
            </c:extLst>
          </c:dPt>
          <c:dPt>
            <c:idx val="1"/>
            <c:invertIfNegative val="0"/>
            <c:bubble3D val="0"/>
            <c:spPr>
              <a:solidFill>
                <a:srgbClr val="5BC84A"/>
              </a:solidFill>
              <a:effectLst/>
            </c:spPr>
            <c:extLst>
              <c:ext xmlns:c16="http://schemas.microsoft.com/office/drawing/2014/chart" uri="{C3380CC4-5D6E-409C-BE32-E72D297353CC}">
                <c16:uniqueId val="{00000003-A712-4A5B-8800-3FC9859A117A}"/>
              </c:ext>
            </c:extLst>
          </c:dPt>
          <c:dLbls>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Q3 FY2025</c:v>
                </c:pt>
                <c:pt idx="1">
                  <c:v>Q3 FY2026</c:v>
                </c:pt>
              </c:strCache>
            </c:strRef>
          </c:cat>
          <c:val>
            <c:numRef>
              <c:f>Sheet1!$B$2:$B$3</c:f>
              <c:numCache>
                <c:formatCode>General</c:formatCode>
                <c:ptCount val="2"/>
                <c:pt idx="0">
                  <c:v>1815</c:v>
                </c:pt>
                <c:pt idx="1">
                  <c:v>2132</c:v>
                </c:pt>
              </c:numCache>
            </c:numRef>
          </c:val>
          <c:extLst>
            <c:ext xmlns:c16="http://schemas.microsoft.com/office/drawing/2014/chart" uri="{C3380CC4-5D6E-409C-BE32-E72D297353CC}">
              <c16:uniqueId val="{00000004-A712-4A5B-8800-3FC9859A117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1A2830"/>
                </a:solidFill>
                <a:latin typeface="Arial"/>
              </a:defRPr>
            </a:pPr>
            <a:r>
              <a:rPr lang="en-US" sz="1300" b="0" i="0" u="none" strike="noStrike">
                <a:solidFill>
                  <a:srgbClr val="1A2830"/>
                </a:solidFill>
                <a:latin typeface="Arial"/>
              </a:rPr>
              <a:t>Net Loss ($000s)</a:t>
            </a:r>
          </a:p>
        </c:rich>
      </c:tx>
      <c:overlay val="0"/>
    </c:title>
    <c:autoTitleDeleted val="0"/>
    <c:plotArea>
      <c:layout/>
      <c:barChart>
        <c:barDir val="col"/>
        <c:grouping val="clustered"/>
        <c:varyColors val="0"/>
        <c:ser>
          <c:idx val="0"/>
          <c:order val="0"/>
          <c:tx>
            <c:strRef>
              <c:f>Sheet1!$B$1</c:f>
              <c:strCache>
                <c:ptCount val="1"/>
                <c:pt idx="0">
                  <c:v>Net Loss ($000s)</c:v>
                </c:pt>
              </c:strCache>
            </c:strRef>
          </c:tx>
          <c:spPr>
            <a:solidFill>
              <a:srgbClr val="9BAFBB"/>
            </a:solidFill>
            <a:effectLst/>
          </c:spPr>
          <c:invertIfNegative val="0"/>
          <c:dPt>
            <c:idx val="0"/>
            <c:invertIfNegative val="0"/>
            <c:bubble3D val="0"/>
            <c:extLst>
              <c:ext xmlns:c16="http://schemas.microsoft.com/office/drawing/2014/chart" uri="{C3380CC4-5D6E-409C-BE32-E72D297353CC}">
                <c16:uniqueId val="{00000001-9CBC-4F7C-AE5F-FD7A2C149FC8}"/>
              </c:ext>
            </c:extLst>
          </c:dPt>
          <c:dPt>
            <c:idx val="1"/>
            <c:invertIfNegative val="0"/>
            <c:bubble3D val="0"/>
            <c:spPr>
              <a:solidFill>
                <a:srgbClr val="5BC84A"/>
              </a:solidFill>
              <a:effectLst/>
            </c:spPr>
            <c:extLst>
              <c:ext xmlns:c16="http://schemas.microsoft.com/office/drawing/2014/chart" uri="{C3380CC4-5D6E-409C-BE32-E72D297353CC}">
                <c16:uniqueId val="{00000003-9CBC-4F7C-AE5F-FD7A2C149FC8}"/>
              </c:ext>
            </c:extLst>
          </c:dPt>
          <c:dLbls>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Q3 FY2025</c:v>
                </c:pt>
                <c:pt idx="1">
                  <c:v>Q3 FY2026</c:v>
                </c:pt>
              </c:strCache>
            </c:strRef>
          </c:cat>
          <c:val>
            <c:numRef>
              <c:f>Sheet1!$B$2:$B$3</c:f>
              <c:numCache>
                <c:formatCode>#,##0</c:formatCode>
                <c:ptCount val="2"/>
                <c:pt idx="0">
                  <c:v>1970</c:v>
                </c:pt>
                <c:pt idx="1">
                  <c:v>2730</c:v>
                </c:pt>
              </c:numCache>
            </c:numRef>
          </c:val>
          <c:extLst>
            <c:ext xmlns:c16="http://schemas.microsoft.com/office/drawing/2014/chart" uri="{C3380CC4-5D6E-409C-BE32-E72D297353CC}">
              <c16:uniqueId val="{00000004-9CBC-4F7C-AE5F-FD7A2C149FC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200" b="0" i="0" u="none" strike="noStrike">
                <a:solidFill>
                  <a:srgbClr val="1A2830"/>
                </a:solidFill>
                <a:latin typeface="Arial"/>
              </a:defRPr>
            </a:pPr>
            <a:r>
              <a:rPr lang="en-US" sz="1200" b="0" i="0" u="none" strike="noStrike">
                <a:solidFill>
                  <a:srgbClr val="1A2830"/>
                </a:solidFill>
                <a:latin typeface="Arial"/>
              </a:rPr>
              <a:t>Illustrative Annual Revenue at Scale ($M)</a:t>
            </a:r>
          </a:p>
        </c:rich>
      </c:tx>
      <c:overlay val="0"/>
    </c:title>
    <c:autoTitleDeleted val="0"/>
    <c:plotArea>
      <c:layout/>
      <c:barChart>
        <c:barDir val="col"/>
        <c:grouping val="clustered"/>
        <c:varyColors val="0"/>
        <c:ser>
          <c:idx val="0"/>
          <c:order val="0"/>
          <c:tx>
            <c:strRef>
              <c:f>Sheet1!$B$1</c:f>
              <c:strCache>
                <c:ptCount val="1"/>
                <c:pt idx="0">
                  <c:v>Revenue at Volume</c:v>
                </c:pt>
              </c:strCache>
            </c:strRef>
          </c:tx>
          <c:spPr>
            <a:solidFill>
              <a:srgbClr val="6EE05A"/>
            </a:solidFill>
            <a:effectLst/>
          </c:spPr>
          <c:invertIfNegative val="0"/>
          <c:dPt>
            <c:idx val="0"/>
            <c:invertIfNegative val="0"/>
            <c:bubble3D val="0"/>
            <c:extLst>
              <c:ext xmlns:c16="http://schemas.microsoft.com/office/drawing/2014/chart" uri="{C3380CC4-5D6E-409C-BE32-E72D297353CC}">
                <c16:uniqueId val="{00000001-96CA-4B4D-965B-3704EEA3E4EA}"/>
              </c:ext>
            </c:extLst>
          </c:dPt>
          <c:dPt>
            <c:idx val="1"/>
            <c:invertIfNegative val="0"/>
            <c:bubble3D val="0"/>
            <c:spPr>
              <a:solidFill>
                <a:srgbClr val="5BC84A"/>
              </a:solidFill>
              <a:effectLst/>
            </c:spPr>
            <c:extLst>
              <c:ext xmlns:c16="http://schemas.microsoft.com/office/drawing/2014/chart" uri="{C3380CC4-5D6E-409C-BE32-E72D297353CC}">
                <c16:uniqueId val="{00000003-96CA-4B4D-965B-3704EEA3E4EA}"/>
              </c:ext>
            </c:extLst>
          </c:dPt>
          <c:dPt>
            <c:idx val="2"/>
            <c:invertIfNegative val="0"/>
            <c:bubble3D val="0"/>
            <c:spPr>
              <a:solidFill>
                <a:srgbClr val="1D6A7A"/>
              </a:solidFill>
              <a:effectLst/>
            </c:spPr>
            <c:extLst>
              <c:ext xmlns:c16="http://schemas.microsoft.com/office/drawing/2014/chart" uri="{C3380CC4-5D6E-409C-BE32-E72D297353CC}">
                <c16:uniqueId val="{00000005-96CA-4B4D-965B-3704EEA3E4EA}"/>
              </c:ext>
            </c:extLst>
          </c:dPt>
          <c:dPt>
            <c:idx val="3"/>
            <c:invertIfNegative val="0"/>
            <c:bubble3D val="0"/>
            <c:spPr>
              <a:solidFill>
                <a:srgbClr val="292E33"/>
              </a:solidFill>
              <a:effectLst/>
            </c:spPr>
            <c:extLst>
              <c:ext xmlns:c16="http://schemas.microsoft.com/office/drawing/2014/chart" uri="{C3380CC4-5D6E-409C-BE32-E72D297353CC}">
                <c16:uniqueId val="{00000007-96CA-4B4D-965B-3704EEA3E4EA}"/>
              </c:ext>
            </c:extLst>
          </c:dPt>
          <c:dLbls>
            <c:numFmt formatCode="#,##0" sourceLinked="0"/>
            <c:spPr>
              <a:noFill/>
              <a:ln>
                <a:noFill/>
              </a:ln>
              <a:effectLst/>
            </c:spPr>
            <c:txPr>
              <a:bodyPr/>
              <a:lstStyle/>
              <a:p>
                <a:pPr>
                  <a:defRPr sz="1200" b="0" i="0" u="none" strike="noStrike">
                    <a:solidFill>
                      <a:srgbClr val="1A283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500 units/month
($21M/yr)</c:v>
                </c:pt>
                <c:pt idx="1">
                  <c:v>1,000 units/month
($42M/yr)</c:v>
                </c:pt>
                <c:pt idx="2">
                  <c:v>2,000 units/month
($84M/yr)</c:v>
                </c:pt>
                <c:pt idx="3">
                  <c:v>3,000 units/month
($126M/yr)</c:v>
                </c:pt>
              </c:strCache>
            </c:strRef>
          </c:cat>
          <c:val>
            <c:numRef>
              <c:f>Sheet1!$B$2:$B$5</c:f>
              <c:numCache>
                <c:formatCode>General</c:formatCode>
                <c:ptCount val="4"/>
                <c:pt idx="0">
                  <c:v>21</c:v>
                </c:pt>
                <c:pt idx="1">
                  <c:v>42</c:v>
                </c:pt>
                <c:pt idx="2">
                  <c:v>84</c:v>
                </c:pt>
                <c:pt idx="3">
                  <c:v>126</c:v>
                </c:pt>
              </c:numCache>
            </c:numRef>
          </c:val>
          <c:extLst>
            <c:ext xmlns:c16="http://schemas.microsoft.com/office/drawing/2014/chart" uri="{C3380CC4-5D6E-409C-BE32-E72D297353CC}">
              <c16:uniqueId val="{00000008-96CA-4B4D-965B-3704EEA3E4E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D556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60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11FAA-D171-CAC4-D7D8-ABB4A55E8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D0038-7CBE-9CEA-0EAD-341AB9927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585E6-C881-93EF-2307-40C076661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31A77F-6692-934F-1DB0-8125DB3B952B}"/>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93025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2D6C8-9D5C-53F8-042D-FA434AA2C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DF1CF-F392-4B64-5845-021AAE4AB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30C33-A9D3-E501-4FA8-134BD6325A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D0907D-7E98-9BD2-9445-45CFB39DF034}"/>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68614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nt/user-data/uploads/Virtuix_-_Nasdaq_Tower_Shot.jpg"/>
          <p:cNvPicPr>
            <a:picLocks noChangeAspect="1"/>
          </p:cNvPicPr>
          <p:nvPr/>
        </p:nvPicPr>
        <p:blipFill>
          <a:blip r:embed="rId3"/>
          <a:srcRect/>
          <a:stretch/>
        </p:blipFill>
        <p:spPr>
          <a:xfrm>
            <a:off x="2033874" y="0"/>
            <a:ext cx="12161520" cy="6858000"/>
          </a:xfrm>
          <a:prstGeom prst="rect">
            <a:avLst/>
          </a:prstGeom>
        </p:spPr>
      </p:pic>
      <p:sp>
        <p:nvSpPr>
          <p:cNvPr id="3" name="Shape 0"/>
          <p:cNvSpPr/>
          <p:nvPr/>
        </p:nvSpPr>
        <p:spPr>
          <a:xfrm>
            <a:off x="109728" y="-1"/>
            <a:ext cx="5696268" cy="6858000"/>
          </a:xfrm>
          <a:prstGeom prst="rect">
            <a:avLst/>
          </a:prstGeom>
          <a:solidFill>
            <a:srgbClr val="292E33"/>
          </a:solidFill>
          <a:ln w="12700">
            <a:solidFill>
              <a:srgbClr val="1A3A4A">
                <a:alpha val="85000"/>
              </a:srgbClr>
            </a:solidFill>
            <a:prstDash val="solid"/>
          </a:ln>
        </p:spPr>
        <p:txBody>
          <a:bodyPr/>
          <a:lstStyle/>
          <a:p>
            <a:endParaRPr lang="en-US"/>
          </a:p>
        </p:txBody>
      </p:sp>
      <p:sp>
        <p:nvSpPr>
          <p:cNvPr id="4" name="Shape 1"/>
          <p:cNvSpPr/>
          <p:nvPr/>
        </p:nvSpPr>
        <p:spPr>
          <a:xfrm>
            <a:off x="0" y="0"/>
            <a:ext cx="109728" cy="6858000"/>
          </a:xfrm>
          <a:prstGeom prst="rect">
            <a:avLst/>
          </a:prstGeom>
          <a:solidFill>
            <a:srgbClr val="82DC36"/>
          </a:solidFill>
          <a:ln w="12700">
            <a:solidFill>
              <a:srgbClr val="5BC84A"/>
            </a:solidFill>
            <a:prstDash val="solid"/>
          </a:ln>
        </p:spPr>
        <p:txBody>
          <a:bodyPr/>
          <a:lstStyle/>
          <a:p>
            <a:endParaRPr lang="en-US"/>
          </a:p>
        </p:txBody>
      </p:sp>
      <p:sp>
        <p:nvSpPr>
          <p:cNvPr id="6" name="Text 3"/>
          <p:cNvSpPr/>
          <p:nvPr/>
        </p:nvSpPr>
        <p:spPr>
          <a:xfrm>
            <a:off x="647478" y="1254876"/>
            <a:ext cx="5303520" cy="1645920"/>
          </a:xfrm>
          <a:prstGeom prst="rect">
            <a:avLst/>
          </a:prstGeom>
          <a:noFill/>
          <a:ln/>
        </p:spPr>
        <p:txBody>
          <a:bodyPr wrap="square" rtlCol="0" anchor="ctr"/>
          <a:lstStyle/>
          <a:p>
            <a:pPr marL="0" indent="0">
              <a:lnSpc>
                <a:spcPct val="110000"/>
              </a:lnSpc>
              <a:buNone/>
            </a:pPr>
            <a:r>
              <a:rPr lang="en-US" sz="3400" b="1" dirty="0">
                <a:solidFill>
                  <a:srgbClr val="FFFFFF"/>
                </a:solidFill>
                <a:latin typeface="Calibri" pitchFamily="34" charset="0"/>
                <a:ea typeface="Calibri" pitchFamily="34" charset="-122"/>
                <a:cs typeface="Calibri" pitchFamily="34" charset="-120"/>
              </a:rPr>
              <a:t>Q3 &amp; Nine-Month Fiscal 2026</a:t>
            </a:r>
            <a:r>
              <a:rPr lang="en-US" sz="3400" dirty="0"/>
              <a:t> </a:t>
            </a:r>
            <a:r>
              <a:rPr lang="en-US" sz="3400" b="1" dirty="0">
                <a:solidFill>
                  <a:srgbClr val="FFFFFF"/>
                </a:solidFill>
                <a:latin typeface="Calibri" pitchFamily="34" charset="0"/>
                <a:ea typeface="Calibri" pitchFamily="34" charset="-122"/>
                <a:cs typeface="Calibri" pitchFamily="34" charset="-120"/>
              </a:rPr>
              <a:t>Earnings Results</a:t>
            </a:r>
            <a:endParaRPr lang="en-US" sz="3400" dirty="0"/>
          </a:p>
        </p:txBody>
      </p:sp>
      <p:sp>
        <p:nvSpPr>
          <p:cNvPr id="7" name="Shape 4"/>
          <p:cNvSpPr/>
          <p:nvPr/>
        </p:nvSpPr>
        <p:spPr>
          <a:xfrm>
            <a:off x="1664208" y="2904202"/>
            <a:ext cx="2194560" cy="45720"/>
          </a:xfrm>
          <a:prstGeom prst="rect">
            <a:avLst/>
          </a:prstGeom>
          <a:solidFill>
            <a:srgbClr val="5BC84A"/>
          </a:solidFill>
          <a:ln w="12700">
            <a:solidFill>
              <a:srgbClr val="5BC84A"/>
            </a:solidFill>
            <a:prstDash val="solid"/>
          </a:ln>
        </p:spPr>
        <p:txBody>
          <a:bodyPr/>
          <a:lstStyle/>
          <a:p>
            <a:endParaRPr lang="en-US"/>
          </a:p>
        </p:txBody>
      </p:sp>
      <p:sp>
        <p:nvSpPr>
          <p:cNvPr id="8" name="Text 5"/>
          <p:cNvSpPr/>
          <p:nvPr/>
        </p:nvSpPr>
        <p:spPr>
          <a:xfrm>
            <a:off x="1207008" y="3070889"/>
            <a:ext cx="5303520" cy="365760"/>
          </a:xfrm>
          <a:prstGeom prst="rect">
            <a:avLst/>
          </a:prstGeom>
          <a:noFill/>
          <a:ln/>
        </p:spPr>
        <p:txBody>
          <a:bodyPr wrap="square" rtlCol="0" anchor="ctr"/>
          <a:lstStyle/>
          <a:p>
            <a:pPr marL="0" indent="0">
              <a:buNone/>
            </a:pPr>
            <a:r>
              <a:rPr lang="en-US" sz="1400" dirty="0">
                <a:solidFill>
                  <a:srgbClr val="E8EFF3"/>
                </a:solidFill>
                <a:latin typeface="Calibri" pitchFamily="34" charset="0"/>
                <a:ea typeface="Calibri" pitchFamily="34" charset="-122"/>
                <a:cs typeface="Calibri" pitchFamily="34" charset="-120"/>
              </a:rPr>
              <a:t>Three and Nine Months Ended December 31, 2025</a:t>
            </a:r>
            <a:endParaRPr lang="en-US" sz="1400" dirty="0"/>
          </a:p>
        </p:txBody>
      </p:sp>
      <p:sp>
        <p:nvSpPr>
          <p:cNvPr id="9" name="Text 6"/>
          <p:cNvSpPr/>
          <p:nvPr/>
        </p:nvSpPr>
        <p:spPr>
          <a:xfrm>
            <a:off x="2033874" y="3571241"/>
            <a:ext cx="5303520" cy="320040"/>
          </a:xfrm>
          <a:prstGeom prst="rect">
            <a:avLst/>
          </a:prstGeom>
          <a:noFill/>
          <a:ln/>
        </p:spPr>
        <p:txBody>
          <a:bodyPr wrap="square" rtlCol="0" anchor="ctr"/>
          <a:lstStyle/>
          <a:p>
            <a:pPr marL="0" indent="0">
              <a:buNone/>
            </a:pPr>
            <a:r>
              <a:rPr lang="en-US" sz="1300" dirty="0">
                <a:solidFill>
                  <a:srgbClr val="9BAFBB"/>
                </a:solidFill>
                <a:latin typeface="Calibri" pitchFamily="34" charset="0"/>
                <a:ea typeface="Calibri" pitchFamily="34" charset="-122"/>
                <a:cs typeface="Calibri" pitchFamily="34" charset="-120"/>
              </a:rPr>
              <a:t>March 5, 2026</a:t>
            </a:r>
            <a:endParaRPr lang="en-US" sz="1300" dirty="0"/>
          </a:p>
        </p:txBody>
      </p:sp>
      <p:sp>
        <p:nvSpPr>
          <p:cNvPr id="10" name="Shape 7"/>
          <p:cNvSpPr/>
          <p:nvPr/>
        </p:nvSpPr>
        <p:spPr>
          <a:xfrm>
            <a:off x="1664208" y="4216457"/>
            <a:ext cx="2011680" cy="640080"/>
          </a:xfrm>
          <a:prstGeom prst="rect">
            <a:avLst/>
          </a:prstGeom>
          <a:solidFill>
            <a:srgbClr val="5BC84A"/>
          </a:solidFill>
          <a:ln w="12700">
            <a:solidFill>
              <a:srgbClr val="5BC84A"/>
            </a:solidFill>
            <a:prstDash val="solid"/>
          </a:ln>
        </p:spPr>
        <p:txBody>
          <a:bodyPr/>
          <a:lstStyle/>
          <a:p>
            <a:endParaRPr lang="en-US"/>
          </a:p>
        </p:txBody>
      </p:sp>
      <p:sp>
        <p:nvSpPr>
          <p:cNvPr id="11" name="Text 8"/>
          <p:cNvSpPr/>
          <p:nvPr/>
        </p:nvSpPr>
        <p:spPr>
          <a:xfrm>
            <a:off x="1645964" y="4189499"/>
            <a:ext cx="2011680" cy="640080"/>
          </a:xfrm>
          <a:prstGeom prst="rect">
            <a:avLst/>
          </a:prstGeom>
          <a:noFill/>
          <a:ln/>
        </p:spPr>
        <p:txBody>
          <a:bodyPr wrap="square" rtlCol="0" anchor="ctr"/>
          <a:lstStyle/>
          <a:p>
            <a:pPr marL="0" indent="0" algn="ctr">
              <a:buNone/>
            </a:pPr>
            <a:r>
              <a:rPr lang="en-US" sz="1500" b="1" dirty="0">
                <a:solidFill>
                  <a:srgbClr val="FFFFFF"/>
                </a:solidFill>
                <a:latin typeface="Calibri" pitchFamily="34" charset="0"/>
                <a:ea typeface="Calibri" pitchFamily="34" charset="-122"/>
                <a:cs typeface="Calibri" pitchFamily="34" charset="-120"/>
              </a:rPr>
              <a:t>NASDAQ: VTIX</a:t>
            </a:r>
            <a:endParaRPr lang="en-US" sz="1500" dirty="0"/>
          </a:p>
        </p:txBody>
      </p:sp>
      <p:sp>
        <p:nvSpPr>
          <p:cNvPr id="12" name="Text 9"/>
          <p:cNvSpPr/>
          <p:nvPr/>
        </p:nvSpPr>
        <p:spPr>
          <a:xfrm>
            <a:off x="792480" y="5127797"/>
            <a:ext cx="5303520" cy="320040"/>
          </a:xfrm>
          <a:prstGeom prst="rect">
            <a:avLst/>
          </a:prstGeom>
          <a:noFill/>
          <a:ln/>
        </p:spPr>
        <p:txBody>
          <a:bodyPr wrap="square" rtlCol="0" anchor="ctr"/>
          <a:lstStyle/>
          <a:p>
            <a:pPr marL="0" indent="0">
              <a:buNone/>
            </a:pPr>
            <a:r>
              <a:rPr lang="en-US" sz="1400" dirty="0">
                <a:solidFill>
                  <a:schemeClr val="bg1"/>
                </a:solidFill>
                <a:latin typeface="Calibri" pitchFamily="34" charset="0"/>
                <a:ea typeface="Calibri" pitchFamily="34" charset="-122"/>
                <a:cs typeface="Calibri" pitchFamily="34" charset="-120"/>
              </a:rPr>
              <a:t>Presenters: Jan Goetgeluk, CEO  |  Thomas McGinnis, CFO</a:t>
            </a:r>
            <a:endParaRPr lang="en-US" sz="1400" dirty="0">
              <a:solidFill>
                <a:schemeClr val="bg1"/>
              </a:solidFill>
            </a:endParaRPr>
          </a:p>
        </p:txBody>
      </p:sp>
      <p:pic>
        <p:nvPicPr>
          <p:cNvPr id="14" name="Picture 13">
            <a:extLst>
              <a:ext uri="{FF2B5EF4-FFF2-40B4-BE49-F238E27FC236}">
                <a16:creationId xmlns:a16="http://schemas.microsoft.com/office/drawing/2014/main" id="{11E7BBEB-F712-8860-2F04-1EA56F3DEEBA}"/>
              </a:ext>
            </a:extLst>
          </p:cNvPr>
          <p:cNvPicPr>
            <a:picLocks noChangeAspect="1"/>
          </p:cNvPicPr>
          <p:nvPr/>
        </p:nvPicPr>
        <p:blipFill>
          <a:blip r:embed="rId4"/>
          <a:stretch>
            <a:fillRect/>
          </a:stretch>
        </p:blipFill>
        <p:spPr>
          <a:xfrm>
            <a:off x="700864" y="234767"/>
            <a:ext cx="4411725" cy="10964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bg>
      <p:bgPr>
        <a:solidFill>
          <a:srgbClr val="F5F8FA"/>
        </a:solidFill>
        <a:effectLst/>
      </p:bgPr>
    </p:bg>
    <p:spTree>
      <p:nvGrpSpPr>
        <p:cNvPr id="1" name=""/>
        <p:cNvGrpSpPr/>
        <p:nvPr/>
      </p:nvGrpSpPr>
      <p:grpSpPr>
        <a:xfrm>
          <a:off x="0" y="0"/>
          <a:ext cx="0" cy="0"/>
          <a:chOff x="0" y="0"/>
          <a:chExt cx="0" cy="0"/>
        </a:xfrm>
      </p:grpSpPr>
      <p:sp>
        <p:nvSpPr>
          <p:cNvPr id="14" name="Shape 19">
            <a:extLst>
              <a:ext uri="{FF2B5EF4-FFF2-40B4-BE49-F238E27FC236}">
                <a16:creationId xmlns:a16="http://schemas.microsoft.com/office/drawing/2014/main" id="{E58BACB2-3B33-1594-A1E6-362D3403A267}"/>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Financial Results – Revenue &amp; Gross Margin</a:t>
            </a:r>
            <a:endParaRPr lang="en-US" sz="2600" dirty="0"/>
          </a:p>
        </p:txBody>
      </p:sp>
      <p:sp>
        <p:nvSpPr>
          <p:cNvPr id="4" name="Text 2"/>
          <p:cNvSpPr/>
          <p:nvPr/>
        </p:nvSpPr>
        <p:spPr>
          <a:xfrm>
            <a:off x="365760" y="621792"/>
            <a:ext cx="9144000" cy="320040"/>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Nine Months Ended December 31, 2025 vs. Prior Year</a:t>
            </a:r>
            <a:endParaRPr lang="en-US" sz="1600" dirty="0"/>
          </a:p>
        </p:txBody>
      </p:sp>
      <p:graphicFrame>
        <p:nvGraphicFramePr>
          <p:cNvPr id="5" name="Chart 0"/>
          <p:cNvGraphicFramePr/>
          <p:nvPr>
            <p:extLst>
              <p:ext uri="{D42A27DB-BD31-4B8C-83A1-F6EECF244321}">
                <p14:modId xmlns:p14="http://schemas.microsoft.com/office/powerpoint/2010/main" val="1935241411"/>
              </p:ext>
            </p:extLst>
          </p:nvPr>
        </p:nvGraphicFramePr>
        <p:xfrm>
          <a:off x="365760" y="1097280"/>
          <a:ext cx="530352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p:cNvGraphicFramePr/>
          <p:nvPr>
            <p:extLst>
              <p:ext uri="{D42A27DB-BD31-4B8C-83A1-F6EECF244321}">
                <p14:modId xmlns:p14="http://schemas.microsoft.com/office/powerpoint/2010/main" val="2332195797"/>
              </p:ext>
            </p:extLst>
          </p:nvPr>
        </p:nvGraphicFramePr>
        <p:xfrm>
          <a:off x="6217920" y="1097280"/>
          <a:ext cx="530352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7" name="Shape 3"/>
          <p:cNvSpPr/>
          <p:nvPr/>
        </p:nvSpPr>
        <p:spPr>
          <a:xfrm>
            <a:off x="365760" y="5074920"/>
            <a:ext cx="5303520" cy="822960"/>
          </a:xfrm>
          <a:prstGeom prst="rect">
            <a:avLst/>
          </a:prstGeom>
          <a:solidFill>
            <a:srgbClr val="292E33"/>
          </a:solidFill>
          <a:ln w="12700">
            <a:solidFill>
              <a:srgbClr val="1A3A4A"/>
            </a:solidFill>
            <a:prstDash val="solid"/>
          </a:ln>
        </p:spPr>
        <p:txBody>
          <a:bodyPr/>
          <a:lstStyle/>
          <a:p>
            <a:endParaRPr lang="en-US"/>
          </a:p>
        </p:txBody>
      </p:sp>
      <p:sp>
        <p:nvSpPr>
          <p:cNvPr id="8" name="Text 4"/>
          <p:cNvSpPr/>
          <p:nvPr/>
        </p:nvSpPr>
        <p:spPr>
          <a:xfrm>
            <a:off x="457200" y="5120640"/>
            <a:ext cx="5120640" cy="731520"/>
          </a:xfrm>
          <a:prstGeom prst="rect">
            <a:avLst/>
          </a:prstGeom>
          <a:noFill/>
          <a:ln/>
        </p:spPr>
        <p:txBody>
          <a:bodyPr wrap="square" rtlCol="0" anchor="ctr"/>
          <a:lstStyle/>
          <a:p>
            <a:pPr marL="0" indent="0">
              <a:buNone/>
            </a:pPr>
            <a:r>
              <a:rPr lang="en-US" sz="1400" dirty="0">
                <a:solidFill>
                  <a:srgbClr val="FFFFFF"/>
                </a:solidFill>
                <a:latin typeface="Calibri" pitchFamily="34" charset="0"/>
                <a:ea typeface="Calibri" pitchFamily="34" charset="-122"/>
                <a:cs typeface="Calibri" pitchFamily="34" charset="-120"/>
              </a:rPr>
              <a:t>▲ 41% Revenue Growth | $0.9M increase driven by new Omni One sales including from a strong holiday season</a:t>
            </a:r>
            <a:endParaRPr lang="en-US" sz="1400" dirty="0"/>
          </a:p>
        </p:txBody>
      </p:sp>
      <p:sp>
        <p:nvSpPr>
          <p:cNvPr id="9" name="Shape 5"/>
          <p:cNvSpPr/>
          <p:nvPr/>
        </p:nvSpPr>
        <p:spPr>
          <a:xfrm>
            <a:off x="6217920" y="5074920"/>
            <a:ext cx="5303520" cy="822960"/>
          </a:xfrm>
          <a:prstGeom prst="rect">
            <a:avLst/>
          </a:prstGeom>
          <a:solidFill>
            <a:srgbClr val="292E33"/>
          </a:solidFill>
          <a:ln w="12700">
            <a:solidFill>
              <a:srgbClr val="1D6A7A"/>
            </a:solidFill>
            <a:prstDash val="solid"/>
          </a:ln>
        </p:spPr>
        <p:txBody>
          <a:bodyPr/>
          <a:lstStyle/>
          <a:p>
            <a:endParaRPr lang="en-US"/>
          </a:p>
        </p:txBody>
      </p:sp>
      <p:sp>
        <p:nvSpPr>
          <p:cNvPr id="10" name="Text 6"/>
          <p:cNvSpPr/>
          <p:nvPr/>
        </p:nvSpPr>
        <p:spPr>
          <a:xfrm>
            <a:off x="6309360" y="5120640"/>
            <a:ext cx="5120640" cy="731520"/>
          </a:xfrm>
          <a:prstGeom prst="rect">
            <a:avLst/>
          </a:prstGeom>
          <a:noFill/>
          <a:ln/>
        </p:spPr>
        <p:txBody>
          <a:bodyPr wrap="square" rtlCol="0" anchor="ctr"/>
          <a:lstStyle/>
          <a:p>
            <a:pPr marL="0" indent="0">
              <a:buNone/>
            </a:pPr>
            <a:r>
              <a:rPr lang="en-US" sz="1400" dirty="0">
                <a:solidFill>
                  <a:srgbClr val="FFFFFF"/>
                </a:solidFill>
                <a:latin typeface="Calibri" pitchFamily="34" charset="0"/>
                <a:ea typeface="Calibri" pitchFamily="34" charset="-122"/>
                <a:cs typeface="Calibri" pitchFamily="34" charset="-120"/>
              </a:rPr>
              <a:t>▲ 41% Margin Improvement: 29% vs. (17%) — driven by higher ASP and fulfillment of crowdfunding units</a:t>
            </a:r>
            <a:endParaRPr lang="en-US" sz="1400" dirty="0"/>
          </a:p>
        </p:txBody>
      </p:sp>
      <p:sp>
        <p:nvSpPr>
          <p:cNvPr id="11" name="Text 4">
            <a:extLst>
              <a:ext uri="{FF2B5EF4-FFF2-40B4-BE49-F238E27FC236}">
                <a16:creationId xmlns:a16="http://schemas.microsoft.com/office/drawing/2014/main" id="{4152DEF8-66DA-E6B9-EFD1-44C7B9643782}"/>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bg>
      <p:bgPr>
        <a:solidFill>
          <a:srgbClr val="F5F8FA"/>
        </a:solidFill>
        <a:effectLst/>
      </p:bgPr>
    </p:bg>
    <p:spTree>
      <p:nvGrpSpPr>
        <p:cNvPr id="1" name=""/>
        <p:cNvGrpSpPr/>
        <p:nvPr/>
      </p:nvGrpSpPr>
      <p:grpSpPr>
        <a:xfrm>
          <a:off x="0" y="0"/>
          <a:ext cx="0" cy="0"/>
          <a:chOff x="0" y="0"/>
          <a:chExt cx="0" cy="0"/>
        </a:xfrm>
      </p:grpSpPr>
      <p:sp>
        <p:nvSpPr>
          <p:cNvPr id="19" name="Shape 19">
            <a:extLst>
              <a:ext uri="{FF2B5EF4-FFF2-40B4-BE49-F238E27FC236}">
                <a16:creationId xmlns:a16="http://schemas.microsoft.com/office/drawing/2014/main" id="{7471D67C-9253-BCBF-A2D4-13F24D9DF8CD}"/>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Operating Expenses &amp; Net Loss Improvement</a:t>
            </a:r>
            <a:endParaRPr lang="en-US" sz="2600" dirty="0"/>
          </a:p>
        </p:txBody>
      </p:sp>
      <p:sp>
        <p:nvSpPr>
          <p:cNvPr id="4" name="Text 2"/>
          <p:cNvSpPr/>
          <p:nvPr/>
        </p:nvSpPr>
        <p:spPr>
          <a:xfrm>
            <a:off x="365760" y="621792"/>
            <a:ext cx="9144000" cy="320040"/>
          </a:xfrm>
          <a:prstGeom prst="rect">
            <a:avLst/>
          </a:prstGeom>
          <a:noFill/>
          <a:ln/>
        </p:spPr>
        <p:txBody>
          <a:bodyPr wrap="square" rtlCol="0" anchor="ctr"/>
          <a:lstStyle/>
          <a:p>
            <a:r>
              <a:rPr lang="en-US" sz="1600" dirty="0">
                <a:solidFill>
                  <a:srgbClr val="5BC84A"/>
                </a:solidFill>
                <a:latin typeface="Calibri" pitchFamily="34" charset="0"/>
                <a:ea typeface="Calibri" pitchFamily="34" charset="-122"/>
                <a:cs typeface="Calibri" pitchFamily="34" charset="-120"/>
              </a:rPr>
              <a:t>Nine Months Ended December 31, 2025 vs. Prior Year - Significant Cost Discipline Driving Path to Profitability</a:t>
            </a:r>
            <a:endParaRPr lang="en-US" sz="1600" dirty="0"/>
          </a:p>
        </p:txBody>
      </p:sp>
      <p:graphicFrame>
        <p:nvGraphicFramePr>
          <p:cNvPr id="5" name="Chart 0"/>
          <p:cNvGraphicFramePr/>
          <p:nvPr>
            <p:extLst>
              <p:ext uri="{D42A27DB-BD31-4B8C-83A1-F6EECF244321}">
                <p14:modId xmlns:p14="http://schemas.microsoft.com/office/powerpoint/2010/main" val="560848783"/>
              </p:ext>
            </p:extLst>
          </p:nvPr>
        </p:nvGraphicFramePr>
        <p:xfrm>
          <a:off x="365760" y="1097280"/>
          <a:ext cx="530352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p:cNvGraphicFramePr/>
          <p:nvPr>
            <p:extLst>
              <p:ext uri="{D42A27DB-BD31-4B8C-83A1-F6EECF244321}">
                <p14:modId xmlns:p14="http://schemas.microsoft.com/office/powerpoint/2010/main" val="2599281274"/>
              </p:ext>
            </p:extLst>
          </p:nvPr>
        </p:nvGraphicFramePr>
        <p:xfrm>
          <a:off x="6217920" y="1097280"/>
          <a:ext cx="5303520" cy="3474720"/>
        </p:xfrm>
        <a:graphic>
          <a:graphicData uri="http://schemas.openxmlformats.org/drawingml/2006/chart">
            <c:chart xmlns:c="http://schemas.openxmlformats.org/drawingml/2006/chart" xmlns:r="http://schemas.openxmlformats.org/officeDocument/2006/relationships" r:id="rId4"/>
          </a:graphicData>
        </a:graphic>
      </p:graphicFrame>
      <p:sp>
        <p:nvSpPr>
          <p:cNvPr id="7" name="Shape 3"/>
          <p:cNvSpPr/>
          <p:nvPr/>
        </p:nvSpPr>
        <p:spPr>
          <a:xfrm>
            <a:off x="365760" y="4709160"/>
            <a:ext cx="1691640" cy="685800"/>
          </a:xfrm>
          <a:prstGeom prst="rect">
            <a:avLst/>
          </a:prstGeom>
          <a:solidFill>
            <a:srgbClr val="5BC84A"/>
          </a:solidFill>
          <a:ln w="12700">
            <a:solidFill>
              <a:srgbClr val="5BC84A"/>
            </a:solidFill>
            <a:prstDash val="solid"/>
          </a:ln>
        </p:spPr>
        <p:txBody>
          <a:bodyPr/>
          <a:lstStyle/>
          <a:p>
            <a:endParaRPr lang="en-US"/>
          </a:p>
        </p:txBody>
      </p:sp>
      <p:sp>
        <p:nvSpPr>
          <p:cNvPr id="8" name="Text 4"/>
          <p:cNvSpPr/>
          <p:nvPr/>
        </p:nvSpPr>
        <p:spPr>
          <a:xfrm>
            <a:off x="411480" y="4736592"/>
            <a:ext cx="1600200" cy="6400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G&amp;A Expenses
</a:t>
            </a:r>
            <a:r>
              <a:rPr lang="en-US" sz="1400" dirty="0">
                <a:solidFill>
                  <a:srgbClr val="FFFFFF"/>
                </a:solidFill>
                <a:latin typeface="Calibri" pitchFamily="34" charset="0"/>
                <a:ea typeface="Calibri" pitchFamily="34" charset="-122"/>
                <a:cs typeface="Calibri" pitchFamily="34" charset="-120"/>
              </a:rPr>
              <a:t>▼ $4.7M decrease</a:t>
            </a:r>
            <a:endParaRPr lang="en-US" sz="1400" dirty="0"/>
          </a:p>
        </p:txBody>
      </p:sp>
      <p:sp>
        <p:nvSpPr>
          <p:cNvPr id="9" name="Shape 5"/>
          <p:cNvSpPr/>
          <p:nvPr/>
        </p:nvSpPr>
        <p:spPr>
          <a:xfrm>
            <a:off x="2148840" y="4709160"/>
            <a:ext cx="1691640" cy="685800"/>
          </a:xfrm>
          <a:prstGeom prst="rect">
            <a:avLst/>
          </a:prstGeom>
          <a:solidFill>
            <a:srgbClr val="5BC84A"/>
          </a:solidFill>
          <a:ln w="12700">
            <a:solidFill>
              <a:srgbClr val="5BC84A"/>
            </a:solidFill>
            <a:prstDash val="solid"/>
          </a:ln>
        </p:spPr>
        <p:txBody>
          <a:bodyPr/>
          <a:lstStyle/>
          <a:p>
            <a:endParaRPr lang="en-US"/>
          </a:p>
        </p:txBody>
      </p:sp>
      <p:sp>
        <p:nvSpPr>
          <p:cNvPr id="10" name="Text 6"/>
          <p:cNvSpPr/>
          <p:nvPr/>
        </p:nvSpPr>
        <p:spPr>
          <a:xfrm>
            <a:off x="2194560" y="4736592"/>
            <a:ext cx="1600200" cy="6400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R&amp;D Expenses
</a:t>
            </a:r>
            <a:r>
              <a:rPr lang="en-US" sz="1400" dirty="0">
                <a:solidFill>
                  <a:srgbClr val="FFFFFF"/>
                </a:solidFill>
                <a:latin typeface="Calibri" pitchFamily="34" charset="0"/>
                <a:ea typeface="Calibri" pitchFamily="34" charset="-122"/>
                <a:cs typeface="Calibri" pitchFamily="34" charset="-120"/>
              </a:rPr>
              <a:t>▼ $1.4M decrease</a:t>
            </a:r>
            <a:endParaRPr lang="en-US" sz="1400" dirty="0"/>
          </a:p>
        </p:txBody>
      </p:sp>
      <p:sp>
        <p:nvSpPr>
          <p:cNvPr id="11" name="Shape 7"/>
          <p:cNvSpPr/>
          <p:nvPr/>
        </p:nvSpPr>
        <p:spPr>
          <a:xfrm>
            <a:off x="3931920" y="4709160"/>
            <a:ext cx="1691640" cy="685800"/>
          </a:xfrm>
          <a:prstGeom prst="rect">
            <a:avLst/>
          </a:prstGeom>
          <a:solidFill>
            <a:srgbClr val="1D6A7A"/>
          </a:solidFill>
          <a:ln w="12700">
            <a:solidFill>
              <a:srgbClr val="1D6A7A"/>
            </a:solidFill>
            <a:prstDash val="solid"/>
          </a:ln>
        </p:spPr>
        <p:txBody>
          <a:bodyPr/>
          <a:lstStyle/>
          <a:p>
            <a:endParaRPr lang="en-US"/>
          </a:p>
        </p:txBody>
      </p:sp>
      <p:sp>
        <p:nvSpPr>
          <p:cNvPr id="12" name="Text 8"/>
          <p:cNvSpPr/>
          <p:nvPr/>
        </p:nvSpPr>
        <p:spPr>
          <a:xfrm>
            <a:off x="3977640" y="4736592"/>
            <a:ext cx="1600200" cy="6400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Selling Expenses
</a:t>
            </a:r>
            <a:r>
              <a:rPr lang="en-US" sz="1400" dirty="0">
                <a:solidFill>
                  <a:srgbClr val="FFFFFF"/>
                </a:solidFill>
                <a:latin typeface="Calibri" pitchFamily="34" charset="0"/>
                <a:ea typeface="Calibri" pitchFamily="34" charset="-122"/>
                <a:cs typeface="Calibri" pitchFamily="34" charset="-120"/>
              </a:rPr>
              <a:t>▲ $1.0M increase</a:t>
            </a:r>
            <a:endParaRPr lang="en-US" sz="1400" dirty="0"/>
          </a:p>
        </p:txBody>
      </p:sp>
      <p:sp>
        <p:nvSpPr>
          <p:cNvPr id="13" name="Text 9"/>
          <p:cNvSpPr/>
          <p:nvPr/>
        </p:nvSpPr>
        <p:spPr>
          <a:xfrm>
            <a:off x="365760" y="5486400"/>
            <a:ext cx="11430000" cy="320040"/>
          </a:xfrm>
          <a:prstGeom prst="rect">
            <a:avLst/>
          </a:prstGeom>
          <a:noFill/>
          <a:ln/>
        </p:spPr>
        <p:txBody>
          <a:bodyPr wrap="square" rtlCol="0" anchor="ctr"/>
          <a:lstStyle/>
          <a:p>
            <a:pPr marL="0" indent="0">
              <a:buNone/>
            </a:pPr>
            <a:r>
              <a:rPr lang="en-US" sz="1200" i="1" dirty="0">
                <a:latin typeface="Calibri" pitchFamily="34" charset="0"/>
                <a:ea typeface="Calibri" pitchFamily="34" charset="-122"/>
                <a:cs typeface="Calibri" pitchFamily="34" charset="-120"/>
              </a:rPr>
              <a:t>Note: Net loss in 9M FY2025 included ~$4.7M one-time non-cash stock-based compensation expense</a:t>
            </a:r>
            <a:endParaRPr lang="en-US" sz="1200" dirty="0"/>
          </a:p>
        </p:txBody>
      </p:sp>
      <p:sp>
        <p:nvSpPr>
          <p:cNvPr id="14" name="Shape 10"/>
          <p:cNvSpPr/>
          <p:nvPr/>
        </p:nvSpPr>
        <p:spPr>
          <a:xfrm>
            <a:off x="6217920" y="4709160"/>
            <a:ext cx="5303520" cy="685800"/>
          </a:xfrm>
          <a:prstGeom prst="rect">
            <a:avLst/>
          </a:prstGeom>
          <a:solidFill>
            <a:srgbClr val="292E33"/>
          </a:solidFill>
          <a:ln w="12700">
            <a:solidFill>
              <a:srgbClr val="1A3A4A"/>
            </a:solidFill>
            <a:prstDash val="solid"/>
          </a:ln>
        </p:spPr>
        <p:txBody>
          <a:bodyPr/>
          <a:lstStyle/>
          <a:p>
            <a:endParaRPr lang="en-US"/>
          </a:p>
        </p:txBody>
      </p:sp>
      <p:sp>
        <p:nvSpPr>
          <p:cNvPr id="15" name="Text 11"/>
          <p:cNvSpPr/>
          <p:nvPr/>
        </p:nvSpPr>
        <p:spPr>
          <a:xfrm>
            <a:off x="6309360" y="4736592"/>
            <a:ext cx="5120640" cy="64008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Net loss improved 43% YoY: ($6.9M) vs. ($12.0M)</a:t>
            </a:r>
            <a:endParaRPr lang="en-US" sz="1400" dirty="0"/>
          </a:p>
        </p:txBody>
      </p:sp>
      <p:sp>
        <p:nvSpPr>
          <p:cNvPr id="16" name="Text 4">
            <a:extLst>
              <a:ext uri="{FF2B5EF4-FFF2-40B4-BE49-F238E27FC236}">
                <a16:creationId xmlns:a16="http://schemas.microsoft.com/office/drawing/2014/main" id="{2DA2E770-4058-5BA4-4DA0-9C89633B1E9B}"/>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0B8F3-2270-D73D-8655-7AAC0CB01E7E}"/>
            </a:ext>
          </a:extLst>
        </p:cNvPr>
        <p:cNvGrpSpPr/>
        <p:nvPr/>
      </p:nvGrpSpPr>
      <p:grpSpPr>
        <a:xfrm>
          <a:off x="0" y="0"/>
          <a:ext cx="0" cy="0"/>
          <a:chOff x="0" y="0"/>
          <a:chExt cx="0" cy="0"/>
        </a:xfrm>
      </p:grpSpPr>
      <p:sp>
        <p:nvSpPr>
          <p:cNvPr id="14" name="Shape 19">
            <a:extLst>
              <a:ext uri="{FF2B5EF4-FFF2-40B4-BE49-F238E27FC236}">
                <a16:creationId xmlns:a16="http://schemas.microsoft.com/office/drawing/2014/main" id="{5E1E1888-A9D0-28C9-5A47-DD96BAD337E2}"/>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a:extLst>
              <a:ext uri="{FF2B5EF4-FFF2-40B4-BE49-F238E27FC236}">
                <a16:creationId xmlns:a16="http://schemas.microsoft.com/office/drawing/2014/main" id="{39B0B35E-6F81-6BCF-D842-04527D940FE9}"/>
              </a:ext>
            </a:extLst>
          </p:cNvPr>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a:extLst>
              <a:ext uri="{FF2B5EF4-FFF2-40B4-BE49-F238E27FC236}">
                <a16:creationId xmlns:a16="http://schemas.microsoft.com/office/drawing/2014/main" id="{22E68C94-CC5C-6002-B813-A7E45F70F6E8}"/>
              </a:ext>
            </a:extLst>
          </p:cNvPr>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Financial Results – Revenue &amp; Gross Margin</a:t>
            </a:r>
            <a:endParaRPr lang="en-US" sz="2600" dirty="0"/>
          </a:p>
        </p:txBody>
      </p:sp>
      <p:sp>
        <p:nvSpPr>
          <p:cNvPr id="4" name="Text 2">
            <a:extLst>
              <a:ext uri="{FF2B5EF4-FFF2-40B4-BE49-F238E27FC236}">
                <a16:creationId xmlns:a16="http://schemas.microsoft.com/office/drawing/2014/main" id="{920A4AEE-D74C-4422-CF2D-DCE5BFC35B68}"/>
              </a:ext>
            </a:extLst>
          </p:cNvPr>
          <p:cNvSpPr/>
          <p:nvPr/>
        </p:nvSpPr>
        <p:spPr>
          <a:xfrm>
            <a:off x="365760" y="621792"/>
            <a:ext cx="9144000" cy="320040"/>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Three Months Ended December 31, 2025 vs. Prior Year</a:t>
            </a:r>
            <a:endParaRPr lang="en-US" sz="1600" dirty="0"/>
          </a:p>
        </p:txBody>
      </p:sp>
      <p:graphicFrame>
        <p:nvGraphicFramePr>
          <p:cNvPr id="5" name="Chart 0">
            <a:extLst>
              <a:ext uri="{FF2B5EF4-FFF2-40B4-BE49-F238E27FC236}">
                <a16:creationId xmlns:a16="http://schemas.microsoft.com/office/drawing/2014/main" id="{7D63443B-C45A-1FF7-8C2A-69E9D6A67887}"/>
              </a:ext>
            </a:extLst>
          </p:cNvPr>
          <p:cNvGraphicFramePr/>
          <p:nvPr>
            <p:extLst>
              <p:ext uri="{D42A27DB-BD31-4B8C-83A1-F6EECF244321}">
                <p14:modId xmlns:p14="http://schemas.microsoft.com/office/powerpoint/2010/main" val="4067495611"/>
              </p:ext>
            </p:extLst>
          </p:nvPr>
        </p:nvGraphicFramePr>
        <p:xfrm>
          <a:off x="365760" y="1097280"/>
          <a:ext cx="530352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a:extLst>
              <a:ext uri="{FF2B5EF4-FFF2-40B4-BE49-F238E27FC236}">
                <a16:creationId xmlns:a16="http://schemas.microsoft.com/office/drawing/2014/main" id="{72FB1CC3-5E66-71A7-71E5-164285FB7895}"/>
              </a:ext>
            </a:extLst>
          </p:cNvPr>
          <p:cNvGraphicFramePr/>
          <p:nvPr>
            <p:extLst>
              <p:ext uri="{D42A27DB-BD31-4B8C-83A1-F6EECF244321}">
                <p14:modId xmlns:p14="http://schemas.microsoft.com/office/powerpoint/2010/main" val="680914037"/>
              </p:ext>
            </p:extLst>
          </p:nvPr>
        </p:nvGraphicFramePr>
        <p:xfrm>
          <a:off x="6217920" y="1097280"/>
          <a:ext cx="530352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7" name="Shape 3">
            <a:extLst>
              <a:ext uri="{FF2B5EF4-FFF2-40B4-BE49-F238E27FC236}">
                <a16:creationId xmlns:a16="http://schemas.microsoft.com/office/drawing/2014/main" id="{ADF55A4F-7417-0832-3415-1F087D1E14D1}"/>
              </a:ext>
            </a:extLst>
          </p:cNvPr>
          <p:cNvSpPr/>
          <p:nvPr/>
        </p:nvSpPr>
        <p:spPr>
          <a:xfrm>
            <a:off x="365760" y="5074920"/>
            <a:ext cx="5303520" cy="822960"/>
          </a:xfrm>
          <a:prstGeom prst="rect">
            <a:avLst/>
          </a:prstGeom>
          <a:solidFill>
            <a:srgbClr val="292E33"/>
          </a:solidFill>
          <a:ln w="12700">
            <a:solidFill>
              <a:srgbClr val="1A3A4A"/>
            </a:solidFill>
            <a:prstDash val="solid"/>
          </a:ln>
        </p:spPr>
        <p:txBody>
          <a:bodyPr/>
          <a:lstStyle/>
          <a:p>
            <a:endParaRPr lang="en-US"/>
          </a:p>
        </p:txBody>
      </p:sp>
      <p:sp>
        <p:nvSpPr>
          <p:cNvPr id="8" name="Text 4">
            <a:extLst>
              <a:ext uri="{FF2B5EF4-FFF2-40B4-BE49-F238E27FC236}">
                <a16:creationId xmlns:a16="http://schemas.microsoft.com/office/drawing/2014/main" id="{7D563306-7AFD-F1A9-2EDF-91ABE8F96D9B}"/>
              </a:ext>
            </a:extLst>
          </p:cNvPr>
          <p:cNvSpPr/>
          <p:nvPr/>
        </p:nvSpPr>
        <p:spPr>
          <a:xfrm>
            <a:off x="457200" y="5120640"/>
            <a:ext cx="5120640" cy="731520"/>
          </a:xfrm>
          <a:prstGeom prst="rect">
            <a:avLst/>
          </a:prstGeom>
          <a:noFill/>
          <a:ln/>
        </p:spPr>
        <p:txBody>
          <a:bodyPr wrap="square" rtlCol="0" anchor="ctr"/>
          <a:lstStyle/>
          <a:p>
            <a:pPr marL="0" indent="0">
              <a:buNone/>
            </a:pPr>
            <a:r>
              <a:rPr lang="en-US" sz="1400" dirty="0">
                <a:solidFill>
                  <a:srgbClr val="FFFFFF"/>
                </a:solidFill>
                <a:latin typeface="Calibri" pitchFamily="34" charset="0"/>
                <a:ea typeface="Calibri" pitchFamily="34" charset="-122"/>
                <a:cs typeface="Calibri" pitchFamily="34" charset="-120"/>
              </a:rPr>
              <a:t>▲ Prior year Q3 included shipments of a large backlog of Omni One</a:t>
            </a:r>
          </a:p>
          <a:p>
            <a:r>
              <a:rPr lang="en-US" sz="1400" dirty="0">
                <a:solidFill>
                  <a:srgbClr val="FFFFFF"/>
                </a:solidFill>
                <a:latin typeface="Calibri" pitchFamily="34" charset="0"/>
                <a:ea typeface="Calibri" pitchFamily="34" charset="-122"/>
                <a:cs typeface="Calibri" pitchFamily="34" charset="-120"/>
              </a:rPr>
              <a:t>▲ </a:t>
            </a:r>
            <a:r>
              <a:rPr lang="en-US" sz="1400" b="1" dirty="0">
                <a:solidFill>
                  <a:srgbClr val="FFFFFF"/>
                </a:solidFill>
                <a:latin typeface="Calibri" pitchFamily="34" charset="0"/>
                <a:ea typeface="Calibri" pitchFamily="34" charset="-122"/>
                <a:cs typeface="Calibri" pitchFamily="34" charset="-120"/>
              </a:rPr>
              <a:t>New orders increased 60% in Dec. ’25 compared to Dec. ‘24</a:t>
            </a:r>
            <a:endParaRPr lang="en-US" sz="1400" b="1" dirty="0"/>
          </a:p>
        </p:txBody>
      </p:sp>
      <p:sp>
        <p:nvSpPr>
          <p:cNvPr id="9" name="Shape 5">
            <a:extLst>
              <a:ext uri="{FF2B5EF4-FFF2-40B4-BE49-F238E27FC236}">
                <a16:creationId xmlns:a16="http://schemas.microsoft.com/office/drawing/2014/main" id="{016F69CC-9CD4-0395-7BC0-702ABB9B4E33}"/>
              </a:ext>
            </a:extLst>
          </p:cNvPr>
          <p:cNvSpPr/>
          <p:nvPr/>
        </p:nvSpPr>
        <p:spPr>
          <a:xfrm>
            <a:off x="6217920" y="5074920"/>
            <a:ext cx="5303520" cy="822960"/>
          </a:xfrm>
          <a:prstGeom prst="rect">
            <a:avLst/>
          </a:prstGeom>
          <a:solidFill>
            <a:srgbClr val="292E33"/>
          </a:solidFill>
          <a:ln w="12700">
            <a:solidFill>
              <a:srgbClr val="1D6A7A"/>
            </a:solidFill>
            <a:prstDash val="solid"/>
          </a:ln>
        </p:spPr>
        <p:txBody>
          <a:bodyPr/>
          <a:lstStyle/>
          <a:p>
            <a:endParaRPr lang="en-US"/>
          </a:p>
        </p:txBody>
      </p:sp>
      <p:sp>
        <p:nvSpPr>
          <p:cNvPr id="10" name="Text 6">
            <a:extLst>
              <a:ext uri="{FF2B5EF4-FFF2-40B4-BE49-F238E27FC236}">
                <a16:creationId xmlns:a16="http://schemas.microsoft.com/office/drawing/2014/main" id="{71696794-B336-B7B0-F63A-A6A2805B6072}"/>
              </a:ext>
            </a:extLst>
          </p:cNvPr>
          <p:cNvSpPr/>
          <p:nvPr/>
        </p:nvSpPr>
        <p:spPr>
          <a:xfrm>
            <a:off x="6309360" y="5120640"/>
            <a:ext cx="5120640" cy="731520"/>
          </a:xfrm>
          <a:prstGeom prst="rect">
            <a:avLst/>
          </a:prstGeom>
          <a:noFill/>
          <a:ln/>
        </p:spPr>
        <p:txBody>
          <a:bodyPr wrap="square" rtlCol="0" anchor="ctr"/>
          <a:lstStyle/>
          <a:p>
            <a:pPr marL="0" indent="0">
              <a:buNone/>
            </a:pPr>
            <a:r>
              <a:rPr lang="en-US" sz="1400" dirty="0">
                <a:solidFill>
                  <a:srgbClr val="FFFFFF"/>
                </a:solidFill>
                <a:latin typeface="Calibri" pitchFamily="34" charset="0"/>
                <a:ea typeface="Calibri" pitchFamily="34" charset="-122"/>
                <a:cs typeface="Calibri" pitchFamily="34" charset="-120"/>
              </a:rPr>
              <a:t>▲ Margin Improvement: 30% vs. </a:t>
            </a:r>
            <a:r>
              <a:rPr lang="en-US" sz="1400">
                <a:solidFill>
                  <a:srgbClr val="FFFFFF"/>
                </a:solidFill>
                <a:latin typeface="Calibri" pitchFamily="34" charset="0"/>
                <a:ea typeface="Calibri" pitchFamily="34" charset="-122"/>
                <a:cs typeface="Calibri" pitchFamily="34" charset="-120"/>
              </a:rPr>
              <a:t>(2%) </a:t>
            </a:r>
            <a:r>
              <a:rPr lang="en-US" sz="1400" dirty="0">
                <a:solidFill>
                  <a:srgbClr val="FFFFFF"/>
                </a:solidFill>
                <a:latin typeface="Calibri" pitchFamily="34" charset="0"/>
                <a:ea typeface="Calibri" pitchFamily="34" charset="-122"/>
                <a:cs typeface="Calibri" pitchFamily="34" charset="-120"/>
              </a:rPr>
              <a:t>— driven by increase in selling price and lower per-unit manufacturing overhead</a:t>
            </a:r>
            <a:endParaRPr lang="en-US" sz="1400" dirty="0"/>
          </a:p>
        </p:txBody>
      </p:sp>
      <p:sp>
        <p:nvSpPr>
          <p:cNvPr id="11" name="Text 4">
            <a:extLst>
              <a:ext uri="{FF2B5EF4-FFF2-40B4-BE49-F238E27FC236}">
                <a16:creationId xmlns:a16="http://schemas.microsoft.com/office/drawing/2014/main" id="{E1FC94AA-AF0C-2CC0-20C1-4A2E5066B0E8}"/>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extLst>
      <p:ext uri="{BB962C8B-B14F-4D97-AF65-F5344CB8AC3E}">
        <p14:creationId xmlns:p14="http://schemas.microsoft.com/office/powerpoint/2010/main" val="185304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A3D54-2D15-F930-78EB-1356AFAFB482}"/>
            </a:ext>
          </a:extLst>
        </p:cNvPr>
        <p:cNvGrpSpPr/>
        <p:nvPr/>
      </p:nvGrpSpPr>
      <p:grpSpPr>
        <a:xfrm>
          <a:off x="0" y="0"/>
          <a:ext cx="0" cy="0"/>
          <a:chOff x="0" y="0"/>
          <a:chExt cx="0" cy="0"/>
        </a:xfrm>
      </p:grpSpPr>
      <p:sp>
        <p:nvSpPr>
          <p:cNvPr id="19" name="Shape 19">
            <a:extLst>
              <a:ext uri="{FF2B5EF4-FFF2-40B4-BE49-F238E27FC236}">
                <a16:creationId xmlns:a16="http://schemas.microsoft.com/office/drawing/2014/main" id="{080AAE4C-1A5B-D449-6554-F23D2AD95EF7}"/>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a:extLst>
              <a:ext uri="{FF2B5EF4-FFF2-40B4-BE49-F238E27FC236}">
                <a16:creationId xmlns:a16="http://schemas.microsoft.com/office/drawing/2014/main" id="{278BE52E-3F00-8464-65FF-E60F3F7B8C7E}"/>
              </a:ext>
            </a:extLst>
          </p:cNvPr>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a:extLst>
              <a:ext uri="{FF2B5EF4-FFF2-40B4-BE49-F238E27FC236}">
                <a16:creationId xmlns:a16="http://schemas.microsoft.com/office/drawing/2014/main" id="{86879937-8F19-0436-33B6-65CF31AF032F}"/>
              </a:ext>
            </a:extLst>
          </p:cNvPr>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Operating Expenses &amp; Net Loss</a:t>
            </a:r>
            <a:endParaRPr lang="en-US" sz="2600" dirty="0"/>
          </a:p>
        </p:txBody>
      </p:sp>
      <p:sp>
        <p:nvSpPr>
          <p:cNvPr id="4" name="Text 2">
            <a:extLst>
              <a:ext uri="{FF2B5EF4-FFF2-40B4-BE49-F238E27FC236}">
                <a16:creationId xmlns:a16="http://schemas.microsoft.com/office/drawing/2014/main" id="{7F098ED6-E6D8-C495-0E76-7172738CF150}"/>
              </a:ext>
            </a:extLst>
          </p:cNvPr>
          <p:cNvSpPr/>
          <p:nvPr/>
        </p:nvSpPr>
        <p:spPr>
          <a:xfrm>
            <a:off x="365760" y="621792"/>
            <a:ext cx="9144000" cy="320040"/>
          </a:xfrm>
          <a:prstGeom prst="rect">
            <a:avLst/>
          </a:prstGeom>
          <a:noFill/>
          <a:ln/>
        </p:spPr>
        <p:txBody>
          <a:bodyPr wrap="square" rtlCol="0" anchor="ctr"/>
          <a:lstStyle/>
          <a:p>
            <a:r>
              <a:rPr lang="en-US" sz="1600" dirty="0">
                <a:solidFill>
                  <a:srgbClr val="5BC84A"/>
                </a:solidFill>
                <a:latin typeface="Calibri" pitchFamily="34" charset="0"/>
                <a:ea typeface="Calibri" pitchFamily="34" charset="-122"/>
                <a:cs typeface="Calibri" pitchFamily="34" charset="-120"/>
              </a:rPr>
              <a:t>Three Months Ended December 31, 2025 vs. Prior Year</a:t>
            </a:r>
            <a:endParaRPr lang="en-US" sz="1600" dirty="0"/>
          </a:p>
        </p:txBody>
      </p:sp>
      <p:graphicFrame>
        <p:nvGraphicFramePr>
          <p:cNvPr id="5" name="Chart 0">
            <a:extLst>
              <a:ext uri="{FF2B5EF4-FFF2-40B4-BE49-F238E27FC236}">
                <a16:creationId xmlns:a16="http://schemas.microsoft.com/office/drawing/2014/main" id="{9E542431-2C6F-366A-6588-CC2D2AE4A042}"/>
              </a:ext>
            </a:extLst>
          </p:cNvPr>
          <p:cNvGraphicFramePr/>
          <p:nvPr>
            <p:extLst>
              <p:ext uri="{D42A27DB-BD31-4B8C-83A1-F6EECF244321}">
                <p14:modId xmlns:p14="http://schemas.microsoft.com/office/powerpoint/2010/main" val="3341654421"/>
              </p:ext>
            </p:extLst>
          </p:nvPr>
        </p:nvGraphicFramePr>
        <p:xfrm>
          <a:off x="365760" y="1097280"/>
          <a:ext cx="530352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a:extLst>
              <a:ext uri="{FF2B5EF4-FFF2-40B4-BE49-F238E27FC236}">
                <a16:creationId xmlns:a16="http://schemas.microsoft.com/office/drawing/2014/main" id="{9A5C5964-E69C-DE71-EC5F-C55680910695}"/>
              </a:ext>
            </a:extLst>
          </p:cNvPr>
          <p:cNvGraphicFramePr/>
          <p:nvPr>
            <p:extLst>
              <p:ext uri="{D42A27DB-BD31-4B8C-83A1-F6EECF244321}">
                <p14:modId xmlns:p14="http://schemas.microsoft.com/office/powerpoint/2010/main" val="750037306"/>
              </p:ext>
            </p:extLst>
          </p:nvPr>
        </p:nvGraphicFramePr>
        <p:xfrm>
          <a:off x="6217920" y="1097280"/>
          <a:ext cx="5303520" cy="3474720"/>
        </p:xfrm>
        <a:graphic>
          <a:graphicData uri="http://schemas.openxmlformats.org/drawingml/2006/chart">
            <c:chart xmlns:c="http://schemas.openxmlformats.org/drawingml/2006/chart" xmlns:r="http://schemas.openxmlformats.org/officeDocument/2006/relationships" r:id="rId4"/>
          </a:graphicData>
        </a:graphic>
      </p:graphicFrame>
      <p:sp>
        <p:nvSpPr>
          <p:cNvPr id="7" name="Shape 3">
            <a:extLst>
              <a:ext uri="{FF2B5EF4-FFF2-40B4-BE49-F238E27FC236}">
                <a16:creationId xmlns:a16="http://schemas.microsoft.com/office/drawing/2014/main" id="{60C4EFEB-5293-9FFC-E012-83C8E1471561}"/>
              </a:ext>
            </a:extLst>
          </p:cNvPr>
          <p:cNvSpPr/>
          <p:nvPr/>
        </p:nvSpPr>
        <p:spPr>
          <a:xfrm>
            <a:off x="365760" y="4709160"/>
            <a:ext cx="1691640" cy="685800"/>
          </a:xfrm>
          <a:prstGeom prst="rect">
            <a:avLst/>
          </a:prstGeom>
          <a:solidFill>
            <a:srgbClr val="5BC84A"/>
          </a:solidFill>
          <a:ln w="12700">
            <a:solidFill>
              <a:srgbClr val="5BC84A"/>
            </a:solidFill>
            <a:prstDash val="solid"/>
          </a:ln>
        </p:spPr>
        <p:txBody>
          <a:bodyPr/>
          <a:lstStyle/>
          <a:p>
            <a:endParaRPr lang="en-US"/>
          </a:p>
        </p:txBody>
      </p:sp>
      <p:sp>
        <p:nvSpPr>
          <p:cNvPr id="8" name="Text 4">
            <a:extLst>
              <a:ext uri="{FF2B5EF4-FFF2-40B4-BE49-F238E27FC236}">
                <a16:creationId xmlns:a16="http://schemas.microsoft.com/office/drawing/2014/main" id="{F5DD4532-8946-36A8-672F-F97FE1C4AA5E}"/>
              </a:ext>
            </a:extLst>
          </p:cNvPr>
          <p:cNvSpPr/>
          <p:nvPr/>
        </p:nvSpPr>
        <p:spPr>
          <a:xfrm>
            <a:off x="411480" y="4736592"/>
            <a:ext cx="1600200" cy="6400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G&amp;A Expenses
</a:t>
            </a:r>
            <a:r>
              <a:rPr lang="en-US" sz="1400" dirty="0">
                <a:solidFill>
                  <a:srgbClr val="FFFFFF"/>
                </a:solidFill>
                <a:latin typeface="Calibri" pitchFamily="34" charset="0"/>
                <a:ea typeface="Calibri" pitchFamily="34" charset="-122"/>
                <a:cs typeface="Calibri" pitchFamily="34" charset="-120"/>
              </a:rPr>
              <a:t>▼ $0.1M decrease</a:t>
            </a:r>
            <a:endParaRPr lang="en-US" sz="1400" dirty="0"/>
          </a:p>
        </p:txBody>
      </p:sp>
      <p:sp>
        <p:nvSpPr>
          <p:cNvPr id="9" name="Shape 5">
            <a:extLst>
              <a:ext uri="{FF2B5EF4-FFF2-40B4-BE49-F238E27FC236}">
                <a16:creationId xmlns:a16="http://schemas.microsoft.com/office/drawing/2014/main" id="{84AFF44F-DB95-6712-091F-3D52C715FD24}"/>
              </a:ext>
            </a:extLst>
          </p:cNvPr>
          <p:cNvSpPr/>
          <p:nvPr/>
        </p:nvSpPr>
        <p:spPr>
          <a:xfrm>
            <a:off x="2148840" y="4709160"/>
            <a:ext cx="1691640" cy="685800"/>
          </a:xfrm>
          <a:prstGeom prst="rect">
            <a:avLst/>
          </a:prstGeom>
          <a:solidFill>
            <a:srgbClr val="5BC84A"/>
          </a:solidFill>
          <a:ln w="12700">
            <a:solidFill>
              <a:srgbClr val="5BC84A"/>
            </a:solidFill>
            <a:prstDash val="solid"/>
          </a:ln>
        </p:spPr>
        <p:txBody>
          <a:bodyPr/>
          <a:lstStyle/>
          <a:p>
            <a:endParaRPr lang="en-US"/>
          </a:p>
        </p:txBody>
      </p:sp>
      <p:sp>
        <p:nvSpPr>
          <p:cNvPr id="10" name="Text 6">
            <a:extLst>
              <a:ext uri="{FF2B5EF4-FFF2-40B4-BE49-F238E27FC236}">
                <a16:creationId xmlns:a16="http://schemas.microsoft.com/office/drawing/2014/main" id="{FAE59257-16DC-8A6E-EABC-AC05D2A59F07}"/>
              </a:ext>
            </a:extLst>
          </p:cNvPr>
          <p:cNvSpPr/>
          <p:nvPr/>
        </p:nvSpPr>
        <p:spPr>
          <a:xfrm>
            <a:off x="2194560" y="4736592"/>
            <a:ext cx="1691640" cy="6400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R&amp;D Expenses
</a:t>
            </a:r>
            <a:r>
              <a:rPr lang="en-US" sz="1400" dirty="0">
                <a:solidFill>
                  <a:srgbClr val="FFFFFF"/>
                </a:solidFill>
                <a:latin typeface="Calibri" pitchFamily="34" charset="0"/>
                <a:ea typeface="Calibri" pitchFamily="34" charset="-122"/>
                <a:cs typeface="Calibri" pitchFamily="34" charset="-120"/>
              </a:rPr>
              <a:t>▼ $0.1M decrease</a:t>
            </a:r>
            <a:endParaRPr lang="en-US" sz="1400" dirty="0"/>
          </a:p>
        </p:txBody>
      </p:sp>
      <p:sp>
        <p:nvSpPr>
          <p:cNvPr id="11" name="Shape 7">
            <a:extLst>
              <a:ext uri="{FF2B5EF4-FFF2-40B4-BE49-F238E27FC236}">
                <a16:creationId xmlns:a16="http://schemas.microsoft.com/office/drawing/2014/main" id="{DEEB6E9E-0C26-3AAE-A3B4-C2B13C45695F}"/>
              </a:ext>
            </a:extLst>
          </p:cNvPr>
          <p:cNvSpPr/>
          <p:nvPr/>
        </p:nvSpPr>
        <p:spPr>
          <a:xfrm>
            <a:off x="3931920" y="4709160"/>
            <a:ext cx="1691640" cy="685800"/>
          </a:xfrm>
          <a:prstGeom prst="rect">
            <a:avLst/>
          </a:prstGeom>
          <a:solidFill>
            <a:srgbClr val="1D6A7A"/>
          </a:solidFill>
          <a:ln w="12700">
            <a:solidFill>
              <a:srgbClr val="1D6A7A"/>
            </a:solidFill>
            <a:prstDash val="solid"/>
          </a:ln>
        </p:spPr>
        <p:txBody>
          <a:bodyPr/>
          <a:lstStyle/>
          <a:p>
            <a:endParaRPr lang="en-US"/>
          </a:p>
        </p:txBody>
      </p:sp>
      <p:sp>
        <p:nvSpPr>
          <p:cNvPr id="12" name="Text 8">
            <a:extLst>
              <a:ext uri="{FF2B5EF4-FFF2-40B4-BE49-F238E27FC236}">
                <a16:creationId xmlns:a16="http://schemas.microsoft.com/office/drawing/2014/main" id="{1F9CF058-94AB-1D6C-3B54-C8651DBCA45D}"/>
              </a:ext>
            </a:extLst>
          </p:cNvPr>
          <p:cNvSpPr/>
          <p:nvPr/>
        </p:nvSpPr>
        <p:spPr>
          <a:xfrm>
            <a:off x="3977640" y="4736592"/>
            <a:ext cx="1600200" cy="6400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Selling Expenses
</a:t>
            </a:r>
            <a:r>
              <a:rPr lang="en-US" sz="1400" dirty="0">
                <a:solidFill>
                  <a:srgbClr val="FFFFFF"/>
                </a:solidFill>
                <a:latin typeface="Calibri" pitchFamily="34" charset="0"/>
                <a:ea typeface="Calibri" pitchFamily="34" charset="-122"/>
                <a:cs typeface="Calibri" pitchFamily="34" charset="-120"/>
              </a:rPr>
              <a:t>▲ $0.5M increase</a:t>
            </a:r>
            <a:endParaRPr lang="en-US" sz="1400" dirty="0"/>
          </a:p>
        </p:txBody>
      </p:sp>
      <p:sp>
        <p:nvSpPr>
          <p:cNvPr id="14" name="Shape 10">
            <a:extLst>
              <a:ext uri="{FF2B5EF4-FFF2-40B4-BE49-F238E27FC236}">
                <a16:creationId xmlns:a16="http://schemas.microsoft.com/office/drawing/2014/main" id="{1B3A74B3-D1F7-7103-3624-0C491B97137D}"/>
              </a:ext>
            </a:extLst>
          </p:cNvPr>
          <p:cNvSpPr/>
          <p:nvPr/>
        </p:nvSpPr>
        <p:spPr>
          <a:xfrm>
            <a:off x="6217920" y="4709160"/>
            <a:ext cx="5303520" cy="685800"/>
          </a:xfrm>
          <a:prstGeom prst="rect">
            <a:avLst/>
          </a:prstGeom>
          <a:solidFill>
            <a:srgbClr val="292E33"/>
          </a:solidFill>
          <a:ln w="12700">
            <a:solidFill>
              <a:srgbClr val="1A3A4A"/>
            </a:solidFill>
            <a:prstDash val="solid"/>
          </a:ln>
        </p:spPr>
        <p:txBody>
          <a:bodyPr/>
          <a:lstStyle/>
          <a:p>
            <a:endParaRPr lang="en-US"/>
          </a:p>
        </p:txBody>
      </p:sp>
      <p:sp>
        <p:nvSpPr>
          <p:cNvPr id="15" name="Text 11">
            <a:extLst>
              <a:ext uri="{FF2B5EF4-FFF2-40B4-BE49-F238E27FC236}">
                <a16:creationId xmlns:a16="http://schemas.microsoft.com/office/drawing/2014/main" id="{4A6BD0FC-9F48-7431-E6FA-F20A4915C163}"/>
              </a:ext>
            </a:extLst>
          </p:cNvPr>
          <p:cNvSpPr/>
          <p:nvPr/>
        </p:nvSpPr>
        <p:spPr>
          <a:xfrm>
            <a:off x="6309360" y="4736592"/>
            <a:ext cx="5120640" cy="640080"/>
          </a:xfrm>
          <a:prstGeom prst="rect">
            <a:avLst/>
          </a:prstGeom>
          <a:noFill/>
          <a:ln/>
        </p:spPr>
        <p:txBody>
          <a:bodyPr wrap="square" rtlCol="0" anchor="ctr"/>
          <a:lstStyle/>
          <a:p>
            <a:pPr marL="0" indent="0">
              <a:buNone/>
            </a:pPr>
            <a:r>
              <a:rPr lang="en-US" sz="1200" dirty="0">
                <a:solidFill>
                  <a:srgbClr val="FFFFFF"/>
                </a:solidFill>
                <a:latin typeface="Calibri" pitchFamily="34" charset="0"/>
                <a:ea typeface="Calibri" pitchFamily="34" charset="-122"/>
                <a:cs typeface="Calibri" pitchFamily="34" charset="-120"/>
              </a:rPr>
              <a:t>Higher interest expenses and amortization of debt discount associated with </a:t>
            </a:r>
            <a:r>
              <a:rPr lang="en-US" sz="1200" dirty="0" err="1">
                <a:solidFill>
                  <a:srgbClr val="FFFFFF"/>
                </a:solidFill>
                <a:latin typeface="Calibri" pitchFamily="34" charset="0"/>
                <a:ea typeface="Calibri" pitchFamily="34" charset="-122"/>
                <a:cs typeface="Calibri" pitchFamily="34" charset="-120"/>
              </a:rPr>
              <a:t>Streeterville</a:t>
            </a:r>
            <a:r>
              <a:rPr lang="en-US" sz="1200" dirty="0">
                <a:solidFill>
                  <a:srgbClr val="FFFFFF"/>
                </a:solidFill>
                <a:latin typeface="Calibri" pitchFamily="34" charset="0"/>
                <a:ea typeface="Calibri" pitchFamily="34" charset="-122"/>
                <a:cs typeface="Calibri" pitchFamily="34" charset="-120"/>
              </a:rPr>
              <a:t> notes and higher advertising costs resulted in a higher net loss despite underlying improvement in gross profitability</a:t>
            </a:r>
            <a:endParaRPr lang="en-US" sz="1200" dirty="0"/>
          </a:p>
        </p:txBody>
      </p:sp>
      <p:sp>
        <p:nvSpPr>
          <p:cNvPr id="16" name="Text 4">
            <a:extLst>
              <a:ext uri="{FF2B5EF4-FFF2-40B4-BE49-F238E27FC236}">
                <a16:creationId xmlns:a16="http://schemas.microsoft.com/office/drawing/2014/main" id="{DCC973A5-42AB-DD79-A968-58554F52478D}"/>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extLst>
      <p:ext uri="{BB962C8B-B14F-4D97-AF65-F5344CB8AC3E}">
        <p14:creationId xmlns:p14="http://schemas.microsoft.com/office/powerpoint/2010/main" val="308611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5822-2F51-D0F4-EB51-8C79F844C230}"/>
            </a:ext>
          </a:extLst>
        </p:cNvPr>
        <p:cNvGrpSpPr/>
        <p:nvPr/>
      </p:nvGrpSpPr>
      <p:grpSpPr>
        <a:xfrm>
          <a:off x="0" y="0"/>
          <a:ext cx="0" cy="0"/>
          <a:chOff x="0" y="0"/>
          <a:chExt cx="0" cy="0"/>
        </a:xfrm>
      </p:grpSpPr>
      <p:sp>
        <p:nvSpPr>
          <p:cNvPr id="9" name="Shape 28">
            <a:extLst>
              <a:ext uri="{FF2B5EF4-FFF2-40B4-BE49-F238E27FC236}">
                <a16:creationId xmlns:a16="http://schemas.microsoft.com/office/drawing/2014/main" id="{32027B62-BD9C-FAE7-740C-7FBE56F2D2D2}"/>
              </a:ext>
            </a:extLst>
          </p:cNvPr>
          <p:cNvSpPr/>
          <p:nvPr/>
        </p:nvSpPr>
        <p:spPr>
          <a:xfrm>
            <a:off x="0" y="6492240"/>
            <a:ext cx="12161520" cy="365760"/>
          </a:xfrm>
          <a:prstGeom prst="rect">
            <a:avLst/>
          </a:prstGeom>
          <a:solidFill>
            <a:srgbClr val="292E33"/>
          </a:solidFill>
          <a:ln w="12700">
            <a:solidFill>
              <a:srgbClr val="1A3A4A"/>
            </a:solidFill>
            <a:prstDash val="solid"/>
          </a:ln>
        </p:spPr>
        <p:txBody>
          <a:bodyPr/>
          <a:lstStyle/>
          <a:p>
            <a:endParaRPr lang="en-US"/>
          </a:p>
        </p:txBody>
      </p:sp>
      <p:sp>
        <p:nvSpPr>
          <p:cNvPr id="2" name="Shape 0">
            <a:extLst>
              <a:ext uri="{FF2B5EF4-FFF2-40B4-BE49-F238E27FC236}">
                <a16:creationId xmlns:a16="http://schemas.microsoft.com/office/drawing/2014/main" id="{67F66518-E005-C1A6-AFB0-264D61539110}"/>
              </a:ext>
            </a:extLst>
          </p:cNvPr>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a:extLst>
              <a:ext uri="{FF2B5EF4-FFF2-40B4-BE49-F238E27FC236}">
                <a16:creationId xmlns:a16="http://schemas.microsoft.com/office/drawing/2014/main" id="{4A19A12C-D054-B9DC-E957-BA7952523DDA}"/>
              </a:ext>
            </a:extLst>
          </p:cNvPr>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Balance Sheet Summary</a:t>
            </a:r>
            <a:endParaRPr lang="en-US" sz="2600" dirty="0"/>
          </a:p>
        </p:txBody>
      </p:sp>
      <p:graphicFrame>
        <p:nvGraphicFramePr>
          <p:cNvPr id="8" name="Table 0">
            <a:extLst>
              <a:ext uri="{FF2B5EF4-FFF2-40B4-BE49-F238E27FC236}">
                <a16:creationId xmlns:a16="http://schemas.microsoft.com/office/drawing/2014/main" id="{65D20949-EF2D-62CC-9C97-822259B8A2B7}"/>
              </a:ext>
            </a:extLst>
          </p:cNvPr>
          <p:cNvGraphicFramePr>
            <a:graphicFrameLocks noGrp="1"/>
          </p:cNvGraphicFramePr>
          <p:nvPr>
            <p:extLst>
              <p:ext uri="{D42A27DB-BD31-4B8C-83A1-F6EECF244321}">
                <p14:modId xmlns:p14="http://schemas.microsoft.com/office/powerpoint/2010/main" val="3501156791"/>
              </p:ext>
            </p:extLst>
          </p:nvPr>
        </p:nvGraphicFramePr>
        <p:xfrm>
          <a:off x="1398917" y="1374155"/>
          <a:ext cx="9394165" cy="4758824"/>
        </p:xfrm>
        <a:graphic>
          <a:graphicData uri="http://schemas.openxmlformats.org/drawingml/2006/table">
            <a:tbl>
              <a:tblPr/>
              <a:tblGrid>
                <a:gridCol w="3156440">
                  <a:extLst>
                    <a:ext uri="{9D8B030D-6E8A-4147-A177-3AD203B41FA5}">
                      <a16:colId xmlns:a16="http://schemas.microsoft.com/office/drawing/2014/main" val="20000"/>
                    </a:ext>
                  </a:extLst>
                </a:gridCol>
                <a:gridCol w="1878833">
                  <a:extLst>
                    <a:ext uri="{9D8B030D-6E8A-4147-A177-3AD203B41FA5}">
                      <a16:colId xmlns:a16="http://schemas.microsoft.com/office/drawing/2014/main" val="20001"/>
                    </a:ext>
                  </a:extLst>
                </a:gridCol>
                <a:gridCol w="1878833">
                  <a:extLst>
                    <a:ext uri="{9D8B030D-6E8A-4147-A177-3AD203B41FA5}">
                      <a16:colId xmlns:a16="http://schemas.microsoft.com/office/drawing/2014/main" val="20002"/>
                    </a:ext>
                  </a:extLst>
                </a:gridCol>
                <a:gridCol w="2480059">
                  <a:extLst>
                    <a:ext uri="{9D8B030D-6E8A-4147-A177-3AD203B41FA5}">
                      <a16:colId xmlns:a16="http://schemas.microsoft.com/office/drawing/2014/main" val="20003"/>
                    </a:ext>
                  </a:extLst>
                </a:gridCol>
              </a:tblGrid>
              <a:tr h="478541">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 in 000’s)</a:t>
                      </a:r>
                      <a:endParaRPr lang="en-US" sz="1200" dirty="0">
                        <a:latin typeface="Calibri" charset="0"/>
                        <a:ea typeface="Calibri" charset="0"/>
                        <a:cs typeface="Calibri" charset="0"/>
                      </a:endParaRPr>
                    </a:p>
                  </a:txBody>
                  <a:tcPr anchor="ctr">
                    <a:lnL w="6350" cap="flat" cmpd="sng" algn="ctr">
                      <a:solidFill>
                        <a:srgbClr val="E8EFF3"/>
                      </a:solidFill>
                      <a:prstDash val="solid"/>
                      <a:round/>
                      <a:headEnd type="none" w="med" len="med"/>
                      <a:tailEnd type="none" w="med" len="med"/>
                    </a:lnL>
                    <a:lnR w="6350" cap="flat" cmpd="sng" algn="ctr">
                      <a:solidFill>
                        <a:srgbClr val="E8EFF3"/>
                      </a:solidFill>
                      <a:prstDash val="solid"/>
                      <a:round/>
                      <a:headEnd type="none" w="med" len="med"/>
                      <a:tailEnd type="none" w="med" len="med"/>
                    </a:lnR>
                    <a:lnT w="6350" cap="flat" cmpd="sng" algn="ctr">
                      <a:solidFill>
                        <a:srgbClr val="E8EFF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E33"/>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Dec 31, 2025</a:t>
                      </a:r>
                      <a:endParaRPr lang="en-US" sz="1200" dirty="0">
                        <a:latin typeface="Calibri" charset="0"/>
                        <a:ea typeface="Calibri" charset="0"/>
                        <a:cs typeface="Calibri" charset="0"/>
                      </a:endParaRPr>
                    </a:p>
                  </a:txBody>
                  <a:tcPr anchor="ctr">
                    <a:lnL w="6350" cap="flat" cmpd="sng" algn="ctr">
                      <a:solidFill>
                        <a:srgbClr val="E8EFF3"/>
                      </a:solidFill>
                      <a:prstDash val="solid"/>
                      <a:round/>
                      <a:headEnd type="none" w="med" len="med"/>
                      <a:tailEnd type="none" w="med" len="med"/>
                    </a:lnL>
                    <a:lnR w="6350" cap="flat" cmpd="sng" algn="ctr">
                      <a:solidFill>
                        <a:srgbClr val="E8EFF3"/>
                      </a:solidFill>
                      <a:prstDash val="solid"/>
                      <a:round/>
                      <a:headEnd type="none" w="med" len="med"/>
                      <a:tailEnd type="none" w="med" len="med"/>
                    </a:lnR>
                    <a:lnT w="6350" cap="flat" cmpd="sng" algn="ctr">
                      <a:solidFill>
                        <a:srgbClr val="E8EFF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E33"/>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Mar 31, 2025</a:t>
                      </a:r>
                      <a:endParaRPr lang="en-US" sz="1200" dirty="0">
                        <a:latin typeface="Calibri" charset="0"/>
                        <a:ea typeface="Calibri" charset="0"/>
                        <a:cs typeface="Calibri" charset="0"/>
                      </a:endParaRPr>
                    </a:p>
                  </a:txBody>
                  <a:tcPr anchor="ctr">
                    <a:lnL w="6350" cap="flat" cmpd="sng" algn="ctr">
                      <a:solidFill>
                        <a:srgbClr val="E8EFF3"/>
                      </a:solidFill>
                      <a:prstDash val="solid"/>
                      <a:round/>
                      <a:headEnd type="none" w="med" len="med"/>
                      <a:tailEnd type="none" w="med" len="med"/>
                    </a:lnL>
                    <a:lnR w="6350" cap="flat" cmpd="sng" algn="ctr">
                      <a:solidFill>
                        <a:srgbClr val="E8EFF3"/>
                      </a:solidFill>
                      <a:prstDash val="solid"/>
                      <a:round/>
                      <a:headEnd type="none" w="med" len="med"/>
                      <a:tailEnd type="none" w="med" len="med"/>
                    </a:lnR>
                    <a:lnT w="6350" cap="flat" cmpd="sng" algn="ctr">
                      <a:solidFill>
                        <a:srgbClr val="E8EFF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E33"/>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Change/Comments</a:t>
                      </a:r>
                      <a:endParaRPr lang="en-US" sz="1200" dirty="0">
                        <a:latin typeface="Calibri" charset="0"/>
                        <a:ea typeface="Calibri" charset="0"/>
                        <a:cs typeface="Calibri" charset="0"/>
                      </a:endParaRPr>
                    </a:p>
                  </a:txBody>
                  <a:tcPr anchor="ctr">
                    <a:lnL w="6350" cap="flat" cmpd="sng" algn="ctr">
                      <a:solidFill>
                        <a:srgbClr val="E8EFF3"/>
                      </a:solidFill>
                      <a:prstDash val="solid"/>
                      <a:round/>
                      <a:headEnd type="none" w="med" len="med"/>
                      <a:tailEnd type="none" w="med" len="med"/>
                    </a:lnL>
                    <a:lnR w="6350" cap="flat" cmpd="sng" algn="ctr">
                      <a:solidFill>
                        <a:srgbClr val="E8EFF3"/>
                      </a:solidFill>
                      <a:prstDash val="solid"/>
                      <a:round/>
                      <a:headEnd type="none" w="med" len="med"/>
                      <a:tailEnd type="none" w="med" len="med"/>
                    </a:lnR>
                    <a:lnT w="6350" cap="flat" cmpd="sng" algn="ctr">
                      <a:solidFill>
                        <a:srgbClr val="E8EFF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C84A"/>
                    </a:solidFill>
                  </a:tcPr>
                </a:tc>
                <a:extLst>
                  <a:ext uri="{0D108BD9-81ED-4DB2-BD59-A6C34878D82A}">
                    <a16:rowId xmlns:a16="http://schemas.microsoft.com/office/drawing/2014/main" val="10000"/>
                  </a:ext>
                </a:extLst>
              </a:tr>
              <a:tr h="478541">
                <a:tc>
                  <a:txBody>
                    <a:bodyPr/>
                    <a:lstStyle/>
                    <a:p>
                      <a:pPr marL="0" indent="0" algn="ctr">
                        <a:buNone/>
                      </a:pPr>
                      <a:r>
                        <a:rPr lang="en-US" sz="1200" b="0" dirty="0">
                          <a:solidFill>
                            <a:srgbClr val="1A2830"/>
                          </a:solidFill>
                          <a:latin typeface="Calibri" pitchFamily="34" charset="0"/>
                          <a:ea typeface="Calibri" pitchFamily="34" charset="-122"/>
                          <a:cs typeface="Calibri" pitchFamily="34" charset="-120"/>
                        </a:rPr>
                        <a:t>Cash &amp; Equivalents</a:t>
                      </a:r>
                      <a:endParaRPr lang="en-US" sz="1200" b="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$1,075</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$478</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1200" b="0" dirty="0">
                          <a:solidFill>
                            <a:srgbClr val="00B050"/>
                          </a:solidFill>
                          <a:latin typeface="Calibri" pitchFamily="34" charset="0"/>
                          <a:ea typeface="Calibri" pitchFamily="34" charset="-122"/>
                          <a:cs typeface="Calibri" pitchFamily="34" charset="-120"/>
                        </a:rPr>
                        <a:t>▲ $597</a:t>
                      </a:r>
                      <a:endParaRPr lang="en-US" sz="1200" b="0" dirty="0">
                        <a:solidFill>
                          <a:srgbClr val="00B050"/>
                        </a:solidFill>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4384521"/>
                  </a:ext>
                </a:extLst>
              </a:tr>
              <a:tr h="478541">
                <a:tc>
                  <a:txBody>
                    <a:bodyPr/>
                    <a:lstStyle/>
                    <a:p>
                      <a:pPr marL="0" indent="0" algn="ctr">
                        <a:buNone/>
                      </a:pPr>
                      <a:r>
                        <a:rPr lang="en-US" sz="1200" b="1" dirty="0">
                          <a:latin typeface="Calibri" charset="0"/>
                          <a:ea typeface="Calibri" charset="0"/>
                          <a:cs typeface="Calibri" charset="0"/>
                        </a:rPr>
                        <a:t>Assets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1200" b="1" dirty="0">
                          <a:latin typeface="Calibri" charset="0"/>
                          <a:ea typeface="Calibri" charset="0"/>
                          <a:cs typeface="Calibri" charset="0"/>
                        </a:rPr>
                        <a:t>$6,355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1200" b="1" dirty="0">
                          <a:latin typeface="Calibri" charset="0"/>
                          <a:ea typeface="Calibri" charset="0"/>
                          <a:cs typeface="Calibri" charset="0"/>
                        </a:rPr>
                        <a:t>$5,775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1200" b="1" dirty="0">
                          <a:solidFill>
                            <a:srgbClr val="00B050"/>
                          </a:solidFill>
                          <a:latin typeface="Calibri" pitchFamily="34" charset="0"/>
                          <a:ea typeface="Calibri" pitchFamily="34" charset="-122"/>
                          <a:cs typeface="Calibri" pitchFamily="34" charset="-120"/>
                        </a:rPr>
                        <a:t>▲ </a:t>
                      </a:r>
                      <a:r>
                        <a:rPr lang="en-US" sz="1200" b="1" dirty="0">
                          <a:solidFill>
                            <a:srgbClr val="00B050"/>
                          </a:solidFill>
                          <a:latin typeface="Calibri" charset="0"/>
                          <a:ea typeface="Calibri" charset="0"/>
                          <a:cs typeface="Calibri" charset="0"/>
                        </a:rPr>
                        <a:t>$580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8650345"/>
                  </a:ext>
                </a:extLst>
              </a:tr>
              <a:tr h="478541">
                <a:tc>
                  <a:txBody>
                    <a:bodyPr/>
                    <a:lstStyle/>
                    <a:p>
                      <a:pPr marL="0" indent="0" algn="ctr">
                        <a:buNone/>
                      </a:pPr>
                      <a:r>
                        <a:rPr lang="en-US" sz="1200" b="1" dirty="0">
                          <a:latin typeface="Calibri" charset="0"/>
                          <a:ea typeface="Calibri" charset="0"/>
                          <a:cs typeface="Calibri" charset="0"/>
                        </a:rPr>
                        <a:t>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latin typeface="Calibri" charset="0"/>
                          <a:ea typeface="Calibri" charset="0"/>
                          <a:cs typeface="Calibri" charset="0"/>
                        </a:rPr>
                        <a:t>$9,308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latin typeface="Calibri" charset="0"/>
                          <a:ea typeface="Calibri" charset="0"/>
                          <a:cs typeface="Calibri" charset="0"/>
                        </a:rPr>
                        <a:t>$6,569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solidFill>
                            <a:srgbClr val="C00000"/>
                          </a:solidFill>
                          <a:latin typeface="Calibri" pitchFamily="34" charset="0"/>
                          <a:ea typeface="Calibri" pitchFamily="34" charset="-122"/>
                          <a:cs typeface="Calibri" pitchFamily="34" charset="-120"/>
                        </a:rPr>
                        <a:t>▲ $2,739</a:t>
                      </a:r>
                      <a:endParaRPr lang="en-US" sz="1200" b="1" dirty="0">
                        <a:solidFill>
                          <a:srgbClr val="C00000"/>
                        </a:solidFill>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78541">
                <a:tc>
                  <a:txBody>
                    <a:bodyPr/>
                    <a:lstStyle/>
                    <a:p>
                      <a:pPr marL="0" indent="0" algn="ctr">
                        <a:buNone/>
                      </a:pPr>
                      <a:r>
                        <a:rPr lang="en-US" sz="1200" i="0" dirty="0">
                          <a:solidFill>
                            <a:srgbClr val="1A2830"/>
                          </a:solidFill>
                          <a:latin typeface="Calibri" pitchFamily="34" charset="0"/>
                          <a:ea typeface="Calibri" pitchFamily="34" charset="-122"/>
                          <a:cs typeface="Calibri" pitchFamily="34" charset="-120"/>
                        </a:rPr>
                        <a:t>Streeterville Notes</a:t>
                      </a:r>
                      <a:endParaRPr lang="en-US" sz="1200" i="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0" dirty="0">
                          <a:solidFill>
                            <a:schemeClr val="tx1"/>
                          </a:solidFill>
                          <a:latin typeface="Calibri" pitchFamily="34" charset="0"/>
                          <a:ea typeface="Calibri" pitchFamily="34" charset="-122"/>
                          <a:cs typeface="Calibri" pitchFamily="34" charset="-120"/>
                        </a:rPr>
                        <a:t>$3,340</a:t>
                      </a:r>
                      <a:endParaRPr lang="en-US" sz="1200" b="0" dirty="0">
                        <a:solidFill>
                          <a:schemeClr val="tx1"/>
                        </a:solidFill>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kern="1200" dirty="0">
                          <a:solidFill>
                            <a:srgbClr val="00B050"/>
                          </a:solidFill>
                          <a:latin typeface="Calibri" pitchFamily="34" charset="0"/>
                          <a:ea typeface="Calibri" pitchFamily="34" charset="-122"/>
                          <a:cs typeface="Calibri" pitchFamily="34" charset="-120"/>
                        </a:rPr>
                        <a:t>Will Convert Into Equity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436"/>
                  </a:ext>
                </a:extLst>
              </a:tr>
              <a:tr h="478541">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Second 2025 Unsecured Notes</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$1,650</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buNone/>
                      </a:pPr>
                      <a:r>
                        <a:rPr lang="en-US" sz="1200" kern="1200" dirty="0">
                          <a:solidFill>
                            <a:srgbClr val="00B050"/>
                          </a:solidFill>
                          <a:latin typeface="Calibri" pitchFamily="34" charset="0"/>
                          <a:ea typeface="Calibri" pitchFamily="34" charset="-122"/>
                          <a:cs typeface="Calibri" pitchFamily="34" charset="-120"/>
                        </a:rPr>
                        <a:t>$715K Converted Into Equity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593155"/>
                  </a:ext>
                </a:extLst>
              </a:tr>
              <a:tr h="478541">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2024 Unsecured Notes</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$1,968</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dirty="0">
                          <a:solidFill>
                            <a:srgbClr val="1A2830"/>
                          </a:solidFill>
                          <a:latin typeface="Calibri" pitchFamily="34" charset="0"/>
                          <a:ea typeface="Calibri" pitchFamily="34" charset="-122"/>
                          <a:cs typeface="Calibri" pitchFamily="34" charset="-120"/>
                        </a:rPr>
                        <a:t>$2,368</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0" dirty="0">
                          <a:solidFill>
                            <a:srgbClr val="00B050"/>
                          </a:solidFill>
                          <a:latin typeface="Calibri" pitchFamily="34" charset="0"/>
                          <a:ea typeface="Calibri" pitchFamily="34" charset="-122"/>
                          <a:cs typeface="Calibri" pitchFamily="34" charset="-120"/>
                        </a:rPr>
                        <a:t>▼</a:t>
                      </a:r>
                      <a:r>
                        <a:rPr lang="en-US" sz="1200" kern="1200" dirty="0">
                          <a:solidFill>
                            <a:srgbClr val="00B050"/>
                          </a:solidFill>
                          <a:latin typeface="Calibri" pitchFamily="34" charset="0"/>
                          <a:ea typeface="Calibri" pitchFamily="34" charset="-122"/>
                          <a:cs typeface="Calibri" pitchFamily="34" charset="-12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5578693"/>
                  </a:ext>
                </a:extLst>
              </a:tr>
              <a:tr h="451955">
                <a:tc>
                  <a:txBody>
                    <a:bodyPr/>
                    <a:lstStyle/>
                    <a:p>
                      <a:pPr marL="0" indent="0" algn="ctr">
                        <a:buNone/>
                      </a:pPr>
                      <a:r>
                        <a:rPr lang="en-US" sz="1200" b="1" dirty="0">
                          <a:latin typeface="Calibri" charset="0"/>
                          <a:ea typeface="Calibri" charset="0"/>
                          <a:cs typeface="Calibri" charset="0"/>
                        </a:rPr>
                        <a:t>Stockholders Deficit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latin typeface="Calibri" charset="0"/>
                          <a:ea typeface="Calibri" charset="0"/>
                          <a:cs typeface="Calibri" charset="0"/>
                        </a:rPr>
                        <a:t>($2,953)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latin typeface="Calibri" charset="0"/>
                          <a:ea typeface="Calibri" charset="0"/>
                          <a:cs typeface="Calibri" charset="0"/>
                        </a:rPr>
                        <a:t>($794)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solidFill>
                            <a:srgbClr val="C00000"/>
                          </a:solidFill>
                          <a:latin typeface="Calibri" pitchFamily="34" charset="0"/>
                          <a:ea typeface="Calibri" pitchFamily="34" charset="-122"/>
                          <a:cs typeface="Calibri" pitchFamily="34" charset="-120"/>
                        </a:rPr>
                        <a:t>▲ $2,159</a:t>
                      </a:r>
                      <a:endParaRPr lang="en-US" sz="1200" dirty="0">
                        <a:solidFill>
                          <a:srgbClr val="C00000"/>
                        </a:solidFill>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769936"/>
                  </a:ext>
                </a:extLst>
              </a:tr>
              <a:tr h="478541">
                <a:tc>
                  <a:txBody>
                    <a:bodyPr/>
                    <a:lstStyle/>
                    <a:p>
                      <a:pPr marL="0" indent="0" algn="ctr">
                        <a:buNone/>
                      </a:pPr>
                      <a:r>
                        <a:rPr lang="en-US" sz="1200" b="1" dirty="0">
                          <a:solidFill>
                            <a:srgbClr val="1A2830"/>
                          </a:solidFill>
                          <a:latin typeface="Calibri" pitchFamily="34" charset="0"/>
                          <a:ea typeface="Calibri" pitchFamily="34" charset="-122"/>
                          <a:cs typeface="Calibri" pitchFamily="34" charset="-120"/>
                        </a:rPr>
                        <a:t>Accumulated Deficit</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solidFill>
                            <a:srgbClr val="1A2830"/>
                          </a:solidFill>
                          <a:latin typeface="Calibri" pitchFamily="34" charset="0"/>
                          <a:ea typeface="Calibri" pitchFamily="34" charset="-122"/>
                          <a:cs typeface="Calibri" pitchFamily="34" charset="-120"/>
                        </a:rPr>
                        <a:t>($69,385)</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1" dirty="0">
                          <a:solidFill>
                            <a:srgbClr val="1A2830"/>
                          </a:solidFill>
                          <a:latin typeface="Calibri" pitchFamily="34" charset="0"/>
                          <a:ea typeface="Calibri" pitchFamily="34" charset="-122"/>
                          <a:cs typeface="Calibri" pitchFamily="34" charset="-120"/>
                        </a:rPr>
                        <a:t>($62,493)</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1200" b="0" dirty="0">
                          <a:solidFill>
                            <a:srgbClr val="C00000"/>
                          </a:solidFill>
                          <a:latin typeface="Calibri" pitchFamily="34" charset="0"/>
                          <a:ea typeface="Calibri" pitchFamily="34" charset="-122"/>
                          <a:cs typeface="Calibri" pitchFamily="34" charset="-120"/>
                        </a:rPr>
                        <a:t>▲ </a:t>
                      </a:r>
                      <a:r>
                        <a:rPr lang="en-US" sz="1200" b="1" dirty="0">
                          <a:solidFill>
                            <a:srgbClr val="C00000"/>
                          </a:solidFill>
                          <a:latin typeface="Calibri" pitchFamily="34" charset="0"/>
                          <a:ea typeface="Calibri" pitchFamily="34" charset="-122"/>
                          <a:cs typeface="Calibri" pitchFamily="34" charset="-120"/>
                        </a:rPr>
                        <a:t>$6,892</a:t>
                      </a:r>
                      <a:endParaRPr lang="en-US" sz="1200" b="1" dirty="0">
                        <a:solidFill>
                          <a:srgbClr val="C00000"/>
                        </a:solidFill>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221750"/>
                  </a:ext>
                </a:extLst>
              </a:tr>
              <a:tr h="478541">
                <a:tc>
                  <a:txBody>
                    <a:bodyPr/>
                    <a:lstStyle/>
                    <a:p>
                      <a:pPr marL="0" indent="0" algn="ctr">
                        <a:buNone/>
                      </a:pPr>
                      <a:r>
                        <a:rPr lang="en-US" sz="1200" b="1" dirty="0">
                          <a:solidFill>
                            <a:srgbClr val="1A2830"/>
                          </a:solidFill>
                          <a:latin typeface="Calibri" pitchFamily="34" charset="0"/>
                          <a:ea typeface="Calibri" pitchFamily="34" charset="-122"/>
                          <a:cs typeface="Calibri" pitchFamily="34" charset="-120"/>
                        </a:rPr>
                        <a:t>Net Loss (9M)</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FF3"/>
                    </a:solidFill>
                  </a:tcPr>
                </a:tc>
                <a:tc>
                  <a:txBody>
                    <a:bodyPr/>
                    <a:lstStyle/>
                    <a:p>
                      <a:pPr marL="0" indent="0" algn="ctr">
                        <a:buNone/>
                      </a:pPr>
                      <a:r>
                        <a:rPr lang="en-US" sz="1200" b="1" dirty="0">
                          <a:solidFill>
                            <a:srgbClr val="1A2830"/>
                          </a:solidFill>
                          <a:latin typeface="Calibri" pitchFamily="34" charset="0"/>
                          <a:ea typeface="Calibri" pitchFamily="34" charset="-122"/>
                          <a:cs typeface="Calibri" pitchFamily="34" charset="-120"/>
                        </a:rPr>
                        <a:t>($6,892)</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FF3"/>
                    </a:solidFill>
                  </a:tcPr>
                </a:tc>
                <a:tc>
                  <a:txBody>
                    <a:bodyPr/>
                    <a:lstStyle/>
                    <a:p>
                      <a:pPr marL="0" indent="0" algn="ctr">
                        <a:buNone/>
                      </a:pPr>
                      <a:r>
                        <a:rPr lang="en-US" sz="1200" b="1" dirty="0">
                          <a:solidFill>
                            <a:srgbClr val="1A2830"/>
                          </a:solidFill>
                          <a:latin typeface="Calibri" pitchFamily="34" charset="0"/>
                          <a:ea typeface="Calibri" pitchFamily="34" charset="-122"/>
                          <a:cs typeface="Calibri" pitchFamily="34" charset="-120"/>
                        </a:rPr>
                        <a:t>($12,024)</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FF3"/>
                    </a:solidFill>
                  </a:tcPr>
                </a:tc>
                <a:tc>
                  <a:txBody>
                    <a:bodyPr/>
                    <a:lstStyle/>
                    <a:p>
                      <a:pPr marL="0" indent="0" algn="ctr">
                        <a:buNone/>
                      </a:pPr>
                      <a:r>
                        <a:rPr lang="en-US" sz="1200" b="0" dirty="0">
                          <a:solidFill>
                            <a:srgbClr val="00B050"/>
                          </a:solidFill>
                          <a:latin typeface="Calibri" pitchFamily="34" charset="0"/>
                          <a:ea typeface="Calibri" pitchFamily="34" charset="-122"/>
                          <a:cs typeface="Calibri" pitchFamily="34" charset="-120"/>
                        </a:rPr>
                        <a:t>▼</a:t>
                      </a:r>
                      <a:r>
                        <a:rPr lang="en-US" sz="1200" b="1" dirty="0">
                          <a:solidFill>
                            <a:srgbClr val="1A8A4A"/>
                          </a:solidFill>
                          <a:latin typeface="Calibri" pitchFamily="34" charset="0"/>
                          <a:ea typeface="Calibri" pitchFamily="34" charset="-122"/>
                          <a:cs typeface="Calibri" pitchFamily="34" charset="-120"/>
                        </a:rPr>
                        <a:t> 43%</a:t>
                      </a:r>
                      <a:endParaRPr lang="en-US" sz="12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FF3"/>
                    </a:solidFill>
                  </a:tcPr>
                </a:tc>
                <a:extLst>
                  <a:ext uri="{0D108BD9-81ED-4DB2-BD59-A6C34878D82A}">
                    <a16:rowId xmlns:a16="http://schemas.microsoft.com/office/drawing/2014/main" val="2021905886"/>
                  </a:ext>
                </a:extLst>
              </a:tr>
            </a:tbl>
          </a:graphicData>
        </a:graphic>
      </p:graphicFrame>
      <p:sp>
        <p:nvSpPr>
          <p:cNvPr id="6" name="Text 2">
            <a:extLst>
              <a:ext uri="{FF2B5EF4-FFF2-40B4-BE49-F238E27FC236}">
                <a16:creationId xmlns:a16="http://schemas.microsoft.com/office/drawing/2014/main" id="{BE93E555-92EB-8AC8-31D0-D0C6C458CF7B}"/>
              </a:ext>
            </a:extLst>
          </p:cNvPr>
          <p:cNvSpPr/>
          <p:nvPr/>
        </p:nvSpPr>
        <p:spPr>
          <a:xfrm>
            <a:off x="365760" y="621792"/>
            <a:ext cx="9144000" cy="320040"/>
          </a:xfrm>
          <a:prstGeom prst="rect">
            <a:avLst/>
          </a:prstGeom>
          <a:noFill/>
          <a:ln/>
        </p:spPr>
        <p:txBody>
          <a:bodyPr wrap="square" rtlCol="0" anchor="ctr"/>
          <a:lstStyle/>
          <a:p>
            <a:r>
              <a:rPr lang="en-US" sz="1600" dirty="0">
                <a:solidFill>
                  <a:srgbClr val="5BC84A"/>
                </a:solidFill>
                <a:latin typeface="Calibri" pitchFamily="34" charset="0"/>
                <a:ea typeface="Calibri" pitchFamily="34" charset="-122"/>
                <a:cs typeface="Calibri" pitchFamily="34" charset="-120"/>
              </a:rPr>
              <a:t>December 31, 2025 vs. March 31, 2025</a:t>
            </a:r>
            <a:endParaRPr lang="en-US" sz="1600" dirty="0"/>
          </a:p>
        </p:txBody>
      </p:sp>
      <p:sp>
        <p:nvSpPr>
          <p:cNvPr id="7" name="Text 4">
            <a:extLst>
              <a:ext uri="{FF2B5EF4-FFF2-40B4-BE49-F238E27FC236}">
                <a16:creationId xmlns:a16="http://schemas.microsoft.com/office/drawing/2014/main" id="{B9E7AA50-F092-0683-C964-085854C41DE3}"/>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extLst>
      <p:ext uri="{BB962C8B-B14F-4D97-AF65-F5344CB8AC3E}">
        <p14:creationId xmlns:p14="http://schemas.microsoft.com/office/powerpoint/2010/main" val="160596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bg>
      <p:bgPr>
        <a:solidFill>
          <a:srgbClr val="F5F8FA"/>
        </a:solidFill>
        <a:effectLst/>
      </p:bgPr>
    </p:bg>
    <p:spTree>
      <p:nvGrpSpPr>
        <p:cNvPr id="1" name=""/>
        <p:cNvGrpSpPr/>
        <p:nvPr/>
      </p:nvGrpSpPr>
      <p:grpSpPr>
        <a:xfrm>
          <a:off x="0" y="0"/>
          <a:ext cx="0" cy="0"/>
          <a:chOff x="0" y="0"/>
          <a:chExt cx="0" cy="0"/>
        </a:xfrm>
      </p:grpSpPr>
      <p:sp>
        <p:nvSpPr>
          <p:cNvPr id="25" name="Shape 19">
            <a:extLst>
              <a:ext uri="{FF2B5EF4-FFF2-40B4-BE49-F238E27FC236}">
                <a16:creationId xmlns:a16="http://schemas.microsoft.com/office/drawing/2014/main" id="{0D8C4D02-A4F0-C23D-DE34-6D03D19C9076}"/>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Production Capacity &amp; Revenue Scale Potential</a:t>
            </a:r>
            <a:endParaRPr lang="en-US" sz="2600" dirty="0"/>
          </a:p>
        </p:txBody>
      </p:sp>
      <p:sp>
        <p:nvSpPr>
          <p:cNvPr id="4" name="Text 2"/>
          <p:cNvSpPr/>
          <p:nvPr/>
        </p:nvSpPr>
        <p:spPr>
          <a:xfrm>
            <a:off x="365760" y="621792"/>
            <a:ext cx="9144000" cy="320040"/>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Manufacturing Ready for 3,000 Units/Month</a:t>
            </a:r>
            <a:endParaRPr lang="en-US" sz="1600" dirty="0"/>
          </a:p>
        </p:txBody>
      </p:sp>
      <p:sp>
        <p:nvSpPr>
          <p:cNvPr id="5" name="Shape 3"/>
          <p:cNvSpPr/>
          <p:nvPr/>
        </p:nvSpPr>
        <p:spPr>
          <a:xfrm>
            <a:off x="365760" y="1188720"/>
            <a:ext cx="2651760" cy="1371600"/>
          </a:xfrm>
          <a:prstGeom prst="rect">
            <a:avLst/>
          </a:prstGeom>
          <a:solidFill>
            <a:srgbClr val="5BC84A"/>
          </a:solidFill>
          <a:ln w="12700">
            <a:solidFill>
              <a:srgbClr val="5BC84A"/>
            </a:solidFill>
            <a:prstDash val="solid"/>
          </a:ln>
        </p:spPr>
        <p:txBody>
          <a:bodyPr/>
          <a:lstStyle/>
          <a:p>
            <a:endParaRPr lang="en-US"/>
          </a:p>
        </p:txBody>
      </p:sp>
      <p:sp>
        <p:nvSpPr>
          <p:cNvPr id="6" name="Text 4"/>
          <p:cNvSpPr/>
          <p:nvPr/>
        </p:nvSpPr>
        <p:spPr>
          <a:xfrm>
            <a:off x="365760" y="1234440"/>
            <a:ext cx="2651760" cy="731520"/>
          </a:xfrm>
          <a:prstGeom prst="rect">
            <a:avLst/>
          </a:prstGeom>
          <a:noFill/>
          <a:ln/>
        </p:spPr>
        <p:txBody>
          <a:bodyPr wrap="square" rtlCol="0" anchor="ctr"/>
          <a:lstStyle/>
          <a:p>
            <a:pPr marL="0" indent="0" algn="ctr">
              <a:buNone/>
            </a:pPr>
            <a:r>
              <a:rPr lang="en-US" sz="3400" b="1" dirty="0">
                <a:solidFill>
                  <a:srgbClr val="FFFFFF"/>
                </a:solidFill>
                <a:latin typeface="Calibri" pitchFamily="34" charset="0"/>
                <a:ea typeface="Calibri" pitchFamily="34" charset="-122"/>
                <a:cs typeface="Calibri" pitchFamily="34" charset="-120"/>
              </a:rPr>
              <a:t>3,000</a:t>
            </a:r>
            <a:endParaRPr lang="en-US" sz="3400" dirty="0"/>
          </a:p>
        </p:txBody>
      </p:sp>
      <p:sp>
        <p:nvSpPr>
          <p:cNvPr id="7" name="Text 5"/>
          <p:cNvSpPr/>
          <p:nvPr/>
        </p:nvSpPr>
        <p:spPr>
          <a:xfrm>
            <a:off x="365760" y="1920240"/>
            <a:ext cx="2651760" cy="594360"/>
          </a:xfrm>
          <a:prstGeom prst="rect">
            <a:avLst/>
          </a:prstGeom>
          <a:noFill/>
          <a:ln/>
        </p:spPr>
        <p:txBody>
          <a:bodyPr wrap="square" rtlCol="0" anchor="t"/>
          <a:lstStyle/>
          <a:p>
            <a:pPr marL="0" indent="0" algn="ctr">
              <a:buNone/>
            </a:pPr>
            <a:r>
              <a:rPr lang="en-US" sz="1400" dirty="0">
                <a:solidFill>
                  <a:srgbClr val="CCDDDD"/>
                </a:solidFill>
                <a:latin typeface="Calibri" pitchFamily="34" charset="0"/>
                <a:ea typeface="Calibri" pitchFamily="34" charset="-122"/>
                <a:cs typeface="Calibri" pitchFamily="34" charset="-120"/>
              </a:rPr>
              <a:t>Units/Month</a:t>
            </a:r>
            <a:endParaRPr lang="en-US" sz="1400" dirty="0"/>
          </a:p>
          <a:p>
            <a:pPr marL="0" indent="0" algn="ctr">
              <a:buNone/>
            </a:pPr>
            <a:r>
              <a:rPr lang="en-US" sz="1400" dirty="0">
                <a:solidFill>
                  <a:srgbClr val="CCDDDD"/>
                </a:solidFill>
                <a:latin typeface="Calibri" pitchFamily="34" charset="0"/>
                <a:ea typeface="Calibri" pitchFamily="34" charset="-122"/>
                <a:cs typeface="Calibri" pitchFamily="34" charset="-120"/>
              </a:rPr>
              <a:t>Capacity</a:t>
            </a:r>
            <a:endParaRPr lang="en-US" sz="1400" dirty="0"/>
          </a:p>
        </p:txBody>
      </p:sp>
      <p:sp>
        <p:nvSpPr>
          <p:cNvPr id="8" name="Shape 6"/>
          <p:cNvSpPr/>
          <p:nvPr/>
        </p:nvSpPr>
        <p:spPr>
          <a:xfrm>
            <a:off x="3218688" y="1188720"/>
            <a:ext cx="2651760" cy="1371600"/>
          </a:xfrm>
          <a:prstGeom prst="rect">
            <a:avLst/>
          </a:prstGeom>
          <a:solidFill>
            <a:srgbClr val="1D6A7A"/>
          </a:solidFill>
          <a:ln w="12700">
            <a:solidFill>
              <a:srgbClr val="1D6A7A"/>
            </a:solidFill>
            <a:prstDash val="solid"/>
          </a:ln>
        </p:spPr>
        <p:txBody>
          <a:bodyPr/>
          <a:lstStyle/>
          <a:p>
            <a:endParaRPr lang="en-US"/>
          </a:p>
        </p:txBody>
      </p:sp>
      <p:sp>
        <p:nvSpPr>
          <p:cNvPr id="9" name="Text 7"/>
          <p:cNvSpPr/>
          <p:nvPr/>
        </p:nvSpPr>
        <p:spPr>
          <a:xfrm>
            <a:off x="3218688" y="1234440"/>
            <a:ext cx="2651760" cy="731520"/>
          </a:xfrm>
          <a:prstGeom prst="rect">
            <a:avLst/>
          </a:prstGeom>
          <a:noFill/>
          <a:ln/>
        </p:spPr>
        <p:txBody>
          <a:bodyPr wrap="square" rtlCol="0" anchor="ctr"/>
          <a:lstStyle/>
          <a:p>
            <a:pPr marL="0" indent="0" algn="ctr">
              <a:buNone/>
            </a:pPr>
            <a:r>
              <a:rPr lang="en-US" sz="3400" b="1" dirty="0">
                <a:solidFill>
                  <a:srgbClr val="FFFFFF"/>
                </a:solidFill>
                <a:latin typeface="Calibri" pitchFamily="34" charset="0"/>
                <a:ea typeface="Calibri" pitchFamily="34" charset="-122"/>
                <a:cs typeface="Calibri" pitchFamily="34" charset="-120"/>
              </a:rPr>
              <a:t>$100M+</a:t>
            </a:r>
            <a:endParaRPr lang="en-US" sz="3400" dirty="0"/>
          </a:p>
        </p:txBody>
      </p:sp>
      <p:sp>
        <p:nvSpPr>
          <p:cNvPr id="10" name="Text 8"/>
          <p:cNvSpPr/>
          <p:nvPr/>
        </p:nvSpPr>
        <p:spPr>
          <a:xfrm>
            <a:off x="3218688" y="1920240"/>
            <a:ext cx="2651760" cy="594360"/>
          </a:xfrm>
          <a:prstGeom prst="rect">
            <a:avLst/>
          </a:prstGeom>
          <a:noFill/>
          <a:ln/>
        </p:spPr>
        <p:txBody>
          <a:bodyPr wrap="square" rtlCol="0" anchor="t"/>
          <a:lstStyle/>
          <a:p>
            <a:pPr marL="0" indent="0" algn="ctr">
              <a:buNone/>
            </a:pPr>
            <a:r>
              <a:rPr lang="en-US" sz="1400" dirty="0">
                <a:solidFill>
                  <a:srgbClr val="CCDDDD"/>
                </a:solidFill>
                <a:latin typeface="Calibri" pitchFamily="34" charset="0"/>
                <a:ea typeface="Calibri" pitchFamily="34" charset="-122"/>
                <a:cs typeface="Calibri" pitchFamily="34" charset="-120"/>
              </a:rPr>
              <a:t>Annual Revenue</a:t>
            </a:r>
            <a:endParaRPr lang="en-US" sz="1400" dirty="0"/>
          </a:p>
          <a:p>
            <a:pPr marL="0" indent="0" algn="ctr">
              <a:buNone/>
            </a:pPr>
            <a:r>
              <a:rPr lang="en-US" sz="1400" dirty="0">
                <a:solidFill>
                  <a:srgbClr val="CCDDDD"/>
                </a:solidFill>
                <a:latin typeface="Calibri" pitchFamily="34" charset="0"/>
                <a:ea typeface="Calibri" pitchFamily="34" charset="-122"/>
                <a:cs typeface="Calibri" pitchFamily="34" charset="-120"/>
              </a:rPr>
              <a:t>Potential</a:t>
            </a:r>
            <a:endParaRPr lang="en-US" sz="1400" dirty="0"/>
          </a:p>
        </p:txBody>
      </p:sp>
      <p:sp>
        <p:nvSpPr>
          <p:cNvPr id="11" name="Shape 9"/>
          <p:cNvSpPr/>
          <p:nvPr/>
        </p:nvSpPr>
        <p:spPr>
          <a:xfrm>
            <a:off x="6071616" y="1188720"/>
            <a:ext cx="2651760" cy="1371600"/>
          </a:xfrm>
          <a:prstGeom prst="rect">
            <a:avLst/>
          </a:prstGeom>
          <a:solidFill>
            <a:srgbClr val="292E33"/>
          </a:solidFill>
          <a:ln w="12700">
            <a:solidFill>
              <a:srgbClr val="1A3A4A"/>
            </a:solidFill>
            <a:prstDash val="solid"/>
          </a:ln>
        </p:spPr>
        <p:txBody>
          <a:bodyPr/>
          <a:lstStyle/>
          <a:p>
            <a:endParaRPr lang="en-US"/>
          </a:p>
        </p:txBody>
      </p:sp>
      <p:sp>
        <p:nvSpPr>
          <p:cNvPr id="12" name="Text 10"/>
          <p:cNvSpPr/>
          <p:nvPr/>
        </p:nvSpPr>
        <p:spPr>
          <a:xfrm>
            <a:off x="6071616" y="1234440"/>
            <a:ext cx="2651760" cy="731520"/>
          </a:xfrm>
          <a:prstGeom prst="rect">
            <a:avLst/>
          </a:prstGeom>
          <a:noFill/>
          <a:ln/>
        </p:spPr>
        <p:txBody>
          <a:bodyPr wrap="square" rtlCol="0" anchor="ctr"/>
          <a:lstStyle/>
          <a:p>
            <a:pPr algn="ctr"/>
            <a:r>
              <a:rPr lang="en-US" sz="3400" b="1" dirty="0">
                <a:solidFill>
                  <a:srgbClr val="FFFFFF"/>
                </a:solidFill>
                <a:latin typeface="Calibri" pitchFamily="34" charset="0"/>
                <a:ea typeface="Calibri" pitchFamily="34" charset="-122"/>
                <a:cs typeface="Calibri" pitchFamily="34" charset="-120"/>
              </a:rPr>
              <a:t>$3,495</a:t>
            </a:r>
            <a:endParaRPr lang="en-US" sz="3400" dirty="0"/>
          </a:p>
        </p:txBody>
      </p:sp>
      <p:sp>
        <p:nvSpPr>
          <p:cNvPr id="13" name="Text 11"/>
          <p:cNvSpPr/>
          <p:nvPr/>
        </p:nvSpPr>
        <p:spPr>
          <a:xfrm>
            <a:off x="6071616" y="1920240"/>
            <a:ext cx="2651760" cy="594360"/>
          </a:xfrm>
          <a:prstGeom prst="rect">
            <a:avLst/>
          </a:prstGeom>
          <a:noFill/>
          <a:ln/>
        </p:spPr>
        <p:txBody>
          <a:bodyPr wrap="square" rtlCol="0" anchor="t"/>
          <a:lstStyle/>
          <a:p>
            <a:pPr algn="ctr"/>
            <a:r>
              <a:rPr lang="en-US" sz="1400" dirty="0">
                <a:solidFill>
                  <a:srgbClr val="CCDDDD"/>
                </a:solidFill>
                <a:latin typeface="Calibri" pitchFamily="34" charset="0"/>
                <a:ea typeface="Calibri" pitchFamily="34" charset="-122"/>
                <a:cs typeface="Calibri" pitchFamily="34" charset="-120"/>
              </a:rPr>
              <a:t>Retail Price of </a:t>
            </a:r>
            <a:endParaRPr lang="en-US" sz="1400" dirty="0"/>
          </a:p>
          <a:p>
            <a:pPr algn="ctr"/>
            <a:r>
              <a:rPr lang="en-US" sz="1400" dirty="0">
                <a:solidFill>
                  <a:srgbClr val="CCDDDD"/>
                </a:solidFill>
                <a:latin typeface="Calibri" pitchFamily="34" charset="0"/>
                <a:ea typeface="Calibri" pitchFamily="34" charset="-122"/>
                <a:cs typeface="Calibri" pitchFamily="34" charset="-120"/>
              </a:rPr>
              <a:t>Complete Omni One System</a:t>
            </a:r>
            <a:endParaRPr lang="en-US" sz="1400" dirty="0"/>
          </a:p>
        </p:txBody>
      </p:sp>
      <p:sp>
        <p:nvSpPr>
          <p:cNvPr id="14" name="Shape 12"/>
          <p:cNvSpPr/>
          <p:nvPr/>
        </p:nvSpPr>
        <p:spPr>
          <a:xfrm>
            <a:off x="8924544" y="1188720"/>
            <a:ext cx="2651760" cy="1371600"/>
          </a:xfrm>
          <a:prstGeom prst="rect">
            <a:avLst/>
          </a:prstGeom>
          <a:solidFill>
            <a:srgbClr val="1D6A7A"/>
          </a:solidFill>
          <a:ln w="12700">
            <a:solidFill>
              <a:srgbClr val="1D6A7A"/>
            </a:solidFill>
            <a:prstDash val="solid"/>
          </a:ln>
        </p:spPr>
        <p:txBody>
          <a:bodyPr/>
          <a:lstStyle/>
          <a:p>
            <a:endParaRPr lang="en-US"/>
          </a:p>
        </p:txBody>
      </p:sp>
      <p:sp>
        <p:nvSpPr>
          <p:cNvPr id="15" name="Text 13"/>
          <p:cNvSpPr/>
          <p:nvPr/>
        </p:nvSpPr>
        <p:spPr>
          <a:xfrm>
            <a:off x="8924544" y="1234440"/>
            <a:ext cx="2651760" cy="731520"/>
          </a:xfrm>
          <a:prstGeom prst="rect">
            <a:avLst/>
          </a:prstGeom>
          <a:noFill/>
          <a:ln/>
        </p:spPr>
        <p:txBody>
          <a:bodyPr wrap="square" rtlCol="0" anchor="ctr"/>
          <a:lstStyle/>
          <a:p>
            <a:pPr marL="0" indent="0" algn="ctr">
              <a:buNone/>
            </a:pPr>
            <a:r>
              <a:rPr lang="en-US" sz="3400" b="1" dirty="0">
                <a:solidFill>
                  <a:srgbClr val="FFFFFF"/>
                </a:solidFill>
                <a:latin typeface="Calibri" pitchFamily="34" charset="0"/>
                <a:ea typeface="Calibri" pitchFamily="34" charset="-122"/>
                <a:cs typeface="Calibri" pitchFamily="34" charset="-120"/>
              </a:rPr>
              <a:t>40%</a:t>
            </a:r>
            <a:endParaRPr lang="en-US" sz="3400" dirty="0"/>
          </a:p>
        </p:txBody>
      </p:sp>
      <p:sp>
        <p:nvSpPr>
          <p:cNvPr id="16" name="Text 14"/>
          <p:cNvSpPr/>
          <p:nvPr/>
        </p:nvSpPr>
        <p:spPr>
          <a:xfrm>
            <a:off x="8924544" y="1920240"/>
            <a:ext cx="2651760" cy="594360"/>
          </a:xfrm>
          <a:prstGeom prst="rect">
            <a:avLst/>
          </a:prstGeom>
          <a:noFill/>
          <a:ln/>
        </p:spPr>
        <p:txBody>
          <a:bodyPr wrap="square" rtlCol="0" anchor="t"/>
          <a:lstStyle/>
          <a:p>
            <a:pPr marL="0" indent="0" algn="ctr">
              <a:buNone/>
            </a:pPr>
            <a:r>
              <a:rPr lang="en-US" sz="1400" dirty="0">
                <a:solidFill>
                  <a:srgbClr val="CCDDDD"/>
                </a:solidFill>
                <a:latin typeface="Calibri" pitchFamily="34" charset="0"/>
                <a:ea typeface="Calibri" pitchFamily="34" charset="-122"/>
                <a:cs typeface="Calibri" pitchFamily="34" charset="-120"/>
              </a:rPr>
              <a:t>Target </a:t>
            </a:r>
            <a:br>
              <a:rPr lang="en-US" sz="1400" dirty="0">
                <a:solidFill>
                  <a:srgbClr val="CCDDDD"/>
                </a:solidFill>
                <a:latin typeface="Calibri" pitchFamily="34" charset="0"/>
                <a:ea typeface="Calibri" pitchFamily="34" charset="-122"/>
                <a:cs typeface="Calibri" pitchFamily="34" charset="-120"/>
              </a:rPr>
            </a:br>
            <a:r>
              <a:rPr lang="en-US" sz="1400" dirty="0">
                <a:solidFill>
                  <a:srgbClr val="CCDDDD"/>
                </a:solidFill>
                <a:latin typeface="Calibri" pitchFamily="34" charset="0"/>
                <a:ea typeface="Calibri" pitchFamily="34" charset="-122"/>
                <a:cs typeface="Calibri" pitchFamily="34" charset="-120"/>
              </a:rPr>
              <a:t>Gross Margin</a:t>
            </a:r>
            <a:endParaRPr lang="en-US" sz="1400" dirty="0"/>
          </a:p>
        </p:txBody>
      </p:sp>
      <p:graphicFrame>
        <p:nvGraphicFramePr>
          <p:cNvPr id="17" name="Chart 0"/>
          <p:cNvGraphicFramePr/>
          <p:nvPr>
            <p:extLst>
              <p:ext uri="{D42A27DB-BD31-4B8C-83A1-F6EECF244321}">
                <p14:modId xmlns:p14="http://schemas.microsoft.com/office/powerpoint/2010/main" val="2605770999"/>
              </p:ext>
            </p:extLst>
          </p:nvPr>
        </p:nvGraphicFramePr>
        <p:xfrm>
          <a:off x="365760" y="2743200"/>
          <a:ext cx="73152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18" name="Shape 15"/>
          <p:cNvSpPr/>
          <p:nvPr/>
        </p:nvSpPr>
        <p:spPr>
          <a:xfrm>
            <a:off x="7863840" y="2743200"/>
            <a:ext cx="3931920" cy="3291840"/>
          </a:xfrm>
          <a:prstGeom prst="rect">
            <a:avLst/>
          </a:prstGeom>
          <a:solidFill>
            <a:srgbClr val="292E33"/>
          </a:solidFill>
          <a:ln w="12700">
            <a:solidFill>
              <a:srgbClr val="1A3A4A"/>
            </a:solidFill>
            <a:prstDash val="solid"/>
          </a:ln>
        </p:spPr>
        <p:txBody>
          <a:bodyPr/>
          <a:lstStyle/>
          <a:p>
            <a:endParaRPr lang="en-US"/>
          </a:p>
        </p:txBody>
      </p:sp>
      <p:sp>
        <p:nvSpPr>
          <p:cNvPr id="19" name="Text 16"/>
          <p:cNvSpPr/>
          <p:nvPr/>
        </p:nvSpPr>
        <p:spPr>
          <a:xfrm>
            <a:off x="8046720" y="2834640"/>
            <a:ext cx="3657600" cy="274320"/>
          </a:xfrm>
          <a:prstGeom prst="rect">
            <a:avLst/>
          </a:prstGeom>
          <a:noFill/>
          <a:ln/>
        </p:spPr>
        <p:txBody>
          <a:bodyPr wrap="square" rtlCol="0" anchor="ctr"/>
          <a:lstStyle/>
          <a:p>
            <a:pPr marL="0" indent="0">
              <a:buNone/>
            </a:pPr>
            <a:r>
              <a:rPr lang="en-US" sz="1400" b="1" dirty="0">
                <a:solidFill>
                  <a:srgbClr val="5BC84A"/>
                </a:solidFill>
                <a:latin typeface="Calibri" pitchFamily="34" charset="0"/>
                <a:ea typeface="Calibri" pitchFamily="34" charset="-122"/>
                <a:cs typeface="Calibri" pitchFamily="34" charset="-120"/>
              </a:rPr>
              <a:t>Consumer</a:t>
            </a:r>
            <a:endParaRPr lang="en-US" sz="1400" dirty="0"/>
          </a:p>
        </p:txBody>
      </p:sp>
      <p:sp>
        <p:nvSpPr>
          <p:cNvPr id="20" name="Text 17"/>
          <p:cNvSpPr/>
          <p:nvPr/>
        </p:nvSpPr>
        <p:spPr>
          <a:xfrm>
            <a:off x="8077200" y="3229590"/>
            <a:ext cx="3749040" cy="347472"/>
          </a:xfrm>
          <a:prstGeom prst="rect">
            <a:avLst/>
          </a:prstGeom>
          <a:noFill/>
          <a:ln/>
        </p:spPr>
        <p:txBody>
          <a:bodyPr wrap="square" rtlCol="0" anchor="ctr"/>
          <a:lstStyle/>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US + EU international expansion is live</a:t>
            </a:r>
          </a:p>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Meta Quest compatibility on the way</a:t>
            </a:r>
          </a:p>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HSA/FSA eligible</a:t>
            </a:r>
            <a:endParaRPr lang="en-US" sz="1050" dirty="0"/>
          </a:p>
        </p:txBody>
      </p:sp>
      <p:sp>
        <p:nvSpPr>
          <p:cNvPr id="21" name="Text 18"/>
          <p:cNvSpPr/>
          <p:nvPr/>
        </p:nvSpPr>
        <p:spPr>
          <a:xfrm>
            <a:off x="8046720" y="3823599"/>
            <a:ext cx="3657600" cy="274320"/>
          </a:xfrm>
          <a:prstGeom prst="rect">
            <a:avLst/>
          </a:prstGeom>
          <a:noFill/>
          <a:ln/>
        </p:spPr>
        <p:txBody>
          <a:bodyPr wrap="square" rtlCol="0" anchor="ctr"/>
          <a:lstStyle/>
          <a:p>
            <a:pPr marL="0" indent="0">
              <a:buNone/>
            </a:pPr>
            <a:r>
              <a:rPr lang="en-US" sz="1400" b="1" dirty="0">
                <a:solidFill>
                  <a:srgbClr val="5BC84A"/>
                </a:solidFill>
                <a:latin typeface="Calibri" pitchFamily="34" charset="0"/>
                <a:ea typeface="Calibri" pitchFamily="34" charset="-122"/>
                <a:cs typeface="Calibri" pitchFamily="34" charset="-120"/>
              </a:rPr>
              <a:t>Enterprise</a:t>
            </a:r>
            <a:endParaRPr lang="en-US" sz="1400" dirty="0"/>
          </a:p>
        </p:txBody>
      </p:sp>
      <p:sp>
        <p:nvSpPr>
          <p:cNvPr id="22" name="Text 19"/>
          <p:cNvSpPr/>
          <p:nvPr/>
        </p:nvSpPr>
        <p:spPr>
          <a:xfrm>
            <a:off x="8046720" y="4256885"/>
            <a:ext cx="3657600" cy="347472"/>
          </a:xfrm>
          <a:prstGeom prst="rect">
            <a:avLst/>
          </a:prstGeom>
          <a:noFill/>
          <a:ln/>
        </p:spPr>
        <p:txBody>
          <a:bodyPr wrap="square" rtlCol="0" anchor="ctr"/>
          <a:lstStyle/>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Targeting industrial training, education, and other applications</a:t>
            </a:r>
          </a:p>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AI-driven 3D reconstruction is boosting adoption.</a:t>
            </a:r>
            <a:br>
              <a:rPr lang="en-US" sz="1050" dirty="0">
                <a:solidFill>
                  <a:srgbClr val="E8EFF3"/>
                </a:solidFill>
                <a:latin typeface="Calibri" pitchFamily="34" charset="0"/>
                <a:ea typeface="Calibri" pitchFamily="34" charset="-122"/>
                <a:cs typeface="Calibri" pitchFamily="34" charset="-120"/>
              </a:rPr>
            </a:br>
            <a:r>
              <a:rPr lang="en-US" sz="1050" dirty="0">
                <a:solidFill>
                  <a:srgbClr val="E8EFF3"/>
                </a:solidFill>
                <a:latin typeface="Calibri" pitchFamily="34" charset="0"/>
                <a:ea typeface="Calibri" pitchFamily="34" charset="-122"/>
                <a:cs typeface="Calibri" pitchFamily="34" charset="-120"/>
              </a:rPr>
              <a:t>70% target GM</a:t>
            </a:r>
            <a:endParaRPr lang="en-US" sz="1050" dirty="0"/>
          </a:p>
        </p:txBody>
      </p:sp>
      <p:sp>
        <p:nvSpPr>
          <p:cNvPr id="23" name="Text 20"/>
          <p:cNvSpPr/>
          <p:nvPr/>
        </p:nvSpPr>
        <p:spPr>
          <a:xfrm>
            <a:off x="8046720" y="4866015"/>
            <a:ext cx="3657600" cy="274320"/>
          </a:xfrm>
          <a:prstGeom prst="rect">
            <a:avLst/>
          </a:prstGeom>
          <a:noFill/>
          <a:ln/>
        </p:spPr>
        <p:txBody>
          <a:bodyPr wrap="square" rtlCol="0" anchor="ctr"/>
          <a:lstStyle/>
          <a:p>
            <a:pPr marL="0" indent="0">
              <a:buNone/>
            </a:pPr>
            <a:r>
              <a:rPr lang="en-US" sz="1400" b="1" dirty="0">
                <a:solidFill>
                  <a:srgbClr val="5BC84A"/>
                </a:solidFill>
                <a:latin typeface="Calibri" pitchFamily="34" charset="0"/>
                <a:ea typeface="Calibri" pitchFamily="34" charset="-122"/>
                <a:cs typeface="Calibri" pitchFamily="34" charset="-120"/>
              </a:rPr>
              <a:t>Defense</a:t>
            </a:r>
            <a:endParaRPr lang="en-US" sz="1400" dirty="0"/>
          </a:p>
        </p:txBody>
      </p:sp>
      <p:sp>
        <p:nvSpPr>
          <p:cNvPr id="24" name="Text 21"/>
          <p:cNvSpPr/>
          <p:nvPr/>
        </p:nvSpPr>
        <p:spPr>
          <a:xfrm>
            <a:off x="8046720" y="5291035"/>
            <a:ext cx="3657600" cy="347472"/>
          </a:xfrm>
          <a:prstGeom prst="rect">
            <a:avLst/>
          </a:prstGeom>
          <a:noFill/>
          <a:ln/>
        </p:spPr>
        <p:txBody>
          <a:bodyPr wrap="square" rtlCol="0" anchor="ctr"/>
          <a:lstStyle/>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VTW system for mission planning and rehearsal</a:t>
            </a:r>
          </a:p>
          <a:p>
            <a:pPr marL="171450" indent="-171450">
              <a:buFont typeface="Arial" panose="020B0604020202020204" pitchFamily="34" charset="0"/>
              <a:buChar char="•"/>
            </a:pPr>
            <a:r>
              <a:rPr lang="en-US" sz="1050" dirty="0">
                <a:solidFill>
                  <a:srgbClr val="E8EFF3"/>
                </a:solidFill>
                <a:latin typeface="Calibri" pitchFamily="34" charset="0"/>
                <a:ea typeface="Calibri" pitchFamily="34" charset="-122"/>
                <a:cs typeface="Calibri" pitchFamily="34" charset="-120"/>
              </a:rPr>
              <a:t>High-value contracts with recurring revenues from software licensing and custom simulation work</a:t>
            </a:r>
            <a:endParaRPr lang="en-US" sz="1050" dirty="0"/>
          </a:p>
        </p:txBody>
      </p:sp>
      <p:sp>
        <p:nvSpPr>
          <p:cNvPr id="26" name="Text 4">
            <a:extLst>
              <a:ext uri="{FF2B5EF4-FFF2-40B4-BE49-F238E27FC236}">
                <a16:creationId xmlns:a16="http://schemas.microsoft.com/office/drawing/2014/main" id="{0A9C173C-7001-FE1A-5FD3-2A380369AB98}"/>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92E33"/>
        </a:solidFill>
        <a:effectLst/>
      </p:bgPr>
    </p:bg>
    <p:spTree>
      <p:nvGrpSpPr>
        <p:cNvPr id="1" name=""/>
        <p:cNvGrpSpPr/>
        <p:nvPr/>
      </p:nvGrpSpPr>
      <p:grpSpPr>
        <a:xfrm>
          <a:off x="0" y="0"/>
          <a:ext cx="0" cy="0"/>
          <a:chOff x="0" y="0"/>
          <a:chExt cx="0" cy="0"/>
        </a:xfrm>
      </p:grpSpPr>
      <p:sp>
        <p:nvSpPr>
          <p:cNvPr id="4" name="Text 1"/>
          <p:cNvSpPr/>
          <p:nvPr/>
        </p:nvSpPr>
        <p:spPr>
          <a:xfrm>
            <a:off x="411480" y="411480"/>
            <a:ext cx="10972800" cy="347472"/>
          </a:xfrm>
          <a:prstGeom prst="rect">
            <a:avLst/>
          </a:prstGeom>
          <a:noFill/>
          <a:ln/>
        </p:spPr>
        <p:txBody>
          <a:bodyPr wrap="square" rtlCol="0" anchor="ctr"/>
          <a:lstStyle/>
          <a:p>
            <a:pPr marL="0" indent="0">
              <a:buNone/>
            </a:pPr>
            <a:r>
              <a:rPr lang="en-US" sz="1100" b="1" kern="0" spc="300" dirty="0">
                <a:solidFill>
                  <a:srgbClr val="5BC84A"/>
                </a:solidFill>
                <a:latin typeface="Calibri" pitchFamily="34" charset="0"/>
                <a:ea typeface="Calibri" pitchFamily="34" charset="-122"/>
                <a:cs typeface="Calibri" pitchFamily="34" charset="-120"/>
              </a:rPr>
              <a:t>LOOKING AHEAD</a:t>
            </a:r>
            <a:endParaRPr lang="en-US" sz="1100" dirty="0"/>
          </a:p>
        </p:txBody>
      </p:sp>
      <p:sp>
        <p:nvSpPr>
          <p:cNvPr id="5" name="Text 2"/>
          <p:cNvSpPr/>
          <p:nvPr/>
        </p:nvSpPr>
        <p:spPr>
          <a:xfrm>
            <a:off x="411480" y="804672"/>
            <a:ext cx="10972800" cy="713232"/>
          </a:xfrm>
          <a:prstGeom prst="rect">
            <a:avLst/>
          </a:prstGeom>
          <a:noFill/>
          <a:ln/>
        </p:spPr>
        <p:txBody>
          <a:bodyPr wrap="square" rtlCol="0" anchor="ctr"/>
          <a:lstStyle/>
          <a:p>
            <a:pPr marL="0" indent="0">
              <a:buNone/>
            </a:pPr>
            <a:r>
              <a:rPr lang="en-US" sz="3600" b="1" dirty="0">
                <a:solidFill>
                  <a:srgbClr val="FFFFFF"/>
                </a:solidFill>
                <a:latin typeface="Calibri" pitchFamily="34" charset="0"/>
                <a:ea typeface="Calibri" pitchFamily="34" charset="-122"/>
                <a:cs typeface="Calibri" pitchFamily="34" charset="-120"/>
              </a:rPr>
              <a:t>Priorities &amp; Outlook</a:t>
            </a:r>
            <a:endParaRPr lang="en-US" sz="3600" dirty="0"/>
          </a:p>
        </p:txBody>
      </p:sp>
      <p:sp>
        <p:nvSpPr>
          <p:cNvPr id="6" name="Shape 3"/>
          <p:cNvSpPr/>
          <p:nvPr/>
        </p:nvSpPr>
        <p:spPr>
          <a:xfrm>
            <a:off x="411480" y="1572768"/>
            <a:ext cx="1828800" cy="45720"/>
          </a:xfrm>
          <a:prstGeom prst="rect">
            <a:avLst/>
          </a:prstGeom>
          <a:solidFill>
            <a:srgbClr val="5BC84A"/>
          </a:solidFill>
          <a:ln w="12700">
            <a:solidFill>
              <a:srgbClr val="5BC84A"/>
            </a:solidFill>
            <a:prstDash val="solid"/>
          </a:ln>
        </p:spPr>
        <p:txBody>
          <a:bodyPr/>
          <a:lstStyle/>
          <a:p>
            <a:endParaRPr lang="en-US"/>
          </a:p>
        </p:txBody>
      </p:sp>
      <p:sp>
        <p:nvSpPr>
          <p:cNvPr id="7" name="Shape 4"/>
          <p:cNvSpPr/>
          <p:nvPr/>
        </p:nvSpPr>
        <p:spPr>
          <a:xfrm>
            <a:off x="411480" y="1719072"/>
            <a:ext cx="3630168" cy="1737360"/>
          </a:xfrm>
          <a:prstGeom prst="rect">
            <a:avLst/>
          </a:prstGeom>
          <a:solidFill>
            <a:srgbClr val="FFFFFF">
              <a:alpha val="12000"/>
            </a:srgbClr>
          </a:solidFill>
          <a:ln w="6350">
            <a:solidFill>
              <a:srgbClr val="5BC84A"/>
            </a:solidFill>
            <a:prstDash val="solid"/>
          </a:ln>
        </p:spPr>
        <p:txBody>
          <a:bodyPr/>
          <a:lstStyle/>
          <a:p>
            <a:endParaRPr lang="en-US"/>
          </a:p>
        </p:txBody>
      </p:sp>
      <p:sp>
        <p:nvSpPr>
          <p:cNvPr id="8" name="Shape 5"/>
          <p:cNvSpPr/>
          <p:nvPr/>
        </p:nvSpPr>
        <p:spPr>
          <a:xfrm>
            <a:off x="411480" y="1719072"/>
            <a:ext cx="3630168" cy="54864"/>
          </a:xfrm>
          <a:prstGeom prst="rect">
            <a:avLst/>
          </a:prstGeom>
          <a:solidFill>
            <a:srgbClr val="5BC84A"/>
          </a:solidFill>
          <a:ln w="12700">
            <a:solidFill>
              <a:srgbClr val="5BC84A"/>
            </a:solidFill>
            <a:prstDash val="solid"/>
          </a:ln>
        </p:spPr>
        <p:txBody>
          <a:bodyPr/>
          <a:lstStyle/>
          <a:p>
            <a:endParaRPr lang="en-US"/>
          </a:p>
        </p:txBody>
      </p:sp>
      <p:pic>
        <p:nvPicPr>
          <p:cNvPr id="9" name="Image 1" descr="preencoded.png"/>
          <p:cNvPicPr>
            <a:picLocks noChangeAspect="1"/>
          </p:cNvPicPr>
          <p:nvPr/>
        </p:nvPicPr>
        <p:blipFill>
          <a:blip r:embed="rId3"/>
          <a:stretch>
            <a:fillRect/>
          </a:stretch>
        </p:blipFill>
        <p:spPr>
          <a:xfrm>
            <a:off x="576072" y="1856232"/>
            <a:ext cx="292608" cy="292608"/>
          </a:xfrm>
          <a:prstGeom prst="rect">
            <a:avLst/>
          </a:prstGeom>
        </p:spPr>
      </p:pic>
      <p:sp>
        <p:nvSpPr>
          <p:cNvPr id="10" name="Text 6"/>
          <p:cNvSpPr/>
          <p:nvPr/>
        </p:nvSpPr>
        <p:spPr>
          <a:xfrm>
            <a:off x="960120" y="1847088"/>
            <a:ext cx="2990088" cy="3474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Scale Consumer Revenue</a:t>
            </a:r>
            <a:endParaRPr lang="en-US" sz="1600" dirty="0"/>
          </a:p>
        </p:txBody>
      </p:sp>
      <p:sp>
        <p:nvSpPr>
          <p:cNvPr id="11" name="Text 7"/>
          <p:cNvSpPr/>
          <p:nvPr/>
        </p:nvSpPr>
        <p:spPr>
          <a:xfrm>
            <a:off x="576072" y="2240280"/>
            <a:ext cx="3465576" cy="1143000"/>
          </a:xfrm>
          <a:prstGeom prst="rect">
            <a:avLst/>
          </a:prstGeom>
          <a:noFill/>
          <a:ln/>
        </p:spPr>
        <p:txBody>
          <a:bodyPr wrap="square" rtlCol="0" anchor="ctr"/>
          <a:lstStyle/>
          <a:p>
            <a:pPr marL="285750" indent="-285750">
              <a:lnSpc>
                <a:spcPct val="130000"/>
              </a:lnSpc>
              <a:buFont typeface="Arial" panose="020B0604020202020204" pitchFamily="34" charset="0"/>
              <a:buChar char="•"/>
            </a:pPr>
            <a:r>
              <a:rPr lang="en-US" sz="1400" dirty="0">
                <a:solidFill>
                  <a:srgbClr val="C8D8E0"/>
                </a:solidFill>
                <a:latin typeface="Calibri" pitchFamily="34" charset="0"/>
                <a:ea typeface="Calibri" pitchFamily="34" charset="-122"/>
                <a:cs typeface="Calibri" pitchFamily="34" charset="-120"/>
              </a:rPr>
              <a:t>EU expansion is live.</a:t>
            </a:r>
          </a:p>
          <a:p>
            <a:pPr marL="285750" indent="-285750">
              <a:lnSpc>
                <a:spcPct val="130000"/>
              </a:lnSpc>
              <a:buFont typeface="Arial" panose="020B0604020202020204" pitchFamily="34" charset="0"/>
              <a:buChar char="•"/>
            </a:pPr>
            <a:r>
              <a:rPr lang="en-US" sz="1400" dirty="0">
                <a:solidFill>
                  <a:srgbClr val="C8D8E0"/>
                </a:solidFill>
                <a:latin typeface="Calibri" pitchFamily="34" charset="0"/>
                <a:ea typeface="Calibri" pitchFamily="34" charset="-122"/>
                <a:cs typeface="Calibri" pitchFamily="34" charset="-120"/>
              </a:rPr>
              <a:t>Meta ecosystem access expands addressable market to estimated 6 million active Quest users.</a:t>
            </a:r>
            <a:endParaRPr lang="en-US" sz="1400" dirty="0"/>
          </a:p>
        </p:txBody>
      </p:sp>
      <p:sp>
        <p:nvSpPr>
          <p:cNvPr id="12" name="Shape 8"/>
          <p:cNvSpPr/>
          <p:nvPr/>
        </p:nvSpPr>
        <p:spPr>
          <a:xfrm>
            <a:off x="4288536" y="1719072"/>
            <a:ext cx="3630168" cy="1737360"/>
          </a:xfrm>
          <a:prstGeom prst="rect">
            <a:avLst/>
          </a:prstGeom>
          <a:solidFill>
            <a:srgbClr val="FFFFFF">
              <a:alpha val="12000"/>
            </a:srgbClr>
          </a:solidFill>
          <a:ln w="6350">
            <a:solidFill>
              <a:srgbClr val="5BC84A"/>
            </a:solidFill>
            <a:prstDash val="solid"/>
          </a:ln>
        </p:spPr>
        <p:txBody>
          <a:bodyPr/>
          <a:lstStyle/>
          <a:p>
            <a:endParaRPr lang="en-US"/>
          </a:p>
        </p:txBody>
      </p:sp>
      <p:sp>
        <p:nvSpPr>
          <p:cNvPr id="13" name="Shape 9"/>
          <p:cNvSpPr/>
          <p:nvPr/>
        </p:nvSpPr>
        <p:spPr>
          <a:xfrm>
            <a:off x="4288536" y="1719072"/>
            <a:ext cx="3630168" cy="54864"/>
          </a:xfrm>
          <a:prstGeom prst="rect">
            <a:avLst/>
          </a:prstGeom>
          <a:solidFill>
            <a:srgbClr val="5BC84A"/>
          </a:solidFill>
          <a:ln w="12700">
            <a:solidFill>
              <a:srgbClr val="5BC84A"/>
            </a:solidFill>
            <a:prstDash val="solid"/>
          </a:ln>
        </p:spPr>
        <p:txBody>
          <a:bodyPr/>
          <a:lstStyle/>
          <a:p>
            <a:endParaRPr lang="en-US"/>
          </a:p>
        </p:txBody>
      </p:sp>
      <p:pic>
        <p:nvPicPr>
          <p:cNvPr id="14" name="Image 2" descr="preencoded.png"/>
          <p:cNvPicPr>
            <a:picLocks noChangeAspect="1"/>
          </p:cNvPicPr>
          <p:nvPr/>
        </p:nvPicPr>
        <p:blipFill>
          <a:blip r:embed="rId4"/>
          <a:stretch>
            <a:fillRect/>
          </a:stretch>
        </p:blipFill>
        <p:spPr>
          <a:xfrm>
            <a:off x="4453128" y="1856232"/>
            <a:ext cx="292608" cy="292608"/>
          </a:xfrm>
          <a:prstGeom prst="rect">
            <a:avLst/>
          </a:prstGeom>
        </p:spPr>
      </p:pic>
      <p:sp>
        <p:nvSpPr>
          <p:cNvPr id="15" name="Text 10"/>
          <p:cNvSpPr/>
          <p:nvPr/>
        </p:nvSpPr>
        <p:spPr>
          <a:xfrm>
            <a:off x="4837176" y="1847088"/>
            <a:ext cx="2990088" cy="3474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Grow Defense Pipeline</a:t>
            </a:r>
            <a:endParaRPr lang="en-US" sz="1600" dirty="0"/>
          </a:p>
        </p:txBody>
      </p:sp>
      <p:sp>
        <p:nvSpPr>
          <p:cNvPr id="16" name="Text 11"/>
          <p:cNvSpPr/>
          <p:nvPr/>
        </p:nvSpPr>
        <p:spPr>
          <a:xfrm>
            <a:off x="4453128" y="2240280"/>
            <a:ext cx="3374136" cy="1143000"/>
          </a:xfrm>
          <a:prstGeom prst="rect">
            <a:avLst/>
          </a:prstGeom>
          <a:noFill/>
          <a:ln/>
        </p:spPr>
        <p:txBody>
          <a:bodyPr wrap="square" rtlCol="0" anchor="ctr"/>
          <a:lstStyle/>
          <a:p>
            <a:pPr marL="285750" indent="-285750">
              <a:lnSpc>
                <a:spcPct val="130000"/>
              </a:lnSpc>
              <a:buFont typeface="Arial" panose="020B0604020202020204" pitchFamily="34" charset="0"/>
              <a:buChar char="•"/>
            </a:pPr>
            <a:r>
              <a:rPr lang="en-US" sz="1400" dirty="0">
                <a:solidFill>
                  <a:srgbClr val="C8D8E0"/>
                </a:solidFill>
                <a:latin typeface="Calibri" pitchFamily="34" charset="0"/>
                <a:ea typeface="Calibri" pitchFamily="34" charset="-122"/>
                <a:cs typeface="Calibri" pitchFamily="34" charset="-120"/>
              </a:rPr>
              <a:t>Add sales to additional military bases and departments.</a:t>
            </a:r>
          </a:p>
          <a:p>
            <a:pPr marL="285750" indent="-285750">
              <a:lnSpc>
                <a:spcPct val="130000"/>
              </a:lnSpc>
              <a:buFont typeface="Arial" panose="020B0604020202020204" pitchFamily="34" charset="0"/>
              <a:buChar char="•"/>
            </a:pPr>
            <a:r>
              <a:rPr lang="en-US" sz="1400" dirty="0">
                <a:solidFill>
                  <a:srgbClr val="C8D8E0"/>
                </a:solidFill>
                <a:latin typeface="Calibri" pitchFamily="34" charset="0"/>
                <a:ea typeface="Calibri" pitchFamily="34" charset="-122"/>
                <a:cs typeface="Calibri" pitchFamily="34" charset="-120"/>
              </a:rPr>
              <a:t>Pursue high-value VTW contracts with software licensing and simulation work.</a:t>
            </a:r>
            <a:endParaRPr lang="en-US" sz="1400" dirty="0"/>
          </a:p>
        </p:txBody>
      </p:sp>
      <p:sp>
        <p:nvSpPr>
          <p:cNvPr id="17" name="Shape 12"/>
          <p:cNvSpPr/>
          <p:nvPr/>
        </p:nvSpPr>
        <p:spPr>
          <a:xfrm>
            <a:off x="8165592" y="1719072"/>
            <a:ext cx="3630168" cy="1737360"/>
          </a:xfrm>
          <a:prstGeom prst="rect">
            <a:avLst/>
          </a:prstGeom>
          <a:solidFill>
            <a:srgbClr val="FFFFFF">
              <a:alpha val="12000"/>
            </a:srgbClr>
          </a:solidFill>
          <a:ln w="6350">
            <a:solidFill>
              <a:srgbClr val="5BC84A"/>
            </a:solidFill>
            <a:prstDash val="solid"/>
          </a:ln>
        </p:spPr>
        <p:txBody>
          <a:bodyPr/>
          <a:lstStyle/>
          <a:p>
            <a:endParaRPr lang="en-US"/>
          </a:p>
        </p:txBody>
      </p:sp>
      <p:sp>
        <p:nvSpPr>
          <p:cNvPr id="18" name="Shape 13"/>
          <p:cNvSpPr/>
          <p:nvPr/>
        </p:nvSpPr>
        <p:spPr>
          <a:xfrm>
            <a:off x="8165592" y="1719072"/>
            <a:ext cx="3630168" cy="54864"/>
          </a:xfrm>
          <a:prstGeom prst="rect">
            <a:avLst/>
          </a:prstGeom>
          <a:solidFill>
            <a:srgbClr val="5BC84A"/>
          </a:solidFill>
          <a:ln w="12700">
            <a:solidFill>
              <a:srgbClr val="5BC84A"/>
            </a:solidFill>
            <a:prstDash val="solid"/>
          </a:ln>
        </p:spPr>
        <p:txBody>
          <a:bodyPr/>
          <a:lstStyle/>
          <a:p>
            <a:endParaRPr lang="en-US"/>
          </a:p>
        </p:txBody>
      </p:sp>
      <p:pic>
        <p:nvPicPr>
          <p:cNvPr id="19" name="Image 3" descr="preencoded.png"/>
          <p:cNvPicPr>
            <a:picLocks noChangeAspect="1"/>
          </p:cNvPicPr>
          <p:nvPr/>
        </p:nvPicPr>
        <p:blipFill>
          <a:blip r:embed="rId5"/>
          <a:stretch>
            <a:fillRect/>
          </a:stretch>
        </p:blipFill>
        <p:spPr>
          <a:xfrm>
            <a:off x="8330184" y="1856232"/>
            <a:ext cx="292608" cy="292608"/>
          </a:xfrm>
          <a:prstGeom prst="rect">
            <a:avLst/>
          </a:prstGeom>
        </p:spPr>
      </p:pic>
      <p:sp>
        <p:nvSpPr>
          <p:cNvPr id="20" name="Text 14"/>
          <p:cNvSpPr/>
          <p:nvPr/>
        </p:nvSpPr>
        <p:spPr>
          <a:xfrm>
            <a:off x="8714232" y="1847088"/>
            <a:ext cx="2990088" cy="3474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Advance Enterprise &amp; AI</a:t>
            </a:r>
            <a:endParaRPr lang="en-US" sz="1600" dirty="0"/>
          </a:p>
        </p:txBody>
      </p:sp>
      <p:sp>
        <p:nvSpPr>
          <p:cNvPr id="21" name="Text 15"/>
          <p:cNvSpPr/>
          <p:nvPr/>
        </p:nvSpPr>
        <p:spPr>
          <a:xfrm>
            <a:off x="8330184" y="2240280"/>
            <a:ext cx="3374136" cy="1143000"/>
          </a:xfrm>
          <a:prstGeom prst="rect">
            <a:avLst/>
          </a:prstGeom>
          <a:noFill/>
          <a:ln/>
        </p:spPr>
        <p:txBody>
          <a:bodyPr wrap="square" rtlCol="0" anchor="ctr"/>
          <a:lstStyle/>
          <a:p>
            <a:pPr marL="0" indent="0">
              <a:lnSpc>
                <a:spcPct val="130000"/>
              </a:lnSpc>
              <a:buNone/>
            </a:pPr>
            <a:r>
              <a:rPr lang="en-US" sz="1400" dirty="0">
                <a:solidFill>
                  <a:srgbClr val="C8D8E0"/>
                </a:solidFill>
                <a:latin typeface="Calibri" pitchFamily="34" charset="0"/>
                <a:ea typeface="Calibri" pitchFamily="34" charset="-122"/>
                <a:cs typeface="Calibri" pitchFamily="34" charset="-120"/>
              </a:rPr>
              <a:t>Broaden Omni One Enterprise into embodied AI and build on Gaussian Splatting 3D </a:t>
            </a:r>
            <a:r>
              <a:rPr lang="en-US" sz="1400">
                <a:solidFill>
                  <a:srgbClr val="C8D8E0"/>
                </a:solidFill>
                <a:latin typeface="Calibri" pitchFamily="34" charset="0"/>
                <a:ea typeface="Calibri" pitchFamily="34" charset="-122"/>
                <a:cs typeface="Calibri" pitchFamily="34" charset="-120"/>
              </a:rPr>
              <a:t>reconstruction capabilities.</a:t>
            </a:r>
            <a:endParaRPr lang="en-US" sz="1400" dirty="0"/>
          </a:p>
        </p:txBody>
      </p:sp>
      <p:sp>
        <p:nvSpPr>
          <p:cNvPr id="22" name="Shape 16"/>
          <p:cNvSpPr/>
          <p:nvPr/>
        </p:nvSpPr>
        <p:spPr>
          <a:xfrm>
            <a:off x="411480" y="3657600"/>
            <a:ext cx="3630168" cy="1737360"/>
          </a:xfrm>
          <a:prstGeom prst="rect">
            <a:avLst/>
          </a:prstGeom>
          <a:solidFill>
            <a:srgbClr val="FFFFFF">
              <a:alpha val="12000"/>
            </a:srgbClr>
          </a:solidFill>
          <a:ln w="6350">
            <a:solidFill>
              <a:srgbClr val="5BC84A"/>
            </a:solidFill>
            <a:prstDash val="solid"/>
          </a:ln>
        </p:spPr>
        <p:txBody>
          <a:bodyPr/>
          <a:lstStyle/>
          <a:p>
            <a:endParaRPr lang="en-US"/>
          </a:p>
        </p:txBody>
      </p:sp>
      <p:sp>
        <p:nvSpPr>
          <p:cNvPr id="23" name="Shape 17"/>
          <p:cNvSpPr/>
          <p:nvPr/>
        </p:nvSpPr>
        <p:spPr>
          <a:xfrm>
            <a:off x="411480" y="3657600"/>
            <a:ext cx="3630168" cy="54864"/>
          </a:xfrm>
          <a:prstGeom prst="rect">
            <a:avLst/>
          </a:prstGeom>
          <a:solidFill>
            <a:srgbClr val="5BC84A"/>
          </a:solidFill>
          <a:ln w="12700">
            <a:solidFill>
              <a:srgbClr val="5BC84A"/>
            </a:solidFill>
            <a:prstDash val="solid"/>
          </a:ln>
        </p:spPr>
        <p:txBody>
          <a:bodyPr/>
          <a:lstStyle/>
          <a:p>
            <a:endParaRPr lang="en-US"/>
          </a:p>
        </p:txBody>
      </p:sp>
      <p:pic>
        <p:nvPicPr>
          <p:cNvPr id="24" name="Image 4" descr="preencoded.png"/>
          <p:cNvPicPr>
            <a:picLocks noChangeAspect="1"/>
          </p:cNvPicPr>
          <p:nvPr/>
        </p:nvPicPr>
        <p:blipFill>
          <a:blip r:embed="rId6"/>
          <a:stretch>
            <a:fillRect/>
          </a:stretch>
        </p:blipFill>
        <p:spPr>
          <a:xfrm>
            <a:off x="576072" y="3794760"/>
            <a:ext cx="292608" cy="292608"/>
          </a:xfrm>
          <a:prstGeom prst="rect">
            <a:avLst/>
          </a:prstGeom>
        </p:spPr>
      </p:pic>
      <p:sp>
        <p:nvSpPr>
          <p:cNvPr id="25" name="Text 18"/>
          <p:cNvSpPr/>
          <p:nvPr/>
        </p:nvSpPr>
        <p:spPr>
          <a:xfrm>
            <a:off x="960120" y="3785616"/>
            <a:ext cx="2990088" cy="3474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Improve Gross Margins</a:t>
            </a:r>
            <a:endParaRPr lang="en-US" sz="1600" dirty="0"/>
          </a:p>
        </p:txBody>
      </p:sp>
      <p:sp>
        <p:nvSpPr>
          <p:cNvPr id="26" name="Text 19"/>
          <p:cNvSpPr/>
          <p:nvPr/>
        </p:nvSpPr>
        <p:spPr>
          <a:xfrm>
            <a:off x="576072" y="4178808"/>
            <a:ext cx="3374136" cy="1143000"/>
          </a:xfrm>
          <a:prstGeom prst="rect">
            <a:avLst/>
          </a:prstGeom>
          <a:noFill/>
          <a:ln/>
        </p:spPr>
        <p:txBody>
          <a:bodyPr wrap="square" rtlCol="0" anchor="ctr"/>
          <a:lstStyle/>
          <a:p>
            <a:pPr marL="0" indent="0">
              <a:lnSpc>
                <a:spcPct val="130000"/>
              </a:lnSpc>
              <a:buNone/>
            </a:pPr>
            <a:r>
              <a:rPr lang="en-US" sz="1400" dirty="0">
                <a:solidFill>
                  <a:srgbClr val="C8D8E0"/>
                </a:solidFill>
                <a:latin typeface="Calibri" pitchFamily="34" charset="0"/>
                <a:ea typeface="Calibri" pitchFamily="34" charset="-122"/>
                <a:cs typeface="Calibri" pitchFamily="34" charset="-120"/>
              </a:rPr>
              <a:t>Target 40%+ consumer and 70%+ enterprise gross margins through volume pricing leverage and continued cost optimization.</a:t>
            </a:r>
            <a:endParaRPr lang="en-US" sz="1400" dirty="0"/>
          </a:p>
        </p:txBody>
      </p:sp>
      <p:sp>
        <p:nvSpPr>
          <p:cNvPr id="27" name="Shape 20"/>
          <p:cNvSpPr/>
          <p:nvPr/>
        </p:nvSpPr>
        <p:spPr>
          <a:xfrm>
            <a:off x="4288536" y="3657600"/>
            <a:ext cx="3630168" cy="1737360"/>
          </a:xfrm>
          <a:prstGeom prst="rect">
            <a:avLst/>
          </a:prstGeom>
          <a:solidFill>
            <a:srgbClr val="FFFFFF">
              <a:alpha val="12000"/>
            </a:srgbClr>
          </a:solidFill>
          <a:ln w="6350">
            <a:solidFill>
              <a:srgbClr val="5BC84A"/>
            </a:solidFill>
            <a:prstDash val="solid"/>
          </a:ln>
        </p:spPr>
        <p:txBody>
          <a:bodyPr/>
          <a:lstStyle/>
          <a:p>
            <a:endParaRPr lang="en-US"/>
          </a:p>
        </p:txBody>
      </p:sp>
      <p:sp>
        <p:nvSpPr>
          <p:cNvPr id="28" name="Shape 21"/>
          <p:cNvSpPr/>
          <p:nvPr/>
        </p:nvSpPr>
        <p:spPr>
          <a:xfrm>
            <a:off x="4288536" y="3657600"/>
            <a:ext cx="3630168" cy="54864"/>
          </a:xfrm>
          <a:prstGeom prst="rect">
            <a:avLst/>
          </a:prstGeom>
          <a:solidFill>
            <a:srgbClr val="5BC84A"/>
          </a:solidFill>
          <a:ln w="12700">
            <a:solidFill>
              <a:srgbClr val="5BC84A"/>
            </a:solidFill>
            <a:prstDash val="solid"/>
          </a:ln>
        </p:spPr>
        <p:txBody>
          <a:bodyPr/>
          <a:lstStyle/>
          <a:p>
            <a:endParaRPr lang="en-US"/>
          </a:p>
        </p:txBody>
      </p:sp>
      <p:pic>
        <p:nvPicPr>
          <p:cNvPr id="29" name="Image 5" descr="preencoded.png"/>
          <p:cNvPicPr>
            <a:picLocks noChangeAspect="1"/>
          </p:cNvPicPr>
          <p:nvPr/>
        </p:nvPicPr>
        <p:blipFill>
          <a:blip r:embed="rId7"/>
          <a:stretch>
            <a:fillRect/>
          </a:stretch>
        </p:blipFill>
        <p:spPr>
          <a:xfrm>
            <a:off x="4453128" y="3794760"/>
            <a:ext cx="292608" cy="292608"/>
          </a:xfrm>
          <a:prstGeom prst="rect">
            <a:avLst/>
          </a:prstGeom>
        </p:spPr>
      </p:pic>
      <p:sp>
        <p:nvSpPr>
          <p:cNvPr id="30" name="Text 22"/>
          <p:cNvSpPr/>
          <p:nvPr/>
        </p:nvSpPr>
        <p:spPr>
          <a:xfrm>
            <a:off x="4837176" y="3785616"/>
            <a:ext cx="2990088" cy="3474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Expand Internationally</a:t>
            </a:r>
            <a:endParaRPr lang="en-US" sz="1600" dirty="0"/>
          </a:p>
        </p:txBody>
      </p:sp>
      <p:sp>
        <p:nvSpPr>
          <p:cNvPr id="31" name="Text 23"/>
          <p:cNvSpPr/>
          <p:nvPr/>
        </p:nvSpPr>
        <p:spPr>
          <a:xfrm>
            <a:off x="4453128" y="4178808"/>
            <a:ext cx="3374136" cy="1143000"/>
          </a:xfrm>
          <a:prstGeom prst="rect">
            <a:avLst/>
          </a:prstGeom>
          <a:noFill/>
          <a:ln/>
        </p:spPr>
        <p:txBody>
          <a:bodyPr wrap="square" rtlCol="0" anchor="ctr"/>
          <a:lstStyle/>
          <a:p>
            <a:pPr marL="285750" indent="-285750">
              <a:lnSpc>
                <a:spcPct val="130000"/>
              </a:lnSpc>
              <a:buFont typeface="Arial" panose="020B0604020202020204" pitchFamily="34" charset="0"/>
              <a:buChar char="•"/>
            </a:pPr>
            <a:r>
              <a:rPr lang="en-US" sz="1400" dirty="0">
                <a:solidFill>
                  <a:srgbClr val="C8D8E0"/>
                </a:solidFill>
                <a:latin typeface="Calibri" pitchFamily="34" charset="0"/>
                <a:ea typeface="Calibri" pitchFamily="34" charset="-122"/>
                <a:cs typeface="Calibri" pitchFamily="34" charset="-120"/>
              </a:rPr>
              <a:t>Scale EU operations and evaluate entry in additional consumer markets.</a:t>
            </a:r>
          </a:p>
          <a:p>
            <a:pPr marL="285750" indent="-285750">
              <a:lnSpc>
                <a:spcPct val="130000"/>
              </a:lnSpc>
              <a:buFont typeface="Arial" panose="020B0604020202020204" pitchFamily="34" charset="0"/>
              <a:buChar char="•"/>
            </a:pPr>
            <a:r>
              <a:rPr lang="en-US" sz="1400" dirty="0">
                <a:solidFill>
                  <a:srgbClr val="C8D8E0"/>
                </a:solidFill>
                <a:latin typeface="Calibri" pitchFamily="34" charset="0"/>
                <a:ea typeface="Calibri" pitchFamily="34" charset="-122"/>
                <a:cs typeface="Calibri" pitchFamily="34" charset="-120"/>
              </a:rPr>
              <a:t>Expand Asia Enterprise sales.</a:t>
            </a:r>
            <a:endParaRPr lang="en-US" sz="1400" dirty="0"/>
          </a:p>
        </p:txBody>
      </p:sp>
      <p:sp>
        <p:nvSpPr>
          <p:cNvPr id="32" name="Shape 24"/>
          <p:cNvSpPr/>
          <p:nvPr/>
        </p:nvSpPr>
        <p:spPr>
          <a:xfrm>
            <a:off x="8165592" y="3657600"/>
            <a:ext cx="3630168" cy="1737360"/>
          </a:xfrm>
          <a:prstGeom prst="rect">
            <a:avLst/>
          </a:prstGeom>
          <a:solidFill>
            <a:srgbClr val="FFFFFF">
              <a:alpha val="12000"/>
            </a:srgbClr>
          </a:solidFill>
          <a:ln w="6350">
            <a:solidFill>
              <a:srgbClr val="5BC84A"/>
            </a:solidFill>
            <a:prstDash val="solid"/>
          </a:ln>
        </p:spPr>
        <p:txBody>
          <a:bodyPr/>
          <a:lstStyle/>
          <a:p>
            <a:endParaRPr lang="en-US"/>
          </a:p>
        </p:txBody>
      </p:sp>
      <p:sp>
        <p:nvSpPr>
          <p:cNvPr id="33" name="Shape 25"/>
          <p:cNvSpPr/>
          <p:nvPr/>
        </p:nvSpPr>
        <p:spPr>
          <a:xfrm>
            <a:off x="8165592" y="3657600"/>
            <a:ext cx="3630168" cy="54864"/>
          </a:xfrm>
          <a:prstGeom prst="rect">
            <a:avLst/>
          </a:prstGeom>
          <a:solidFill>
            <a:srgbClr val="5BC84A"/>
          </a:solidFill>
          <a:ln w="12700">
            <a:solidFill>
              <a:srgbClr val="5BC84A"/>
            </a:solidFill>
            <a:prstDash val="solid"/>
          </a:ln>
        </p:spPr>
        <p:txBody>
          <a:bodyPr/>
          <a:lstStyle/>
          <a:p>
            <a:endParaRPr lang="en-US"/>
          </a:p>
        </p:txBody>
      </p:sp>
      <p:pic>
        <p:nvPicPr>
          <p:cNvPr id="34" name="Image 6" descr="preencoded.png"/>
          <p:cNvPicPr>
            <a:picLocks noChangeAspect="1"/>
          </p:cNvPicPr>
          <p:nvPr/>
        </p:nvPicPr>
        <p:blipFill>
          <a:blip r:embed="rId8"/>
          <a:stretch>
            <a:fillRect/>
          </a:stretch>
        </p:blipFill>
        <p:spPr>
          <a:xfrm>
            <a:off x="8330184" y="3794760"/>
            <a:ext cx="292608" cy="292608"/>
          </a:xfrm>
          <a:prstGeom prst="rect">
            <a:avLst/>
          </a:prstGeom>
        </p:spPr>
      </p:pic>
      <p:sp>
        <p:nvSpPr>
          <p:cNvPr id="35" name="Text 26"/>
          <p:cNvSpPr/>
          <p:nvPr/>
        </p:nvSpPr>
        <p:spPr>
          <a:xfrm>
            <a:off x="8714232" y="3785616"/>
            <a:ext cx="2990088" cy="3474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Path Toward Profitability</a:t>
            </a:r>
            <a:endParaRPr lang="en-US" sz="1600" dirty="0"/>
          </a:p>
        </p:txBody>
      </p:sp>
      <p:sp>
        <p:nvSpPr>
          <p:cNvPr id="36" name="Text 27"/>
          <p:cNvSpPr/>
          <p:nvPr/>
        </p:nvSpPr>
        <p:spPr>
          <a:xfrm>
            <a:off x="8330184" y="4178808"/>
            <a:ext cx="3374136" cy="1143000"/>
          </a:xfrm>
          <a:prstGeom prst="rect">
            <a:avLst/>
          </a:prstGeom>
          <a:noFill/>
          <a:ln/>
        </p:spPr>
        <p:txBody>
          <a:bodyPr wrap="square" rtlCol="0" anchor="ctr"/>
          <a:lstStyle/>
          <a:p>
            <a:pPr marL="0" indent="0">
              <a:lnSpc>
                <a:spcPct val="130000"/>
              </a:lnSpc>
              <a:buNone/>
            </a:pPr>
            <a:r>
              <a:rPr lang="en-US" sz="1400" dirty="0">
                <a:solidFill>
                  <a:srgbClr val="C8D8E0"/>
                </a:solidFill>
                <a:latin typeface="Calibri" pitchFamily="34" charset="0"/>
                <a:ea typeface="Calibri" pitchFamily="34" charset="-122"/>
                <a:cs typeface="Calibri" pitchFamily="34" charset="-120"/>
              </a:rPr>
              <a:t>Revenue growth + opex discipline = improving loss trajectory. Multi-use strategy supplements consumer volume with high-value defense and enterprise contracts.</a:t>
            </a:r>
            <a:endParaRPr lang="en-US" sz="1400" dirty="0"/>
          </a:p>
        </p:txBody>
      </p:sp>
      <p:sp>
        <p:nvSpPr>
          <p:cNvPr id="37" name="Shape 28"/>
          <p:cNvSpPr/>
          <p:nvPr/>
        </p:nvSpPr>
        <p:spPr>
          <a:xfrm>
            <a:off x="0" y="6492240"/>
            <a:ext cx="12161520" cy="365760"/>
          </a:xfrm>
          <a:prstGeom prst="rect">
            <a:avLst/>
          </a:prstGeom>
          <a:solidFill>
            <a:srgbClr val="292E33"/>
          </a:solidFill>
          <a:ln w="12700">
            <a:solidFill>
              <a:srgbClr val="1A3A4A"/>
            </a:solidFill>
            <a:prstDash val="solid"/>
          </a:ln>
        </p:spPr>
        <p:txBody>
          <a:bodyPr/>
          <a:lstStyle/>
          <a:p>
            <a:endParaRPr lang="en-US"/>
          </a:p>
        </p:txBody>
      </p:sp>
      <p:sp>
        <p:nvSpPr>
          <p:cNvPr id="2" name="Shape 1">
            <a:extLst>
              <a:ext uri="{FF2B5EF4-FFF2-40B4-BE49-F238E27FC236}">
                <a16:creationId xmlns:a16="http://schemas.microsoft.com/office/drawing/2014/main" id="{302C8688-AC32-1D6E-30BD-BB470759F61C}"/>
              </a:ext>
            </a:extLst>
          </p:cNvPr>
          <p:cNvSpPr/>
          <p:nvPr/>
        </p:nvSpPr>
        <p:spPr>
          <a:xfrm>
            <a:off x="0" y="0"/>
            <a:ext cx="109728" cy="6858000"/>
          </a:xfrm>
          <a:prstGeom prst="rect">
            <a:avLst/>
          </a:prstGeom>
          <a:solidFill>
            <a:srgbClr val="82DC36"/>
          </a:solidFill>
          <a:ln w="12700">
            <a:solidFill>
              <a:srgbClr val="5BC84A"/>
            </a:solidFill>
            <a:prstDash val="solid"/>
          </a:ln>
        </p:spPr>
        <p:txBody>
          <a:bodyPr/>
          <a:lstStyle/>
          <a:p>
            <a:endParaRPr lang="en-US"/>
          </a:p>
        </p:txBody>
      </p:sp>
      <p:sp>
        <p:nvSpPr>
          <p:cNvPr id="3" name="Shape 16">
            <a:extLst>
              <a:ext uri="{FF2B5EF4-FFF2-40B4-BE49-F238E27FC236}">
                <a16:creationId xmlns:a16="http://schemas.microsoft.com/office/drawing/2014/main" id="{32932CC7-0E5D-6022-810E-D1080BB7D210}"/>
              </a:ext>
            </a:extLst>
          </p:cNvPr>
          <p:cNvSpPr/>
          <p:nvPr/>
        </p:nvSpPr>
        <p:spPr>
          <a:xfrm>
            <a:off x="365760" y="6498336"/>
            <a:ext cx="11460480" cy="0"/>
          </a:xfrm>
          <a:prstGeom prst="line">
            <a:avLst/>
          </a:prstGeom>
          <a:noFill/>
          <a:ln w="6350">
            <a:solidFill>
              <a:srgbClr val="D1D5DB"/>
            </a:solidFill>
            <a:prstDash val="solid"/>
          </a:ln>
        </p:spPr>
        <p:txBody>
          <a:bodyPr/>
          <a:lstStyle/>
          <a:p>
            <a:endParaRPr lang="en-US" sz="2400"/>
          </a:p>
        </p:txBody>
      </p:sp>
      <p:sp>
        <p:nvSpPr>
          <p:cNvPr id="40" name="Text 4">
            <a:extLst>
              <a:ext uri="{FF2B5EF4-FFF2-40B4-BE49-F238E27FC236}">
                <a16:creationId xmlns:a16="http://schemas.microsoft.com/office/drawing/2014/main" id="{5D167184-1C15-7B9B-E073-324E388A8984}"/>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2192000" cy="6858000"/>
          </a:xfrm>
          <a:prstGeom prst="rect">
            <a:avLst/>
          </a:prstGeom>
        </p:spPr>
      </p:pic>
      <p:sp>
        <p:nvSpPr>
          <p:cNvPr id="3" name="Shape 0"/>
          <p:cNvSpPr/>
          <p:nvPr/>
        </p:nvSpPr>
        <p:spPr>
          <a:xfrm>
            <a:off x="25449" y="0"/>
            <a:ext cx="12192000" cy="6858000"/>
          </a:xfrm>
          <a:prstGeom prst="rect">
            <a:avLst/>
          </a:prstGeom>
          <a:solidFill>
            <a:srgbClr val="292E33">
              <a:alpha val="62000"/>
            </a:srgbClr>
          </a:solidFill>
          <a:ln w="12700">
            <a:solidFill>
              <a:srgbClr val="292E33">
                <a:alpha val="62000"/>
              </a:srgbClr>
            </a:solidFill>
            <a:prstDash val="solid"/>
          </a:ln>
        </p:spPr>
        <p:txBody>
          <a:bodyPr/>
          <a:lstStyle/>
          <a:p>
            <a:endParaRPr lang="en-US" sz="2400"/>
          </a:p>
        </p:txBody>
      </p:sp>
      <p:sp>
        <p:nvSpPr>
          <p:cNvPr id="4" name="Shape 1"/>
          <p:cNvSpPr/>
          <p:nvPr/>
        </p:nvSpPr>
        <p:spPr>
          <a:xfrm>
            <a:off x="0" y="0"/>
            <a:ext cx="304800" cy="6858000"/>
          </a:xfrm>
          <a:prstGeom prst="rect">
            <a:avLst/>
          </a:prstGeom>
          <a:solidFill>
            <a:srgbClr val="82DC36"/>
          </a:solidFill>
          <a:ln w="12700">
            <a:solidFill>
              <a:srgbClr val="82DC36"/>
            </a:solidFill>
            <a:prstDash val="solid"/>
          </a:ln>
        </p:spPr>
        <p:txBody>
          <a:bodyPr/>
          <a:lstStyle/>
          <a:p>
            <a:endParaRPr lang="en-US" sz="2400"/>
          </a:p>
        </p:txBody>
      </p:sp>
      <p:sp>
        <p:nvSpPr>
          <p:cNvPr id="5" name="Text 2"/>
          <p:cNvSpPr/>
          <p:nvPr/>
        </p:nvSpPr>
        <p:spPr>
          <a:xfrm>
            <a:off x="670560" y="1597152"/>
            <a:ext cx="6096000" cy="1072896"/>
          </a:xfrm>
          <a:prstGeom prst="rect">
            <a:avLst/>
          </a:prstGeom>
          <a:noFill/>
          <a:ln/>
        </p:spPr>
        <p:txBody>
          <a:bodyPr wrap="square" lIns="0" tIns="0" rIns="0" bIns="0" rtlCol="0" anchor="ctr"/>
          <a:lstStyle/>
          <a:p>
            <a:r>
              <a:rPr lang="en-US" sz="6400" b="1" dirty="0">
                <a:solidFill>
                  <a:srgbClr val="82DC36"/>
                </a:solidFill>
                <a:latin typeface="Calibri" pitchFamily="34" charset="0"/>
                <a:ea typeface="Calibri" pitchFamily="34" charset="-122"/>
                <a:cs typeface="Calibri" pitchFamily="34" charset="-120"/>
              </a:rPr>
              <a:t>THANK</a:t>
            </a:r>
            <a:endParaRPr lang="en-US" sz="6400" dirty="0">
              <a:solidFill>
                <a:srgbClr val="82DC36"/>
              </a:solidFill>
            </a:endParaRPr>
          </a:p>
        </p:txBody>
      </p:sp>
      <p:sp>
        <p:nvSpPr>
          <p:cNvPr id="6" name="Text 3"/>
          <p:cNvSpPr/>
          <p:nvPr/>
        </p:nvSpPr>
        <p:spPr>
          <a:xfrm>
            <a:off x="744541" y="2255520"/>
            <a:ext cx="6096000" cy="1072896"/>
          </a:xfrm>
          <a:prstGeom prst="rect">
            <a:avLst/>
          </a:prstGeom>
          <a:noFill/>
          <a:ln/>
        </p:spPr>
        <p:txBody>
          <a:bodyPr wrap="square" lIns="0" tIns="0" rIns="0" bIns="0" rtlCol="0" anchor="ctr"/>
          <a:lstStyle/>
          <a:p>
            <a:r>
              <a:rPr lang="en-US" sz="6400" b="1" dirty="0">
                <a:solidFill>
                  <a:schemeClr val="bg1"/>
                </a:solidFill>
                <a:latin typeface="Calibri" pitchFamily="34" charset="0"/>
                <a:ea typeface="Calibri" pitchFamily="34" charset="-122"/>
                <a:cs typeface="Calibri" pitchFamily="34" charset="-120"/>
              </a:rPr>
              <a:t>YOU</a:t>
            </a:r>
            <a:endParaRPr lang="en-US" sz="6400" dirty="0">
              <a:solidFill>
                <a:schemeClr val="bg1"/>
              </a:solidFill>
            </a:endParaRPr>
          </a:p>
        </p:txBody>
      </p:sp>
      <p:sp>
        <p:nvSpPr>
          <p:cNvPr id="7" name="Shape 4"/>
          <p:cNvSpPr/>
          <p:nvPr/>
        </p:nvSpPr>
        <p:spPr>
          <a:xfrm>
            <a:off x="670560" y="3535680"/>
            <a:ext cx="4876800" cy="0"/>
          </a:xfrm>
          <a:prstGeom prst="line">
            <a:avLst/>
          </a:prstGeom>
          <a:noFill/>
          <a:ln w="25400">
            <a:solidFill>
              <a:srgbClr val="82DC36"/>
            </a:solidFill>
            <a:prstDash val="solid"/>
          </a:ln>
        </p:spPr>
        <p:txBody>
          <a:bodyPr/>
          <a:lstStyle/>
          <a:p>
            <a:endParaRPr lang="en-US" sz="2400"/>
          </a:p>
        </p:txBody>
      </p:sp>
      <p:sp>
        <p:nvSpPr>
          <p:cNvPr id="8" name="Text 5"/>
          <p:cNvSpPr/>
          <p:nvPr/>
        </p:nvSpPr>
        <p:spPr>
          <a:xfrm>
            <a:off x="1889760" y="3706368"/>
            <a:ext cx="4876800" cy="414528"/>
          </a:xfrm>
          <a:prstGeom prst="rect">
            <a:avLst/>
          </a:prstGeom>
          <a:noFill/>
          <a:ln/>
        </p:spPr>
        <p:txBody>
          <a:bodyPr wrap="square" lIns="0" tIns="0" rIns="0" bIns="0" rtlCol="0" anchor="ctr"/>
          <a:lstStyle/>
          <a:p>
            <a:r>
              <a:rPr lang="en-US" sz="2400" b="1" dirty="0">
                <a:solidFill>
                  <a:srgbClr val="82DC36"/>
                </a:solidFill>
                <a:latin typeface="Calibri" pitchFamily="34" charset="0"/>
                <a:ea typeface="Calibri" pitchFamily="34" charset="-122"/>
                <a:cs typeface="Calibri" pitchFamily="34" charset="-120"/>
              </a:rPr>
              <a:t>NASDAQ: VTIX</a:t>
            </a:r>
            <a:endParaRPr lang="en-US" sz="2400" dirty="0"/>
          </a:p>
        </p:txBody>
      </p:sp>
      <p:sp>
        <p:nvSpPr>
          <p:cNvPr id="9" name="Shape 6"/>
          <p:cNvSpPr/>
          <p:nvPr/>
        </p:nvSpPr>
        <p:spPr>
          <a:xfrm>
            <a:off x="670560" y="4340352"/>
            <a:ext cx="4693920" cy="1901952"/>
          </a:xfrm>
          <a:prstGeom prst="rect">
            <a:avLst/>
          </a:prstGeom>
          <a:solidFill>
            <a:srgbClr val="292E33">
              <a:alpha val="80000"/>
            </a:srgbClr>
          </a:solidFill>
          <a:ln w="12700">
            <a:solidFill>
              <a:srgbClr val="82DC36"/>
            </a:solidFill>
            <a:prstDash val="solid"/>
          </a:ln>
        </p:spPr>
        <p:txBody>
          <a:bodyPr/>
          <a:lstStyle/>
          <a:p>
            <a:endParaRPr lang="en-US" sz="2400"/>
          </a:p>
        </p:txBody>
      </p:sp>
      <p:sp>
        <p:nvSpPr>
          <p:cNvPr id="10" name="Text 7"/>
          <p:cNvSpPr/>
          <p:nvPr/>
        </p:nvSpPr>
        <p:spPr>
          <a:xfrm>
            <a:off x="853440" y="4425696"/>
            <a:ext cx="4389120" cy="365760"/>
          </a:xfrm>
          <a:prstGeom prst="rect">
            <a:avLst/>
          </a:prstGeom>
          <a:noFill/>
          <a:ln/>
        </p:spPr>
        <p:txBody>
          <a:bodyPr wrap="square" lIns="0" tIns="0" rIns="0" bIns="0" rtlCol="0" anchor="ctr"/>
          <a:lstStyle/>
          <a:p>
            <a:r>
              <a:rPr lang="en-US" sz="1600" b="1" dirty="0">
                <a:solidFill>
                  <a:srgbClr val="82DC36"/>
                </a:solidFill>
                <a:latin typeface="Calibri" pitchFamily="34" charset="0"/>
                <a:ea typeface="Calibri" pitchFamily="34" charset="-122"/>
                <a:cs typeface="Calibri" pitchFamily="34" charset="-120"/>
              </a:rPr>
              <a:t>Investor Relations</a:t>
            </a:r>
            <a:endParaRPr lang="en-US" sz="1600" dirty="0"/>
          </a:p>
        </p:txBody>
      </p:sp>
      <p:sp>
        <p:nvSpPr>
          <p:cNvPr id="11" name="Text 8"/>
          <p:cNvSpPr/>
          <p:nvPr/>
        </p:nvSpPr>
        <p:spPr>
          <a:xfrm>
            <a:off x="853440" y="4767072"/>
            <a:ext cx="4389120" cy="1194816"/>
          </a:xfrm>
          <a:prstGeom prst="rect">
            <a:avLst/>
          </a:prstGeom>
          <a:noFill/>
          <a:ln/>
        </p:spPr>
        <p:txBody>
          <a:bodyPr wrap="square" lIns="0" tIns="0" rIns="0" bIns="0" rtlCol="0" anchor="ctr"/>
          <a:lstStyle/>
          <a:p>
            <a:r>
              <a:rPr lang="en-US" sz="1400" dirty="0">
                <a:solidFill>
                  <a:srgbClr val="FFFFFF"/>
                </a:solidFill>
                <a:latin typeface="Calibri" pitchFamily="34" charset="0"/>
                <a:ea typeface="Calibri" pitchFamily="34" charset="-122"/>
                <a:cs typeface="Calibri" pitchFamily="34" charset="-120"/>
              </a:rPr>
              <a:t>Chris Tyson</a:t>
            </a:r>
            <a:endParaRPr lang="en-US" sz="1400" dirty="0"/>
          </a:p>
          <a:p>
            <a:r>
              <a:rPr lang="en-US" sz="1400" dirty="0">
                <a:solidFill>
                  <a:srgbClr val="FFFFFF"/>
                </a:solidFill>
                <a:latin typeface="Calibri" pitchFamily="34" charset="0"/>
                <a:ea typeface="Calibri" pitchFamily="34" charset="-122"/>
                <a:cs typeface="Calibri" pitchFamily="34" charset="-120"/>
              </a:rPr>
              <a:t>Executive Vice President, MZ Group</a:t>
            </a:r>
            <a:endParaRPr lang="en-US" sz="1400" dirty="0"/>
          </a:p>
          <a:p>
            <a:r>
              <a:rPr lang="en-US" sz="1400" dirty="0">
                <a:solidFill>
                  <a:srgbClr val="FFFFFF"/>
                </a:solidFill>
                <a:latin typeface="Calibri" pitchFamily="34" charset="0"/>
                <a:ea typeface="Calibri" pitchFamily="34" charset="-122"/>
                <a:cs typeface="Calibri" pitchFamily="34" charset="-120"/>
              </a:rPr>
              <a:t>949-491-8235</a:t>
            </a:r>
            <a:endParaRPr lang="en-US" sz="1400" dirty="0"/>
          </a:p>
          <a:p>
            <a:r>
              <a:rPr lang="en-US" sz="1400" dirty="0">
                <a:solidFill>
                  <a:srgbClr val="FFFFFF"/>
                </a:solidFill>
                <a:latin typeface="Calibri" pitchFamily="34" charset="0"/>
                <a:ea typeface="Calibri" pitchFamily="34" charset="-122"/>
                <a:cs typeface="Calibri" pitchFamily="34" charset="-120"/>
              </a:rPr>
              <a:t>VTIX@mzgroup.us</a:t>
            </a:r>
            <a:endParaRPr lang="en-US" sz="1400" dirty="0"/>
          </a:p>
        </p:txBody>
      </p:sp>
      <p:sp>
        <p:nvSpPr>
          <p:cNvPr id="12" name="Text 9"/>
          <p:cNvSpPr/>
          <p:nvPr/>
        </p:nvSpPr>
        <p:spPr>
          <a:xfrm>
            <a:off x="670560" y="6352032"/>
            <a:ext cx="11066311" cy="316992"/>
          </a:xfrm>
          <a:prstGeom prst="rect">
            <a:avLst/>
          </a:prstGeom>
          <a:noFill/>
          <a:ln/>
        </p:spPr>
        <p:txBody>
          <a:bodyPr wrap="square" lIns="0" tIns="0" rIns="0" bIns="0" rtlCol="0" anchor="ctr"/>
          <a:lstStyle/>
          <a:p>
            <a:r>
              <a:rPr lang="en-US" sz="1220" dirty="0">
                <a:solidFill>
                  <a:srgbClr val="D1D5DB"/>
                </a:solidFill>
                <a:latin typeface="Calibri" pitchFamily="34" charset="0"/>
                <a:ea typeface="Calibri" pitchFamily="34" charset="-122"/>
                <a:cs typeface="Calibri" pitchFamily="34" charset="-120"/>
              </a:rPr>
              <a:t>Company Contact: Lauren Premo  |  press@virtuix.com  |  www.virtuix.com</a:t>
            </a:r>
            <a:endParaRPr lang="en-US" sz="1220" dirty="0"/>
          </a:p>
        </p:txBody>
      </p:sp>
      <p:sp>
        <p:nvSpPr>
          <p:cNvPr id="14" name="Text 3">
            <a:extLst>
              <a:ext uri="{FF2B5EF4-FFF2-40B4-BE49-F238E27FC236}">
                <a16:creationId xmlns:a16="http://schemas.microsoft.com/office/drawing/2014/main" id="{878180D8-878E-8476-BDBF-D531199CD22A}"/>
              </a:ext>
            </a:extLst>
          </p:cNvPr>
          <p:cNvSpPr/>
          <p:nvPr/>
        </p:nvSpPr>
        <p:spPr>
          <a:xfrm>
            <a:off x="7946647" y="1599009"/>
            <a:ext cx="4911719" cy="1072896"/>
          </a:xfrm>
          <a:prstGeom prst="rect">
            <a:avLst/>
          </a:prstGeom>
          <a:noFill/>
          <a:ln/>
        </p:spPr>
        <p:txBody>
          <a:bodyPr wrap="square" lIns="0" tIns="0" rIns="0" bIns="0" rtlCol="0" anchor="ctr"/>
          <a:lstStyle/>
          <a:p>
            <a:r>
              <a:rPr lang="en-US" sz="6400" b="1" dirty="0">
                <a:solidFill>
                  <a:srgbClr val="82DC36"/>
                </a:solidFill>
                <a:latin typeface="Calibri" pitchFamily="34" charset="0"/>
                <a:ea typeface="Calibri" pitchFamily="34" charset="-122"/>
                <a:cs typeface="Calibri" pitchFamily="34" charset="-120"/>
              </a:rPr>
              <a:t>QUESTIONS</a:t>
            </a:r>
            <a:endParaRPr lang="en-US" sz="6400" dirty="0"/>
          </a:p>
        </p:txBody>
      </p:sp>
      <p:sp>
        <p:nvSpPr>
          <p:cNvPr id="15" name="Shape 4">
            <a:extLst>
              <a:ext uri="{FF2B5EF4-FFF2-40B4-BE49-F238E27FC236}">
                <a16:creationId xmlns:a16="http://schemas.microsoft.com/office/drawing/2014/main" id="{8DECB6BE-596F-A66A-846C-B39A8DEB90A2}"/>
              </a:ext>
            </a:extLst>
          </p:cNvPr>
          <p:cNvSpPr/>
          <p:nvPr/>
        </p:nvSpPr>
        <p:spPr>
          <a:xfrm>
            <a:off x="7767960" y="3535680"/>
            <a:ext cx="4183157" cy="0"/>
          </a:xfrm>
          <a:prstGeom prst="line">
            <a:avLst/>
          </a:prstGeom>
          <a:noFill/>
          <a:ln w="25400">
            <a:solidFill>
              <a:srgbClr val="82DC36"/>
            </a:solidFill>
            <a:prstDash val="solid"/>
          </a:ln>
        </p:spPr>
        <p:txBody>
          <a:bodyPr/>
          <a:lstStyle/>
          <a:p>
            <a:endParaRPr lang="en-US" sz="2400"/>
          </a:p>
        </p:txBody>
      </p:sp>
      <p:sp>
        <p:nvSpPr>
          <p:cNvPr id="16" name="Text 3">
            <a:extLst>
              <a:ext uri="{FF2B5EF4-FFF2-40B4-BE49-F238E27FC236}">
                <a16:creationId xmlns:a16="http://schemas.microsoft.com/office/drawing/2014/main" id="{6467690A-129A-61C3-195A-CCB449745B16}"/>
              </a:ext>
            </a:extLst>
          </p:cNvPr>
          <p:cNvSpPr/>
          <p:nvPr/>
        </p:nvSpPr>
        <p:spPr>
          <a:xfrm>
            <a:off x="8020628" y="2356104"/>
            <a:ext cx="6096000" cy="1072896"/>
          </a:xfrm>
          <a:prstGeom prst="rect">
            <a:avLst/>
          </a:prstGeom>
          <a:noFill/>
          <a:ln/>
        </p:spPr>
        <p:txBody>
          <a:bodyPr wrap="square" lIns="0" tIns="0" rIns="0" bIns="0" rtlCol="0" anchor="ctr"/>
          <a:lstStyle/>
          <a:p>
            <a:r>
              <a:rPr lang="en-US" sz="6000" b="1" dirty="0">
                <a:solidFill>
                  <a:schemeClr val="bg1"/>
                </a:solidFill>
                <a:latin typeface="Calibri" pitchFamily="34" charset="0"/>
                <a:ea typeface="Calibri" pitchFamily="34" charset="-122"/>
                <a:cs typeface="Calibri" pitchFamily="34" charset="-120"/>
              </a:rPr>
              <a:t>&amp; ANSWERS</a:t>
            </a:r>
            <a:endParaRPr lang="en-US" sz="6000" dirty="0">
              <a:solidFill>
                <a:schemeClr val="bg1"/>
              </a:solidFill>
            </a:endParaRPr>
          </a:p>
        </p:txBody>
      </p:sp>
      <p:pic>
        <p:nvPicPr>
          <p:cNvPr id="17" name="Picture 16">
            <a:extLst>
              <a:ext uri="{FF2B5EF4-FFF2-40B4-BE49-F238E27FC236}">
                <a16:creationId xmlns:a16="http://schemas.microsoft.com/office/drawing/2014/main" id="{F63ECAFE-3EAE-BA08-A312-2D65B3C11BA7}"/>
              </a:ext>
            </a:extLst>
          </p:cNvPr>
          <p:cNvPicPr>
            <a:picLocks noChangeAspect="1"/>
          </p:cNvPicPr>
          <p:nvPr/>
        </p:nvPicPr>
        <p:blipFill>
          <a:blip r:embed="rId4"/>
          <a:stretch>
            <a:fillRect/>
          </a:stretch>
        </p:blipFill>
        <p:spPr>
          <a:xfrm>
            <a:off x="9503616" y="5955094"/>
            <a:ext cx="2433799" cy="6048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F8FA"/>
        </a:solidFill>
        <a:effectLst/>
      </p:bgPr>
    </p:bg>
    <p:spTree>
      <p:nvGrpSpPr>
        <p:cNvPr id="1" name=""/>
        <p:cNvGrpSpPr/>
        <p:nvPr/>
      </p:nvGrpSpPr>
      <p:grpSpPr>
        <a:xfrm>
          <a:off x="0" y="0"/>
          <a:ext cx="0" cy="0"/>
          <a:chOff x="0" y="0"/>
          <a:chExt cx="0" cy="0"/>
        </a:xfrm>
      </p:grpSpPr>
      <p:sp>
        <p:nvSpPr>
          <p:cNvPr id="8" name="Shape 19">
            <a:extLst>
              <a:ext uri="{FF2B5EF4-FFF2-40B4-BE49-F238E27FC236}">
                <a16:creationId xmlns:a16="http://schemas.microsoft.com/office/drawing/2014/main" id="{ADD9A181-018E-1D8C-B4B4-665EEDEFF390}"/>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Disclaimer &amp; Forward-Looking Statements</a:t>
            </a:r>
            <a:endParaRPr lang="en-US" sz="2600" dirty="0"/>
          </a:p>
        </p:txBody>
      </p:sp>
      <p:sp>
        <p:nvSpPr>
          <p:cNvPr id="4" name="Text 2"/>
          <p:cNvSpPr/>
          <p:nvPr/>
        </p:nvSpPr>
        <p:spPr>
          <a:xfrm>
            <a:off x="457200" y="1188720"/>
            <a:ext cx="11247120" cy="5120640"/>
          </a:xfrm>
          <a:prstGeom prst="rect">
            <a:avLst/>
          </a:prstGeom>
          <a:noFill/>
          <a:ln/>
        </p:spPr>
        <p:txBody>
          <a:bodyPr wrap="square" rtlCol="0" anchor="t"/>
          <a:lstStyle/>
          <a:p>
            <a:pPr marL="0" indent="0">
              <a:lnSpc>
                <a:spcPct val="140000"/>
              </a:lnSpc>
              <a:buNone/>
            </a:pPr>
            <a:r>
              <a:rPr lang="en-US" sz="1300" dirty="0">
                <a:solidFill>
                  <a:srgbClr val="3D5561"/>
                </a:solidFill>
                <a:ea typeface="Calibri" pitchFamily="34" charset="-122"/>
                <a:cs typeface="Calibri" pitchFamily="34" charset="-120"/>
              </a:rPr>
              <a:t>This presentation may contain forward-looking statements and information relating to, among other things, the company, its business plan and strategy, and its industry. These statements reflect management's current views with respect to future events based on information currently available and are subject to risks and uncertainties that could cause the company's actual results to differ materially.</a:t>
            </a:r>
            <a:endParaRPr lang="en-US" sz="1300" dirty="0"/>
          </a:p>
          <a:p>
            <a:pPr marL="0" indent="0">
              <a:lnSpc>
                <a:spcPct val="140000"/>
              </a:lnSpc>
              <a:buNone/>
            </a:pPr>
            <a:endParaRPr lang="en-US" sz="1300" dirty="0"/>
          </a:p>
          <a:p>
            <a:pPr marL="0" indent="0">
              <a:lnSpc>
                <a:spcPct val="140000"/>
              </a:lnSpc>
              <a:buNone/>
            </a:pPr>
            <a:r>
              <a:rPr lang="en-US" sz="1300" dirty="0">
                <a:solidFill>
                  <a:srgbClr val="3D5561"/>
                </a:solidFill>
                <a:ea typeface="Calibri" pitchFamily="34" charset="-122"/>
                <a:cs typeface="Calibri" pitchFamily="34" charset="-120"/>
              </a:rPr>
              <a:t>Investors are cautioned not to place undue reliance on these forward-looking statements as they contain hypothetical illustrations of mathematical principles, are meant for illustrative purposes, and they do not represent guarantees of future results, levels of activity, performance, or achievements.</a:t>
            </a:r>
            <a:endParaRPr lang="en-US" sz="1300" dirty="0"/>
          </a:p>
          <a:p>
            <a:pPr marL="0" indent="0">
              <a:lnSpc>
                <a:spcPct val="140000"/>
              </a:lnSpc>
              <a:buNone/>
            </a:pPr>
            <a:endParaRPr lang="en-US" sz="1300" dirty="0"/>
          </a:p>
          <a:p>
            <a:pPr marL="0" indent="0">
              <a:lnSpc>
                <a:spcPct val="140000"/>
              </a:lnSpc>
              <a:buNone/>
            </a:pPr>
            <a:r>
              <a:rPr lang="en-US" sz="1300" dirty="0">
                <a:solidFill>
                  <a:srgbClr val="3D5561"/>
                </a:solidFill>
                <a:ea typeface="Calibri" pitchFamily="34" charset="-122"/>
                <a:cs typeface="Calibri" pitchFamily="34" charset="-120"/>
              </a:rPr>
              <a:t>In some cases, you can identify forward-looking statements by terminology such as "may," "will," "should," "expects," "intends," "plans," "anticipates," "believes," "estimates," "predicts," "potential," "continue" or the negative of these terms or other comparable terminology.</a:t>
            </a:r>
            <a:endParaRPr lang="en-US" sz="1300" dirty="0"/>
          </a:p>
          <a:p>
            <a:pPr marL="0" indent="0">
              <a:lnSpc>
                <a:spcPct val="140000"/>
              </a:lnSpc>
              <a:buNone/>
            </a:pPr>
            <a:endParaRPr lang="en-US" sz="1300" dirty="0"/>
          </a:p>
          <a:p>
            <a:pPr marL="0" indent="0">
              <a:lnSpc>
                <a:spcPct val="140000"/>
              </a:lnSpc>
              <a:buNone/>
            </a:pPr>
            <a:r>
              <a:rPr lang="en-US" sz="1300" dirty="0">
                <a:solidFill>
                  <a:srgbClr val="3D5561"/>
                </a:solidFill>
                <a:ea typeface="Calibri" pitchFamily="34" charset="-122"/>
                <a:cs typeface="Calibri" pitchFamily="34" charset="-120"/>
              </a:rPr>
              <a:t>The forward-looking statements in this presentation represent our views as of the date of this presentation. We anticipate that subsequent events and developments will cause our views to change. However, while we may elect to update these forward-looking statements at some point in the future, we assume no obligation to update or revise any forward-looking statements except to the extent required by applicable law.</a:t>
            </a:r>
            <a:endParaRPr lang="en-US" sz="1300" dirty="0"/>
          </a:p>
          <a:p>
            <a:pPr marL="0" indent="0">
              <a:lnSpc>
                <a:spcPct val="140000"/>
              </a:lnSpc>
              <a:buNone/>
            </a:pPr>
            <a:endParaRPr lang="en-US" sz="1300" dirty="0"/>
          </a:p>
          <a:p>
            <a:pPr marL="0" indent="0">
              <a:lnSpc>
                <a:spcPct val="140000"/>
              </a:lnSpc>
              <a:buNone/>
            </a:pPr>
            <a:r>
              <a:rPr lang="en-US" sz="1300" dirty="0">
                <a:solidFill>
                  <a:srgbClr val="3D5561"/>
                </a:solidFill>
                <a:ea typeface="Calibri" pitchFamily="34" charset="-122"/>
                <a:cs typeface="Calibri" pitchFamily="34" charset="-120"/>
              </a:rPr>
              <a:t>This presentation does not constitute an offer to sell or an invitation to purchase or subscribe for any securities of the Company for sale in the United States or anywhere else. Any decision to purchase the Company's securities should be made solely on the basis of the information contained in the Company's public filings. Neither the Securities and Exchange Commission nor any state securities commission has approved or disapproved of these securities or passed upon the accuracy or adequacy of this presentation.</a:t>
            </a:r>
            <a:endParaRPr lang="en-US" sz="1300" dirty="0"/>
          </a:p>
        </p:txBody>
      </p:sp>
      <p:sp>
        <p:nvSpPr>
          <p:cNvPr id="6" name="Text 4"/>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19">
            <a:extLst>
              <a:ext uri="{FF2B5EF4-FFF2-40B4-BE49-F238E27FC236}">
                <a16:creationId xmlns:a16="http://schemas.microsoft.com/office/drawing/2014/main" id="{5222A068-741D-2D45-E8BF-2F959915FB0E}"/>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92000" cy="755904"/>
          </a:xfrm>
          <a:prstGeom prst="rect">
            <a:avLst/>
          </a:prstGeom>
          <a:solidFill>
            <a:srgbClr val="292E33"/>
          </a:solidFill>
          <a:ln w="12700">
            <a:solidFill>
              <a:srgbClr val="292E33"/>
            </a:solidFill>
            <a:prstDash val="solid"/>
          </a:ln>
        </p:spPr>
        <p:txBody>
          <a:bodyPr/>
          <a:lstStyle/>
          <a:p>
            <a:endParaRPr lang="en-US" sz="2400"/>
          </a:p>
        </p:txBody>
      </p:sp>
      <p:sp>
        <p:nvSpPr>
          <p:cNvPr id="3" name="Text 1"/>
          <p:cNvSpPr/>
          <p:nvPr/>
        </p:nvSpPr>
        <p:spPr>
          <a:xfrm>
            <a:off x="426720" y="121920"/>
            <a:ext cx="6096000" cy="512064"/>
          </a:xfrm>
          <a:prstGeom prst="rect">
            <a:avLst/>
          </a:prstGeom>
          <a:noFill/>
          <a:ln/>
        </p:spPr>
        <p:txBody>
          <a:bodyPr wrap="square" lIns="0" tIns="0" rIns="0" bIns="0" rtlCol="0" anchor="ctr"/>
          <a:lstStyle/>
          <a:p>
            <a:r>
              <a:rPr lang="en-US" sz="2933" b="1" dirty="0">
                <a:solidFill>
                  <a:srgbClr val="FFFFFF"/>
                </a:solidFill>
                <a:latin typeface="Calibri" pitchFamily="34" charset="0"/>
                <a:ea typeface="Calibri" pitchFamily="34" charset="-122"/>
                <a:cs typeface="Calibri" pitchFamily="34" charset="-120"/>
              </a:rPr>
              <a:t>Agenda</a:t>
            </a:r>
            <a:endParaRPr lang="en-US" sz="2933" dirty="0"/>
          </a:p>
        </p:txBody>
      </p:sp>
      <p:sp>
        <p:nvSpPr>
          <p:cNvPr id="4" name="Text 2"/>
          <p:cNvSpPr/>
          <p:nvPr/>
        </p:nvSpPr>
        <p:spPr>
          <a:xfrm>
            <a:off x="8778240" y="1806157"/>
            <a:ext cx="4267200" cy="268224"/>
          </a:xfrm>
          <a:prstGeom prst="rect">
            <a:avLst/>
          </a:prstGeom>
          <a:noFill/>
          <a:ln/>
        </p:spPr>
        <p:txBody>
          <a:bodyPr wrap="square" rtlCol="0" anchor="ctr"/>
          <a:lstStyle/>
          <a:p>
            <a:r>
              <a:rPr lang="en-US" sz="1867" b="1" dirty="0">
                <a:solidFill>
                  <a:srgbClr val="82DC36"/>
                </a:solidFill>
                <a:latin typeface="Calibri" pitchFamily="34" charset="0"/>
                <a:ea typeface="Calibri" pitchFamily="34" charset="-122"/>
                <a:cs typeface="Calibri" pitchFamily="34" charset="-120"/>
              </a:rPr>
              <a:t>On the Call Today:</a:t>
            </a:r>
            <a:endParaRPr lang="en-US" sz="1867" dirty="0"/>
          </a:p>
        </p:txBody>
      </p:sp>
      <p:sp>
        <p:nvSpPr>
          <p:cNvPr id="5" name="Shape 3"/>
          <p:cNvSpPr/>
          <p:nvPr/>
        </p:nvSpPr>
        <p:spPr>
          <a:xfrm>
            <a:off x="426720" y="999744"/>
            <a:ext cx="6339840" cy="512064"/>
          </a:xfrm>
          <a:prstGeom prst="roundRect">
            <a:avLst>
              <a:gd name="adj" fmla="val 11905"/>
            </a:avLst>
          </a:prstGeom>
          <a:solidFill>
            <a:srgbClr val="292E33"/>
          </a:solidFill>
          <a:ln w="12700">
            <a:solidFill>
              <a:srgbClr val="82DC36"/>
            </a:solidFill>
            <a:prstDash val="solid"/>
          </a:ln>
        </p:spPr>
        <p:txBody>
          <a:bodyPr/>
          <a:lstStyle/>
          <a:p>
            <a:endParaRPr lang="en-US" sz="2400"/>
          </a:p>
        </p:txBody>
      </p:sp>
      <p:sp>
        <p:nvSpPr>
          <p:cNvPr id="6" name="Text 4"/>
          <p:cNvSpPr/>
          <p:nvPr/>
        </p:nvSpPr>
        <p:spPr>
          <a:xfrm>
            <a:off x="487680" y="1024128"/>
            <a:ext cx="6217920" cy="463296"/>
          </a:xfrm>
          <a:prstGeom prst="rect">
            <a:avLst/>
          </a:prstGeom>
          <a:noFill/>
          <a:ln/>
        </p:spPr>
        <p:txBody>
          <a:bodyPr wrap="square" lIns="0" tIns="0" rIns="0" bIns="0" rtlCol="0" anchor="ctr"/>
          <a:lstStyle/>
          <a:p>
            <a:pPr algn="ctr"/>
            <a:r>
              <a:rPr lang="en-US" sz="1467" b="1" dirty="0">
                <a:solidFill>
                  <a:schemeClr val="bg1"/>
                </a:solidFill>
                <a:latin typeface="Calibri" pitchFamily="34" charset="0"/>
                <a:ea typeface="Calibri" pitchFamily="34" charset="-122"/>
                <a:cs typeface="Calibri" pitchFamily="34" charset="-120"/>
              </a:rPr>
              <a:t>CORPORATE OVERVIEW</a:t>
            </a:r>
            <a:endParaRPr lang="en-US" sz="1467" dirty="0">
              <a:solidFill>
                <a:schemeClr val="bg1"/>
              </a:solidFill>
            </a:endParaRPr>
          </a:p>
        </p:txBody>
      </p:sp>
      <p:sp>
        <p:nvSpPr>
          <p:cNvPr id="7" name="Shape 5"/>
          <p:cNvSpPr/>
          <p:nvPr/>
        </p:nvSpPr>
        <p:spPr>
          <a:xfrm>
            <a:off x="426720" y="1889760"/>
            <a:ext cx="6339840" cy="512064"/>
          </a:xfrm>
          <a:prstGeom prst="roundRect">
            <a:avLst>
              <a:gd name="adj" fmla="val 11905"/>
            </a:avLst>
          </a:prstGeom>
          <a:solidFill>
            <a:srgbClr val="292E33"/>
          </a:solidFill>
          <a:ln w="12700">
            <a:solidFill>
              <a:srgbClr val="82DC36"/>
            </a:solidFill>
            <a:prstDash val="solid"/>
          </a:ln>
        </p:spPr>
        <p:txBody>
          <a:bodyPr/>
          <a:lstStyle/>
          <a:p>
            <a:endParaRPr lang="en-US" sz="2400"/>
          </a:p>
        </p:txBody>
      </p:sp>
      <p:sp>
        <p:nvSpPr>
          <p:cNvPr id="8" name="Text 6"/>
          <p:cNvSpPr/>
          <p:nvPr/>
        </p:nvSpPr>
        <p:spPr>
          <a:xfrm>
            <a:off x="487680" y="1914144"/>
            <a:ext cx="6217920" cy="463296"/>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KEY HIGHLIGHTS</a:t>
            </a:r>
            <a:endParaRPr lang="en-US" sz="1467" dirty="0"/>
          </a:p>
        </p:txBody>
      </p:sp>
      <p:sp>
        <p:nvSpPr>
          <p:cNvPr id="9" name="Shape 7"/>
          <p:cNvSpPr/>
          <p:nvPr/>
        </p:nvSpPr>
        <p:spPr>
          <a:xfrm>
            <a:off x="426720" y="2779776"/>
            <a:ext cx="6339840" cy="512064"/>
          </a:xfrm>
          <a:prstGeom prst="roundRect">
            <a:avLst>
              <a:gd name="adj" fmla="val 11905"/>
            </a:avLst>
          </a:prstGeom>
          <a:solidFill>
            <a:srgbClr val="292E33"/>
          </a:solidFill>
          <a:ln w="12700">
            <a:solidFill>
              <a:srgbClr val="82DC36"/>
            </a:solidFill>
            <a:prstDash val="solid"/>
          </a:ln>
        </p:spPr>
        <p:txBody>
          <a:bodyPr/>
          <a:lstStyle/>
          <a:p>
            <a:endParaRPr lang="en-US" sz="2400"/>
          </a:p>
        </p:txBody>
      </p:sp>
      <p:sp>
        <p:nvSpPr>
          <p:cNvPr id="10" name="Text 8"/>
          <p:cNvSpPr/>
          <p:nvPr/>
        </p:nvSpPr>
        <p:spPr>
          <a:xfrm>
            <a:off x="487680" y="2804160"/>
            <a:ext cx="6217920" cy="463296"/>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STRATEGIC MILESTONES</a:t>
            </a:r>
            <a:endParaRPr lang="en-US" sz="1467" dirty="0"/>
          </a:p>
        </p:txBody>
      </p:sp>
      <p:sp>
        <p:nvSpPr>
          <p:cNvPr id="11" name="Shape 9"/>
          <p:cNvSpPr/>
          <p:nvPr/>
        </p:nvSpPr>
        <p:spPr>
          <a:xfrm>
            <a:off x="426720" y="3669792"/>
            <a:ext cx="6339840" cy="512064"/>
          </a:xfrm>
          <a:prstGeom prst="roundRect">
            <a:avLst>
              <a:gd name="adj" fmla="val 11905"/>
            </a:avLst>
          </a:prstGeom>
          <a:solidFill>
            <a:srgbClr val="292E33"/>
          </a:solidFill>
          <a:ln w="12700">
            <a:solidFill>
              <a:srgbClr val="82DC36"/>
            </a:solidFill>
            <a:prstDash val="solid"/>
          </a:ln>
        </p:spPr>
        <p:txBody>
          <a:bodyPr/>
          <a:lstStyle/>
          <a:p>
            <a:endParaRPr lang="en-US" sz="2400"/>
          </a:p>
        </p:txBody>
      </p:sp>
      <p:sp>
        <p:nvSpPr>
          <p:cNvPr id="12" name="Text 10"/>
          <p:cNvSpPr/>
          <p:nvPr/>
        </p:nvSpPr>
        <p:spPr>
          <a:xfrm>
            <a:off x="487680" y="3694176"/>
            <a:ext cx="6217920" cy="463296"/>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CEO COMMENTARY</a:t>
            </a:r>
            <a:endParaRPr lang="en-US" sz="1467" dirty="0"/>
          </a:p>
        </p:txBody>
      </p:sp>
      <p:sp>
        <p:nvSpPr>
          <p:cNvPr id="13" name="Shape 11"/>
          <p:cNvSpPr/>
          <p:nvPr/>
        </p:nvSpPr>
        <p:spPr>
          <a:xfrm>
            <a:off x="426720" y="4559808"/>
            <a:ext cx="6339840" cy="512064"/>
          </a:xfrm>
          <a:prstGeom prst="roundRect">
            <a:avLst>
              <a:gd name="adj" fmla="val 11905"/>
            </a:avLst>
          </a:prstGeom>
          <a:solidFill>
            <a:srgbClr val="292E33"/>
          </a:solidFill>
          <a:ln w="12700">
            <a:solidFill>
              <a:srgbClr val="82DC36"/>
            </a:solidFill>
            <a:prstDash val="solid"/>
          </a:ln>
        </p:spPr>
        <p:txBody>
          <a:bodyPr/>
          <a:lstStyle/>
          <a:p>
            <a:endParaRPr lang="en-US" sz="2400"/>
          </a:p>
        </p:txBody>
      </p:sp>
      <p:sp>
        <p:nvSpPr>
          <p:cNvPr id="14" name="Text 12"/>
          <p:cNvSpPr/>
          <p:nvPr/>
        </p:nvSpPr>
        <p:spPr>
          <a:xfrm>
            <a:off x="487680" y="4584192"/>
            <a:ext cx="6217920" cy="463296"/>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FINANCIAL RESULTS</a:t>
            </a:r>
            <a:endParaRPr lang="en-US" sz="1467" dirty="0"/>
          </a:p>
        </p:txBody>
      </p:sp>
      <p:sp>
        <p:nvSpPr>
          <p:cNvPr id="15" name="Shape 13"/>
          <p:cNvSpPr/>
          <p:nvPr/>
        </p:nvSpPr>
        <p:spPr>
          <a:xfrm>
            <a:off x="426720" y="5449824"/>
            <a:ext cx="6339840" cy="512064"/>
          </a:xfrm>
          <a:prstGeom prst="roundRect">
            <a:avLst>
              <a:gd name="adj" fmla="val 11905"/>
            </a:avLst>
          </a:prstGeom>
          <a:solidFill>
            <a:srgbClr val="292E33"/>
          </a:solidFill>
          <a:ln w="12700">
            <a:solidFill>
              <a:srgbClr val="82DC36"/>
            </a:solidFill>
            <a:prstDash val="solid"/>
          </a:ln>
        </p:spPr>
        <p:txBody>
          <a:bodyPr/>
          <a:lstStyle/>
          <a:p>
            <a:endParaRPr lang="en-US" sz="2400"/>
          </a:p>
        </p:txBody>
      </p:sp>
      <p:sp>
        <p:nvSpPr>
          <p:cNvPr id="16" name="Text 14"/>
          <p:cNvSpPr/>
          <p:nvPr/>
        </p:nvSpPr>
        <p:spPr>
          <a:xfrm>
            <a:off x="487680" y="5474208"/>
            <a:ext cx="6217920" cy="463296"/>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PRIORITIES &amp; OUTLOOK</a:t>
            </a:r>
            <a:endParaRPr lang="en-US" sz="1467" dirty="0"/>
          </a:p>
        </p:txBody>
      </p:sp>
      <p:sp>
        <p:nvSpPr>
          <p:cNvPr id="17" name="Shape 15"/>
          <p:cNvSpPr/>
          <p:nvPr/>
        </p:nvSpPr>
        <p:spPr>
          <a:xfrm>
            <a:off x="7715795" y="2243328"/>
            <a:ext cx="4019005" cy="3230880"/>
          </a:xfrm>
          <a:prstGeom prst="rect">
            <a:avLst/>
          </a:prstGeom>
          <a:solidFill>
            <a:srgbClr val="FFFFFF"/>
          </a:solidFill>
          <a:ln w="12700">
            <a:solidFill>
              <a:schemeClr val="tx1"/>
            </a:solidFill>
            <a:prstDash val="solid"/>
          </a:ln>
        </p:spPr>
        <p:txBody>
          <a:bodyPr/>
          <a:lstStyle/>
          <a:p>
            <a:endParaRPr lang="en-US" sz="2400" dirty="0"/>
          </a:p>
        </p:txBody>
      </p:sp>
      <p:sp>
        <p:nvSpPr>
          <p:cNvPr id="18" name="Shape 16"/>
          <p:cNvSpPr/>
          <p:nvPr/>
        </p:nvSpPr>
        <p:spPr>
          <a:xfrm>
            <a:off x="7715795" y="2152761"/>
            <a:ext cx="4019005" cy="81857"/>
          </a:xfrm>
          <a:prstGeom prst="rect">
            <a:avLst/>
          </a:prstGeom>
          <a:solidFill>
            <a:srgbClr val="82DC36"/>
          </a:solidFill>
          <a:ln w="12700">
            <a:solidFill>
              <a:srgbClr val="82DC36"/>
            </a:solidFill>
            <a:prstDash val="solid"/>
          </a:ln>
        </p:spPr>
        <p:txBody>
          <a:bodyPr/>
          <a:lstStyle/>
          <a:p>
            <a:endParaRPr lang="en-US" sz="2400"/>
          </a:p>
        </p:txBody>
      </p:sp>
      <p:sp>
        <p:nvSpPr>
          <p:cNvPr id="19" name="Text 17"/>
          <p:cNvSpPr/>
          <p:nvPr/>
        </p:nvSpPr>
        <p:spPr>
          <a:xfrm>
            <a:off x="9556231" y="2460698"/>
            <a:ext cx="3779520" cy="438912"/>
          </a:xfrm>
          <a:prstGeom prst="rect">
            <a:avLst/>
          </a:prstGeom>
          <a:noFill/>
          <a:ln/>
        </p:spPr>
        <p:txBody>
          <a:bodyPr wrap="square" lIns="0" tIns="0" rIns="0" bIns="0" rtlCol="0" anchor="ctr"/>
          <a:lstStyle/>
          <a:p>
            <a:r>
              <a:rPr lang="en-US" sz="2000" b="1" dirty="0">
                <a:solidFill>
                  <a:srgbClr val="292E33"/>
                </a:solidFill>
                <a:latin typeface="Calibri" pitchFamily="34" charset="0"/>
                <a:ea typeface="Calibri" pitchFamily="34" charset="-122"/>
                <a:cs typeface="Calibri" pitchFamily="34" charset="-120"/>
              </a:rPr>
              <a:t>Jan Goetgeluk</a:t>
            </a:r>
            <a:endParaRPr lang="en-US" sz="2000" dirty="0"/>
          </a:p>
        </p:txBody>
      </p:sp>
      <p:sp>
        <p:nvSpPr>
          <p:cNvPr id="20" name="Text 18"/>
          <p:cNvSpPr/>
          <p:nvPr/>
        </p:nvSpPr>
        <p:spPr>
          <a:xfrm>
            <a:off x="9556231" y="2771066"/>
            <a:ext cx="3779520" cy="707136"/>
          </a:xfrm>
          <a:prstGeom prst="rect">
            <a:avLst/>
          </a:prstGeom>
          <a:noFill/>
          <a:ln/>
        </p:spPr>
        <p:txBody>
          <a:bodyPr wrap="square" lIns="0" tIns="0" rIns="0" bIns="0" rtlCol="0" anchor="ctr"/>
          <a:lstStyle/>
          <a:p>
            <a:r>
              <a:rPr lang="en-US" sz="1467" dirty="0">
                <a:solidFill>
                  <a:srgbClr val="6B7280"/>
                </a:solidFill>
                <a:latin typeface="Calibri" pitchFamily="34" charset="0"/>
                <a:ea typeface="Calibri" pitchFamily="34" charset="-122"/>
                <a:cs typeface="Calibri" pitchFamily="34" charset="-120"/>
              </a:rPr>
              <a:t>Founder, CEO &amp; Chairman</a:t>
            </a:r>
            <a:endParaRPr lang="en-US" sz="1467" dirty="0"/>
          </a:p>
          <a:p>
            <a:r>
              <a:rPr lang="en-US" sz="1467" dirty="0">
                <a:solidFill>
                  <a:srgbClr val="6B7280"/>
                </a:solidFill>
                <a:latin typeface="Calibri" pitchFamily="34" charset="0"/>
                <a:ea typeface="Calibri" pitchFamily="34" charset="-122"/>
                <a:cs typeface="Calibri" pitchFamily="34" charset="-120"/>
              </a:rPr>
              <a:t>Virtuix Inc.</a:t>
            </a:r>
            <a:endParaRPr lang="en-US" sz="1467" dirty="0"/>
          </a:p>
        </p:txBody>
      </p:sp>
      <p:sp>
        <p:nvSpPr>
          <p:cNvPr id="21" name="Shape 19"/>
          <p:cNvSpPr/>
          <p:nvPr/>
        </p:nvSpPr>
        <p:spPr>
          <a:xfrm>
            <a:off x="7786514" y="3858768"/>
            <a:ext cx="3779520" cy="0"/>
          </a:xfrm>
          <a:prstGeom prst="line">
            <a:avLst/>
          </a:prstGeom>
          <a:noFill/>
          <a:ln w="6350">
            <a:solidFill>
              <a:srgbClr val="1A3A4A"/>
            </a:solidFill>
            <a:prstDash val="solid"/>
          </a:ln>
        </p:spPr>
        <p:txBody>
          <a:bodyPr/>
          <a:lstStyle/>
          <a:p>
            <a:endParaRPr lang="en-US" sz="2400" dirty="0"/>
          </a:p>
        </p:txBody>
      </p:sp>
      <p:sp>
        <p:nvSpPr>
          <p:cNvPr id="22" name="Text 20"/>
          <p:cNvSpPr/>
          <p:nvPr/>
        </p:nvSpPr>
        <p:spPr>
          <a:xfrm>
            <a:off x="9562228" y="3990247"/>
            <a:ext cx="3779520" cy="438912"/>
          </a:xfrm>
          <a:prstGeom prst="rect">
            <a:avLst/>
          </a:prstGeom>
          <a:noFill/>
          <a:ln/>
        </p:spPr>
        <p:txBody>
          <a:bodyPr wrap="square" lIns="0" tIns="0" rIns="0" bIns="0" rtlCol="0" anchor="ctr"/>
          <a:lstStyle/>
          <a:p>
            <a:r>
              <a:rPr lang="en-US" sz="2000" b="1" dirty="0">
                <a:solidFill>
                  <a:srgbClr val="292E33"/>
                </a:solidFill>
                <a:latin typeface="Calibri" pitchFamily="34" charset="0"/>
                <a:ea typeface="Calibri" pitchFamily="34" charset="-122"/>
                <a:cs typeface="Calibri" pitchFamily="34" charset="-120"/>
              </a:rPr>
              <a:t>Thomas McGinnis</a:t>
            </a:r>
            <a:endParaRPr lang="en-US" sz="2000" dirty="0"/>
          </a:p>
        </p:txBody>
      </p:sp>
      <p:sp>
        <p:nvSpPr>
          <p:cNvPr id="23" name="Text 21"/>
          <p:cNvSpPr/>
          <p:nvPr/>
        </p:nvSpPr>
        <p:spPr>
          <a:xfrm>
            <a:off x="9562228" y="4386506"/>
            <a:ext cx="3779520" cy="707136"/>
          </a:xfrm>
          <a:prstGeom prst="rect">
            <a:avLst/>
          </a:prstGeom>
          <a:noFill/>
          <a:ln/>
        </p:spPr>
        <p:txBody>
          <a:bodyPr wrap="square" lIns="0" tIns="0" rIns="0" bIns="0" rtlCol="0" anchor="ctr"/>
          <a:lstStyle/>
          <a:p>
            <a:r>
              <a:rPr lang="en-US" sz="1467" dirty="0">
                <a:solidFill>
                  <a:srgbClr val="6B7280"/>
                </a:solidFill>
                <a:latin typeface="Calibri" pitchFamily="34" charset="0"/>
                <a:ea typeface="Calibri" pitchFamily="34" charset="-122"/>
                <a:cs typeface="Calibri" pitchFamily="34" charset="-120"/>
              </a:rPr>
              <a:t>Chief Financial Officer</a:t>
            </a:r>
            <a:endParaRPr lang="en-US" sz="1467" dirty="0"/>
          </a:p>
          <a:p>
            <a:r>
              <a:rPr lang="en-US" sz="1467" dirty="0">
                <a:solidFill>
                  <a:srgbClr val="6B7280"/>
                </a:solidFill>
                <a:latin typeface="Calibri" pitchFamily="34" charset="0"/>
                <a:ea typeface="Calibri" pitchFamily="34" charset="-122"/>
                <a:cs typeface="Calibri" pitchFamily="34" charset="-120"/>
              </a:rPr>
              <a:t>Virtuix Inc.</a:t>
            </a:r>
            <a:endParaRPr lang="en-US" sz="1467" dirty="0"/>
          </a:p>
        </p:txBody>
      </p:sp>
      <p:pic>
        <p:nvPicPr>
          <p:cNvPr id="24" name="Picture 23" descr="A person wearing a suit and tie smiling at the camera  Description automatically generated">
            <a:extLst>
              <a:ext uri="{FF2B5EF4-FFF2-40B4-BE49-F238E27FC236}">
                <a16:creationId xmlns:a16="http://schemas.microsoft.com/office/drawing/2014/main" id="{3E814E6C-414E-7411-605B-9113FBDEED31}"/>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7878681" y="2318777"/>
            <a:ext cx="1434062" cy="1434062"/>
          </a:xfrm>
          <a:custGeom>
            <a:avLst/>
            <a:gdLst>
              <a:gd name="connsiteX0" fmla="*/ 717804 w 1435608"/>
              <a:gd name="connsiteY0" fmla="*/ 0 h 1435608"/>
              <a:gd name="connsiteX1" fmla="*/ 1435608 w 1435608"/>
              <a:gd name="connsiteY1" fmla="*/ 717804 h 1435608"/>
              <a:gd name="connsiteX2" fmla="*/ 717804 w 1435608"/>
              <a:gd name="connsiteY2" fmla="*/ 1435608 h 1435608"/>
              <a:gd name="connsiteX3" fmla="*/ 0 w 1435608"/>
              <a:gd name="connsiteY3" fmla="*/ 717804 h 1435608"/>
              <a:gd name="connsiteX4" fmla="*/ 717804 w 1435608"/>
              <a:gd name="connsiteY4" fmla="*/ 0 h 143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608" h="1435608">
                <a:moveTo>
                  <a:pt x="717804" y="0"/>
                </a:moveTo>
                <a:cubicBezTo>
                  <a:pt x="1114236" y="0"/>
                  <a:pt x="1435608" y="321372"/>
                  <a:pt x="1435608" y="717804"/>
                </a:cubicBezTo>
                <a:cubicBezTo>
                  <a:pt x="1435608" y="1114237"/>
                  <a:pt x="1114236" y="1435608"/>
                  <a:pt x="717804" y="1435608"/>
                </a:cubicBezTo>
                <a:cubicBezTo>
                  <a:pt x="321372" y="1435608"/>
                  <a:pt x="0" y="1114237"/>
                  <a:pt x="0" y="717804"/>
                </a:cubicBezTo>
                <a:cubicBezTo>
                  <a:pt x="0" y="321372"/>
                  <a:pt x="321372" y="0"/>
                  <a:pt x="717804" y="0"/>
                </a:cubicBezTo>
                <a:close/>
              </a:path>
            </a:pathLst>
          </a:custGeom>
        </p:spPr>
      </p:pic>
      <p:pic>
        <p:nvPicPr>
          <p:cNvPr id="25" name="Picture 24">
            <a:extLst>
              <a:ext uri="{FF2B5EF4-FFF2-40B4-BE49-F238E27FC236}">
                <a16:creationId xmlns:a16="http://schemas.microsoft.com/office/drawing/2014/main" id="{016BDF96-E500-90D3-E982-9692E429D93D}"/>
              </a:ext>
            </a:extLst>
          </p:cNvPr>
          <p:cNvPicPr>
            <a:picLocks noChangeAspect="1"/>
          </p:cNvPicPr>
          <p:nvPr/>
        </p:nvPicPr>
        <p:blipFill>
          <a:blip r:embed="rId4" cstate="print">
            <a:grayscl/>
            <a:extLst>
              <a:ext uri="{28A0092B-C50C-407E-A947-70E740481C1C}">
                <a14:useLocalDpi xmlns:a14="http://schemas.microsoft.com/office/drawing/2010/main"/>
              </a:ext>
            </a:extLst>
          </a:blip>
          <a:srcRect/>
          <a:stretch>
            <a:fillRect/>
          </a:stretch>
        </p:blipFill>
        <p:spPr>
          <a:xfrm>
            <a:off x="7900764" y="3961940"/>
            <a:ext cx="1424457" cy="1435608"/>
          </a:xfrm>
          <a:prstGeom prst="ellipse">
            <a:avLst/>
          </a:prstGeom>
        </p:spPr>
      </p:pic>
      <p:sp>
        <p:nvSpPr>
          <p:cNvPr id="28" name="Text 4">
            <a:extLst>
              <a:ext uri="{FF2B5EF4-FFF2-40B4-BE49-F238E27FC236}">
                <a16:creationId xmlns:a16="http://schemas.microsoft.com/office/drawing/2014/main" id="{53A39740-0FCE-BD65-EF90-D296A0C335AE}"/>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E33"/>
        </a:solidFill>
        <a:effectLst/>
      </p:bgPr>
    </p:bg>
    <p:spTree>
      <p:nvGrpSpPr>
        <p:cNvPr id="1" name=""/>
        <p:cNvGrpSpPr/>
        <p:nvPr/>
      </p:nvGrpSpPr>
      <p:grpSpPr>
        <a:xfrm>
          <a:off x="0" y="0"/>
          <a:ext cx="0" cy="0"/>
          <a:chOff x="0" y="0"/>
          <a:chExt cx="0" cy="0"/>
        </a:xfrm>
      </p:grpSpPr>
      <p:sp>
        <p:nvSpPr>
          <p:cNvPr id="5" name="Text 2"/>
          <p:cNvSpPr/>
          <p:nvPr/>
        </p:nvSpPr>
        <p:spPr>
          <a:xfrm>
            <a:off x="548640" y="268224"/>
            <a:ext cx="6096000" cy="633984"/>
          </a:xfrm>
          <a:prstGeom prst="rect">
            <a:avLst/>
          </a:prstGeom>
          <a:noFill/>
          <a:ln/>
        </p:spPr>
        <p:txBody>
          <a:bodyPr wrap="square" lIns="0" tIns="0" rIns="0" bIns="0" rtlCol="0" anchor="ctr"/>
          <a:lstStyle/>
          <a:p>
            <a:r>
              <a:rPr lang="en-US" sz="3200" b="1" dirty="0">
                <a:solidFill>
                  <a:srgbClr val="FFFFFF"/>
                </a:solidFill>
                <a:latin typeface="Calibri" pitchFamily="34" charset="0"/>
                <a:ea typeface="Calibri" pitchFamily="34" charset="-122"/>
                <a:cs typeface="Calibri" pitchFamily="34" charset="-120"/>
              </a:rPr>
              <a:t>Corporate Overview</a:t>
            </a:r>
            <a:endParaRPr lang="en-US" sz="3200" dirty="0"/>
          </a:p>
        </p:txBody>
      </p:sp>
      <p:sp>
        <p:nvSpPr>
          <p:cNvPr id="6" name="Text 3"/>
          <p:cNvSpPr/>
          <p:nvPr/>
        </p:nvSpPr>
        <p:spPr>
          <a:xfrm>
            <a:off x="548640" y="877824"/>
            <a:ext cx="5913120" cy="512064"/>
          </a:xfrm>
          <a:prstGeom prst="rect">
            <a:avLst/>
          </a:prstGeom>
          <a:noFill/>
          <a:ln/>
        </p:spPr>
        <p:txBody>
          <a:bodyPr wrap="square" lIns="0" tIns="0" rIns="0" bIns="0" rtlCol="0" anchor="ctr"/>
          <a:lstStyle/>
          <a:p>
            <a:r>
              <a:rPr lang="en-US" sz="1533" i="1" dirty="0">
                <a:solidFill>
                  <a:srgbClr val="82DC36"/>
                </a:solidFill>
                <a:latin typeface="Calibri" pitchFamily="34" charset="0"/>
                <a:ea typeface="Calibri" pitchFamily="34" charset="-122"/>
                <a:cs typeface="Calibri" pitchFamily="34" charset="-120"/>
              </a:rPr>
              <a:t>A Leader in Full-Body VR for Gaming, Enterprise, and Defense</a:t>
            </a:r>
            <a:endParaRPr lang="en-US" sz="1533" dirty="0">
              <a:solidFill>
                <a:srgbClr val="82DC36"/>
              </a:solidFill>
            </a:endParaRPr>
          </a:p>
        </p:txBody>
      </p:sp>
      <p:sp>
        <p:nvSpPr>
          <p:cNvPr id="7" name="Shape 4"/>
          <p:cNvSpPr/>
          <p:nvPr/>
        </p:nvSpPr>
        <p:spPr>
          <a:xfrm>
            <a:off x="548640" y="1682496"/>
            <a:ext cx="170688" cy="170688"/>
          </a:xfrm>
          <a:prstGeom prst="ellipse">
            <a:avLst/>
          </a:prstGeom>
          <a:solidFill>
            <a:srgbClr val="82DC36"/>
          </a:solidFill>
          <a:ln w="12700">
            <a:solidFill>
              <a:srgbClr val="82DC36"/>
            </a:solidFill>
            <a:prstDash val="solid"/>
          </a:ln>
        </p:spPr>
        <p:txBody>
          <a:bodyPr/>
          <a:lstStyle/>
          <a:p>
            <a:endParaRPr lang="en-US" sz="2400"/>
          </a:p>
        </p:txBody>
      </p:sp>
      <p:sp>
        <p:nvSpPr>
          <p:cNvPr id="8" name="Text 5"/>
          <p:cNvSpPr/>
          <p:nvPr/>
        </p:nvSpPr>
        <p:spPr>
          <a:xfrm>
            <a:off x="829056" y="1560576"/>
            <a:ext cx="5669280" cy="707136"/>
          </a:xfrm>
          <a:prstGeom prst="rect">
            <a:avLst/>
          </a:prstGeom>
          <a:noFill/>
          <a:ln/>
        </p:spPr>
        <p:txBody>
          <a:bodyPr wrap="square" lIns="0" tIns="0" rIns="0" bIns="0" rtlCol="0" anchor="t"/>
          <a:lstStyle/>
          <a:p>
            <a:r>
              <a:rPr lang="en-US" sz="1467" b="1" dirty="0">
                <a:solidFill>
                  <a:srgbClr val="82DC36"/>
                </a:solidFill>
                <a:latin typeface="Calibri" pitchFamily="34" charset="0"/>
                <a:ea typeface="Calibri" pitchFamily="34" charset="-122"/>
                <a:cs typeface="Calibri" pitchFamily="34" charset="-120"/>
              </a:rPr>
              <a:t>NASDAQ Listed (VTIX) — </a:t>
            </a:r>
            <a:r>
              <a:rPr lang="en-US" sz="1400" dirty="0">
                <a:solidFill>
                  <a:srgbClr val="D1D5DB"/>
                </a:solidFill>
                <a:latin typeface="Calibri" pitchFamily="34" charset="0"/>
                <a:ea typeface="Calibri" pitchFamily="34" charset="-122"/>
                <a:cs typeface="Calibri" pitchFamily="34" charset="-120"/>
              </a:rPr>
              <a:t>Trading since January 27, 2026 — validating a decade of investment in full-body VR technology.</a:t>
            </a:r>
            <a:endParaRPr lang="en-US" sz="1467" dirty="0"/>
          </a:p>
        </p:txBody>
      </p:sp>
      <p:sp>
        <p:nvSpPr>
          <p:cNvPr id="9" name="Shape 6"/>
          <p:cNvSpPr/>
          <p:nvPr/>
        </p:nvSpPr>
        <p:spPr>
          <a:xfrm>
            <a:off x="548640" y="2499360"/>
            <a:ext cx="170688" cy="170688"/>
          </a:xfrm>
          <a:prstGeom prst="ellipse">
            <a:avLst/>
          </a:prstGeom>
          <a:solidFill>
            <a:srgbClr val="82DC36"/>
          </a:solidFill>
          <a:ln w="12700">
            <a:solidFill>
              <a:srgbClr val="82DC36"/>
            </a:solidFill>
            <a:prstDash val="solid"/>
          </a:ln>
        </p:spPr>
        <p:txBody>
          <a:bodyPr/>
          <a:lstStyle/>
          <a:p>
            <a:endParaRPr lang="en-US" sz="2400"/>
          </a:p>
        </p:txBody>
      </p:sp>
      <p:sp>
        <p:nvSpPr>
          <p:cNvPr id="10" name="Text 7"/>
          <p:cNvSpPr/>
          <p:nvPr/>
        </p:nvSpPr>
        <p:spPr>
          <a:xfrm>
            <a:off x="829056" y="2377440"/>
            <a:ext cx="5669280" cy="707136"/>
          </a:xfrm>
          <a:prstGeom prst="rect">
            <a:avLst/>
          </a:prstGeom>
          <a:noFill/>
          <a:ln/>
        </p:spPr>
        <p:txBody>
          <a:bodyPr wrap="square" lIns="0" tIns="0" rIns="0" bIns="0" rtlCol="0" anchor="t"/>
          <a:lstStyle/>
          <a:p>
            <a:r>
              <a:rPr lang="en-US" sz="1467" b="1" dirty="0">
                <a:solidFill>
                  <a:srgbClr val="82DC36"/>
                </a:solidFill>
                <a:latin typeface="Calibri" pitchFamily="34" charset="0"/>
                <a:ea typeface="Calibri" pitchFamily="34" charset="-122"/>
                <a:cs typeface="Calibri" pitchFamily="34" charset="-120"/>
              </a:rPr>
              <a:t>Omni One: Flagship Product —</a:t>
            </a:r>
            <a:r>
              <a:rPr lang="en-US" sz="1400" dirty="0">
                <a:solidFill>
                  <a:srgbClr val="D1D5DB"/>
                </a:solidFill>
                <a:latin typeface="Calibri" pitchFamily="34" charset="0"/>
                <a:ea typeface="Calibri" pitchFamily="34" charset="-122"/>
                <a:cs typeface="Calibri" pitchFamily="34" charset="-120"/>
              </a:rPr>
              <a:t> Omni-directional treadmill that enables natural full-body movement in 360 degrees inside VR games or simulations.</a:t>
            </a:r>
            <a:endParaRPr lang="en-US" sz="1467" dirty="0"/>
          </a:p>
        </p:txBody>
      </p:sp>
      <p:sp>
        <p:nvSpPr>
          <p:cNvPr id="11" name="Shape 8"/>
          <p:cNvSpPr/>
          <p:nvPr/>
        </p:nvSpPr>
        <p:spPr>
          <a:xfrm>
            <a:off x="548640" y="3316224"/>
            <a:ext cx="170688" cy="170688"/>
          </a:xfrm>
          <a:prstGeom prst="ellipse">
            <a:avLst/>
          </a:prstGeom>
          <a:solidFill>
            <a:srgbClr val="82DC36"/>
          </a:solidFill>
          <a:ln w="12700">
            <a:solidFill>
              <a:srgbClr val="82DC36"/>
            </a:solidFill>
            <a:prstDash val="solid"/>
          </a:ln>
        </p:spPr>
        <p:txBody>
          <a:bodyPr/>
          <a:lstStyle/>
          <a:p>
            <a:endParaRPr lang="en-US" sz="2400"/>
          </a:p>
        </p:txBody>
      </p:sp>
      <p:sp>
        <p:nvSpPr>
          <p:cNvPr id="12" name="Text 9"/>
          <p:cNvSpPr/>
          <p:nvPr/>
        </p:nvSpPr>
        <p:spPr>
          <a:xfrm>
            <a:off x="829056" y="3194304"/>
            <a:ext cx="5669280" cy="707136"/>
          </a:xfrm>
          <a:prstGeom prst="rect">
            <a:avLst/>
          </a:prstGeom>
          <a:noFill/>
          <a:ln/>
        </p:spPr>
        <p:txBody>
          <a:bodyPr wrap="square" lIns="0" tIns="0" rIns="0" bIns="0" rtlCol="0" anchor="t"/>
          <a:lstStyle/>
          <a:p>
            <a:r>
              <a:rPr lang="en-US" sz="1467" b="1" dirty="0">
                <a:solidFill>
                  <a:srgbClr val="82DC36"/>
                </a:solidFill>
                <a:latin typeface="Calibri" pitchFamily="34" charset="0"/>
                <a:ea typeface="Calibri" pitchFamily="34" charset="-122"/>
                <a:cs typeface="Calibri" pitchFamily="34" charset="-120"/>
              </a:rPr>
              <a:t>4 Products | 25 Patents — </a:t>
            </a:r>
            <a:r>
              <a:rPr lang="en-US" sz="1400" dirty="0">
                <a:solidFill>
                  <a:srgbClr val="D1D5DB"/>
                </a:solidFill>
                <a:latin typeface="Calibri" pitchFamily="34" charset="0"/>
                <a:ea typeface="Calibri" pitchFamily="34" charset="-122"/>
                <a:cs typeface="Calibri" pitchFamily="34" charset="-120"/>
              </a:rPr>
              <a:t>Omni One &amp; Omni One Core (consumer), Omni One Enterprise, and Virtual Terrain Walk (VTW) defense simulation system.</a:t>
            </a:r>
            <a:endParaRPr lang="en-US" sz="1467" dirty="0"/>
          </a:p>
        </p:txBody>
      </p:sp>
      <p:sp>
        <p:nvSpPr>
          <p:cNvPr id="13" name="Shape 10"/>
          <p:cNvSpPr/>
          <p:nvPr/>
        </p:nvSpPr>
        <p:spPr>
          <a:xfrm>
            <a:off x="548640" y="4133088"/>
            <a:ext cx="170688" cy="170688"/>
          </a:xfrm>
          <a:prstGeom prst="ellipse">
            <a:avLst/>
          </a:prstGeom>
          <a:solidFill>
            <a:srgbClr val="82DC36"/>
          </a:solidFill>
          <a:ln w="12700">
            <a:solidFill>
              <a:srgbClr val="82DC36"/>
            </a:solidFill>
            <a:prstDash val="solid"/>
          </a:ln>
        </p:spPr>
        <p:txBody>
          <a:bodyPr/>
          <a:lstStyle/>
          <a:p>
            <a:endParaRPr lang="en-US" sz="2400"/>
          </a:p>
        </p:txBody>
      </p:sp>
      <p:sp>
        <p:nvSpPr>
          <p:cNvPr id="14" name="Text 11"/>
          <p:cNvSpPr/>
          <p:nvPr/>
        </p:nvSpPr>
        <p:spPr>
          <a:xfrm>
            <a:off x="829056" y="4011168"/>
            <a:ext cx="5669280" cy="707136"/>
          </a:xfrm>
          <a:prstGeom prst="rect">
            <a:avLst/>
          </a:prstGeom>
          <a:noFill/>
          <a:ln/>
        </p:spPr>
        <p:txBody>
          <a:bodyPr wrap="square" lIns="0" tIns="0" rIns="0" bIns="0" rtlCol="0" anchor="t"/>
          <a:lstStyle/>
          <a:p>
            <a:r>
              <a:rPr lang="en-US" sz="1467" b="1" dirty="0">
                <a:solidFill>
                  <a:srgbClr val="82DC36"/>
                </a:solidFill>
                <a:latin typeface="Calibri" pitchFamily="34" charset="0"/>
                <a:ea typeface="Calibri" pitchFamily="34" charset="-122"/>
                <a:cs typeface="Calibri" pitchFamily="34" charset="-120"/>
              </a:rPr>
              <a:t>Manufacturing at Scale — </a:t>
            </a:r>
            <a:r>
              <a:rPr lang="en-US" sz="1400" dirty="0">
                <a:solidFill>
                  <a:srgbClr val="D1D5DB"/>
                </a:solidFill>
                <a:latin typeface="Calibri" pitchFamily="34" charset="0"/>
                <a:ea typeface="Calibri" pitchFamily="34" charset="-122"/>
                <a:cs typeface="Calibri" pitchFamily="34" charset="-120"/>
              </a:rPr>
              <a:t>Facility ready for up to 3,000 units/month — $100M+ annual revenue potential at full utilization.</a:t>
            </a:r>
            <a:endParaRPr lang="en-US" sz="1467" dirty="0"/>
          </a:p>
        </p:txBody>
      </p:sp>
      <p:sp>
        <p:nvSpPr>
          <p:cNvPr id="15" name="Shape 12"/>
          <p:cNvSpPr/>
          <p:nvPr/>
        </p:nvSpPr>
        <p:spPr>
          <a:xfrm>
            <a:off x="548640" y="4949952"/>
            <a:ext cx="170688" cy="170688"/>
          </a:xfrm>
          <a:prstGeom prst="ellipse">
            <a:avLst/>
          </a:prstGeom>
          <a:solidFill>
            <a:srgbClr val="82DC36"/>
          </a:solidFill>
          <a:ln w="12700">
            <a:solidFill>
              <a:srgbClr val="82DC36"/>
            </a:solidFill>
            <a:prstDash val="solid"/>
          </a:ln>
        </p:spPr>
        <p:txBody>
          <a:bodyPr/>
          <a:lstStyle/>
          <a:p>
            <a:endParaRPr lang="en-US" sz="2400"/>
          </a:p>
        </p:txBody>
      </p:sp>
      <p:sp>
        <p:nvSpPr>
          <p:cNvPr id="16" name="Text 13"/>
          <p:cNvSpPr/>
          <p:nvPr/>
        </p:nvSpPr>
        <p:spPr>
          <a:xfrm>
            <a:off x="829056" y="4828032"/>
            <a:ext cx="5669280" cy="707136"/>
          </a:xfrm>
          <a:prstGeom prst="rect">
            <a:avLst/>
          </a:prstGeom>
          <a:noFill/>
          <a:ln/>
        </p:spPr>
        <p:txBody>
          <a:bodyPr wrap="square" lIns="0" tIns="0" rIns="0" bIns="0" rtlCol="0" anchor="t"/>
          <a:lstStyle/>
          <a:p>
            <a:r>
              <a:rPr lang="en-US" sz="1467" b="1" dirty="0">
                <a:solidFill>
                  <a:srgbClr val="82DC36"/>
                </a:solidFill>
                <a:latin typeface="Calibri" pitchFamily="34" charset="0"/>
                <a:ea typeface="Calibri" pitchFamily="34" charset="-122"/>
                <a:cs typeface="Calibri" pitchFamily="34" charset="-120"/>
              </a:rPr>
              <a:t>Multi-Use Revenue Strategy — </a:t>
            </a:r>
            <a:r>
              <a:rPr lang="en-US" sz="1400" dirty="0">
                <a:solidFill>
                  <a:srgbClr val="D1D5DB"/>
                </a:solidFill>
                <a:latin typeface="Calibri" pitchFamily="34" charset="0"/>
                <a:ea typeface="Calibri" pitchFamily="34" charset="-122"/>
                <a:cs typeface="Calibri" pitchFamily="34" charset="-120"/>
              </a:rPr>
              <a:t>High-volume consumer gaming + high-value defense &amp; enterprise training with recurring revenues from software.</a:t>
            </a:r>
            <a:endParaRPr lang="en-US" sz="1467" dirty="0"/>
          </a:p>
        </p:txBody>
      </p:sp>
      <p:sp>
        <p:nvSpPr>
          <p:cNvPr id="17" name="Shape 14"/>
          <p:cNvSpPr/>
          <p:nvPr/>
        </p:nvSpPr>
        <p:spPr>
          <a:xfrm>
            <a:off x="548640" y="5766816"/>
            <a:ext cx="170688" cy="170688"/>
          </a:xfrm>
          <a:prstGeom prst="ellipse">
            <a:avLst/>
          </a:prstGeom>
          <a:solidFill>
            <a:srgbClr val="82DC36"/>
          </a:solidFill>
          <a:ln w="12700">
            <a:solidFill>
              <a:srgbClr val="82DC36"/>
            </a:solidFill>
            <a:prstDash val="solid"/>
          </a:ln>
        </p:spPr>
        <p:txBody>
          <a:bodyPr/>
          <a:lstStyle/>
          <a:p>
            <a:endParaRPr lang="en-US" sz="2400"/>
          </a:p>
        </p:txBody>
      </p:sp>
      <p:sp>
        <p:nvSpPr>
          <p:cNvPr id="18" name="Text 15"/>
          <p:cNvSpPr/>
          <p:nvPr/>
        </p:nvSpPr>
        <p:spPr>
          <a:xfrm>
            <a:off x="829056" y="5644896"/>
            <a:ext cx="5669280" cy="707136"/>
          </a:xfrm>
          <a:prstGeom prst="rect">
            <a:avLst/>
          </a:prstGeom>
          <a:noFill/>
          <a:ln/>
        </p:spPr>
        <p:txBody>
          <a:bodyPr wrap="square" lIns="0" tIns="0" rIns="0" bIns="0" rtlCol="0" anchor="t"/>
          <a:lstStyle/>
          <a:p>
            <a:r>
              <a:rPr lang="en-US" sz="1467" b="1" dirty="0">
                <a:solidFill>
                  <a:srgbClr val="82DC36"/>
                </a:solidFill>
                <a:latin typeface="Calibri" pitchFamily="34" charset="0"/>
                <a:ea typeface="Calibri" pitchFamily="34" charset="-122"/>
                <a:cs typeface="Calibri" pitchFamily="34" charset="-120"/>
              </a:rPr>
              <a:t>AI-Driven Gaussian Splatting — </a:t>
            </a:r>
            <a:r>
              <a:rPr lang="en-US" sz="1400" dirty="0">
                <a:solidFill>
                  <a:srgbClr val="D1D5DB"/>
                </a:solidFill>
                <a:latin typeface="Calibri" pitchFamily="34" charset="0"/>
                <a:ea typeface="Calibri" pitchFamily="34" charset="-122"/>
                <a:cs typeface="Calibri" pitchFamily="34" charset="-120"/>
              </a:rPr>
              <a:t>Transforms 360° footage into photorealistic walkable 3D worlds in hours — powering VTW defense training.</a:t>
            </a:r>
            <a:endParaRPr lang="en-US" sz="1467" dirty="0"/>
          </a:p>
        </p:txBody>
      </p:sp>
      <p:sp>
        <p:nvSpPr>
          <p:cNvPr id="20" name="Shape 16"/>
          <p:cNvSpPr/>
          <p:nvPr/>
        </p:nvSpPr>
        <p:spPr>
          <a:xfrm>
            <a:off x="365760" y="6498336"/>
            <a:ext cx="11460480" cy="0"/>
          </a:xfrm>
          <a:prstGeom prst="line">
            <a:avLst/>
          </a:prstGeom>
          <a:noFill/>
          <a:ln w="6350">
            <a:solidFill>
              <a:srgbClr val="D1D5DB"/>
            </a:solidFill>
            <a:prstDash val="solid"/>
          </a:ln>
        </p:spPr>
        <p:txBody>
          <a:bodyPr/>
          <a:lstStyle/>
          <a:p>
            <a:endParaRPr lang="en-US" sz="2400"/>
          </a:p>
        </p:txBody>
      </p:sp>
      <p:grpSp>
        <p:nvGrpSpPr>
          <p:cNvPr id="22" name="Group 21">
            <a:extLst>
              <a:ext uri="{FF2B5EF4-FFF2-40B4-BE49-F238E27FC236}">
                <a16:creationId xmlns:a16="http://schemas.microsoft.com/office/drawing/2014/main" id="{9935565C-0FD5-97E3-8F04-F3606AF35865}"/>
              </a:ext>
            </a:extLst>
          </p:cNvPr>
          <p:cNvGrpSpPr/>
          <p:nvPr/>
        </p:nvGrpSpPr>
        <p:grpSpPr>
          <a:xfrm>
            <a:off x="7676001" y="1"/>
            <a:ext cx="4516000" cy="6463704"/>
            <a:chOff x="8413552" y="496380"/>
            <a:chExt cx="2723342" cy="3831068"/>
          </a:xfrm>
        </p:grpSpPr>
        <p:pic>
          <p:nvPicPr>
            <p:cNvPr id="23" name="Picture 22">
              <a:extLst>
                <a:ext uri="{FF2B5EF4-FFF2-40B4-BE49-F238E27FC236}">
                  <a16:creationId xmlns:a16="http://schemas.microsoft.com/office/drawing/2014/main" id="{10377307-FD96-DA32-DBA2-2DEA131ED2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17898" y="2569383"/>
              <a:ext cx="2618996" cy="1743968"/>
            </a:xfrm>
            <a:prstGeom prst="rect">
              <a:avLst/>
            </a:prstGeom>
          </p:spPr>
        </p:pic>
        <p:pic>
          <p:nvPicPr>
            <p:cNvPr id="24" name="Picture 23" descr="A group of people posing for a photo  Description automatically generated">
              <a:extLst>
                <a:ext uri="{FF2B5EF4-FFF2-40B4-BE49-F238E27FC236}">
                  <a16:creationId xmlns:a16="http://schemas.microsoft.com/office/drawing/2014/main" id="{A93DB532-15CD-D712-DF60-B85FBE29BC4C}"/>
                </a:ext>
              </a:extLst>
            </p:cNvPr>
            <p:cNvPicPr>
              <a:picLocks noChangeAspect="1"/>
            </p:cNvPicPr>
            <p:nvPr/>
          </p:nvPicPr>
          <p:blipFill>
            <a:blip r:embed="rId4"/>
            <a:stretch>
              <a:fillRect/>
            </a:stretch>
          </p:blipFill>
          <p:spPr>
            <a:xfrm>
              <a:off x="8413552" y="496380"/>
              <a:ext cx="2723342" cy="1710235"/>
            </a:xfrm>
            <a:prstGeom prst="rect">
              <a:avLst/>
            </a:prstGeom>
          </p:spPr>
        </p:pic>
        <p:sp>
          <p:nvSpPr>
            <p:cNvPr id="25" name="Rectangle 24">
              <a:extLst>
                <a:ext uri="{FF2B5EF4-FFF2-40B4-BE49-F238E27FC236}">
                  <a16:creationId xmlns:a16="http://schemas.microsoft.com/office/drawing/2014/main" id="{7B370C85-83C6-8395-AC13-7E09574C9757}"/>
                </a:ext>
              </a:extLst>
            </p:cNvPr>
            <p:cNvSpPr/>
            <p:nvPr/>
          </p:nvSpPr>
          <p:spPr>
            <a:xfrm>
              <a:off x="9152362" y="4163269"/>
              <a:ext cx="1984532" cy="164179"/>
            </a:xfrm>
            <a:prstGeom prst="rect">
              <a:avLst/>
            </a:prstGeom>
          </p:spPr>
          <p:txBody>
            <a:bodyPr wrap="square">
              <a:spAutoFit/>
            </a:bodyPr>
            <a:lstStyle/>
            <a:p>
              <a:pPr algn="r"/>
              <a:r>
                <a:rPr lang="en-US" sz="1200" i="1" dirty="0">
                  <a:solidFill>
                    <a:schemeClr val="bg1"/>
                  </a:solidFill>
                  <a:latin typeface="Lato" panose="020F0502020204030203" pitchFamily="34" charset="77"/>
                </a:rPr>
                <a:t>Virtuix’s China team in Zhuhai, China</a:t>
              </a:r>
            </a:p>
          </p:txBody>
        </p:sp>
        <p:sp>
          <p:nvSpPr>
            <p:cNvPr id="26" name="Rectangle 25">
              <a:extLst>
                <a:ext uri="{FF2B5EF4-FFF2-40B4-BE49-F238E27FC236}">
                  <a16:creationId xmlns:a16="http://schemas.microsoft.com/office/drawing/2014/main" id="{C8D98C58-1F72-091B-4ADC-97CC36C04271}"/>
                </a:ext>
              </a:extLst>
            </p:cNvPr>
            <p:cNvSpPr/>
            <p:nvPr/>
          </p:nvSpPr>
          <p:spPr>
            <a:xfrm>
              <a:off x="9404861" y="518113"/>
              <a:ext cx="1732033" cy="164179"/>
            </a:xfrm>
            <a:prstGeom prst="rect">
              <a:avLst/>
            </a:prstGeom>
          </p:spPr>
          <p:txBody>
            <a:bodyPr wrap="square">
              <a:spAutoFit/>
            </a:bodyPr>
            <a:lstStyle/>
            <a:p>
              <a:pPr algn="r"/>
              <a:r>
                <a:rPr lang="en-US" sz="1200" i="1" dirty="0">
                  <a:solidFill>
                    <a:schemeClr val="bg1"/>
                  </a:solidFill>
                  <a:latin typeface="Lato" panose="020F0502020204030203" pitchFamily="34" charset="77"/>
                </a:rPr>
                <a:t>Virtuix’s U.S. team in Austin, TX</a:t>
              </a:r>
            </a:p>
          </p:txBody>
        </p:sp>
      </p:grpSp>
      <p:sp>
        <p:nvSpPr>
          <p:cNvPr id="27" name="Rectangle: Rounded Corners 26">
            <a:extLst>
              <a:ext uri="{FF2B5EF4-FFF2-40B4-BE49-F238E27FC236}">
                <a16:creationId xmlns:a16="http://schemas.microsoft.com/office/drawing/2014/main" id="{4ABC5452-D27F-3518-BEBD-681ACA88EB45}"/>
              </a:ext>
            </a:extLst>
          </p:cNvPr>
          <p:cNvSpPr/>
          <p:nvPr/>
        </p:nvSpPr>
        <p:spPr>
          <a:xfrm>
            <a:off x="7646330" y="2840429"/>
            <a:ext cx="4659084" cy="757088"/>
          </a:xfrm>
          <a:prstGeom prst="roundRect">
            <a:avLst/>
          </a:prstGeom>
          <a:solidFill>
            <a:srgbClr val="82D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Google Shape;239;p30">
            <a:extLst>
              <a:ext uri="{FF2B5EF4-FFF2-40B4-BE49-F238E27FC236}">
                <a16:creationId xmlns:a16="http://schemas.microsoft.com/office/drawing/2014/main" id="{8E666E5B-58B3-DCB9-6052-FF7350B27FBA}"/>
              </a:ext>
            </a:extLst>
          </p:cNvPr>
          <p:cNvSpPr txBox="1">
            <a:spLocks/>
          </p:cNvSpPr>
          <p:nvPr/>
        </p:nvSpPr>
        <p:spPr>
          <a:xfrm>
            <a:off x="8078429" y="2883658"/>
            <a:ext cx="4399009" cy="713859"/>
          </a:xfrm>
          <a:prstGeom prst="rect">
            <a:avLst/>
          </a:prstGeom>
          <a:noFill/>
          <a:ln>
            <a:noFill/>
          </a:ln>
        </p:spPr>
        <p:txBody>
          <a:bodyPr spcFirstLastPara="1" vert="horz" wrap="square" lIns="121920" tIns="60933" rIns="121900" bIns="60933" rtlCol="0" anchor="t" anchorCtr="0">
            <a:spAutoFit/>
          </a:bodyPr>
          <a:lstStyle>
            <a:lvl1pPr marL="0" indent="0" algn="l" defTabSz="914400" rtl="0" eaLnBrk="1" latinLnBrk="0" hangingPunct="1">
              <a:lnSpc>
                <a:spcPct val="90000"/>
              </a:lnSpc>
              <a:spcBef>
                <a:spcPts val="1000"/>
              </a:spcBef>
              <a:buFont typeface="Lato" panose="020F0502020204030203" pitchFamily="34" charset="0"/>
              <a:buNone/>
              <a:defRPr sz="2000" kern="1200">
                <a:solidFill>
                  <a:schemeClr val="tx2"/>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1800" kern="1200">
                <a:solidFill>
                  <a:schemeClr val="tx2"/>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1600" kern="1200">
                <a:solidFill>
                  <a:schemeClr val="tx2"/>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1400" kern="1200">
                <a:solidFill>
                  <a:schemeClr val="tx2"/>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1400" kern="1200">
                <a:solidFill>
                  <a:schemeClr val="tx2"/>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Lato" panose="020F0502020204030203"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Lato" panose="020F0502020204030203"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Lato" panose="020F0502020204030203"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Lato" panose="020F0502020204030203" pitchFamily="34" charset="0"/>
              <a:buChar char="•"/>
              <a:defRPr sz="1800" kern="1200">
                <a:solidFill>
                  <a:schemeClr val="tx1"/>
                </a:solidFill>
                <a:latin typeface="+mn-lt"/>
                <a:ea typeface="+mn-ea"/>
                <a:cs typeface="+mn-cs"/>
              </a:defRPr>
            </a:lvl9pPr>
          </a:lstStyle>
          <a:p>
            <a:pPr>
              <a:spcBef>
                <a:spcPts val="0"/>
              </a:spcBef>
            </a:pPr>
            <a:r>
              <a:rPr lang="en-US" sz="2133" b="1" dirty="0">
                <a:solidFill>
                  <a:schemeClr val="bg1"/>
                </a:solidFill>
              </a:rPr>
              <a:t>We are hardware experts and have a track record of success</a:t>
            </a:r>
          </a:p>
        </p:txBody>
      </p:sp>
      <p:sp>
        <p:nvSpPr>
          <p:cNvPr id="2" name="Shape 1">
            <a:extLst>
              <a:ext uri="{FF2B5EF4-FFF2-40B4-BE49-F238E27FC236}">
                <a16:creationId xmlns:a16="http://schemas.microsoft.com/office/drawing/2014/main" id="{C6FC7A63-2405-A5C8-C78F-9806EBE173E3}"/>
              </a:ext>
            </a:extLst>
          </p:cNvPr>
          <p:cNvSpPr/>
          <p:nvPr/>
        </p:nvSpPr>
        <p:spPr>
          <a:xfrm>
            <a:off x="0" y="0"/>
            <a:ext cx="109728" cy="6858000"/>
          </a:xfrm>
          <a:prstGeom prst="rect">
            <a:avLst/>
          </a:prstGeom>
          <a:solidFill>
            <a:srgbClr val="82DC36"/>
          </a:solidFill>
          <a:ln w="12700">
            <a:solidFill>
              <a:srgbClr val="5BC84A"/>
            </a:solidFill>
            <a:prstDash val="solid"/>
          </a:ln>
        </p:spPr>
        <p:txBody>
          <a:bodyPr/>
          <a:lstStyle/>
          <a:p>
            <a:endParaRPr lang="en-US"/>
          </a:p>
        </p:txBody>
      </p:sp>
      <p:sp>
        <p:nvSpPr>
          <p:cNvPr id="3" name="Text 4">
            <a:extLst>
              <a:ext uri="{FF2B5EF4-FFF2-40B4-BE49-F238E27FC236}">
                <a16:creationId xmlns:a16="http://schemas.microsoft.com/office/drawing/2014/main" id="{AC186930-7EE6-53E8-3D6B-28BCF8D5EB5C}"/>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9">
            <a:extLst>
              <a:ext uri="{FF2B5EF4-FFF2-40B4-BE49-F238E27FC236}">
                <a16:creationId xmlns:a16="http://schemas.microsoft.com/office/drawing/2014/main" id="{0C2BF511-0BD4-48C2-AC80-711EB6D03065}"/>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92000" cy="755904"/>
          </a:xfrm>
          <a:prstGeom prst="rect">
            <a:avLst/>
          </a:prstGeom>
          <a:solidFill>
            <a:srgbClr val="292E33"/>
          </a:solidFill>
          <a:ln w="12700">
            <a:solidFill>
              <a:srgbClr val="292E33"/>
            </a:solidFill>
            <a:prstDash val="solid"/>
          </a:ln>
        </p:spPr>
        <p:txBody>
          <a:bodyPr/>
          <a:lstStyle/>
          <a:p>
            <a:endParaRPr lang="en-US" sz="2400"/>
          </a:p>
        </p:txBody>
      </p:sp>
      <p:sp>
        <p:nvSpPr>
          <p:cNvPr id="3" name="Text 1"/>
          <p:cNvSpPr/>
          <p:nvPr/>
        </p:nvSpPr>
        <p:spPr>
          <a:xfrm>
            <a:off x="426720" y="121920"/>
            <a:ext cx="8534400" cy="512064"/>
          </a:xfrm>
          <a:prstGeom prst="rect">
            <a:avLst/>
          </a:prstGeom>
          <a:noFill/>
          <a:ln/>
        </p:spPr>
        <p:txBody>
          <a:bodyPr wrap="square" lIns="0" tIns="0" rIns="0" bIns="0" rtlCol="0" anchor="ctr"/>
          <a:lstStyle/>
          <a:p>
            <a:r>
              <a:rPr lang="en-US" sz="2667" b="1" dirty="0">
                <a:solidFill>
                  <a:srgbClr val="FFFFFF"/>
                </a:solidFill>
                <a:latin typeface="Calibri" pitchFamily="34" charset="0"/>
                <a:ea typeface="Calibri" pitchFamily="34" charset="-122"/>
                <a:cs typeface="Calibri" pitchFamily="34" charset="-120"/>
              </a:rPr>
              <a:t>Key Highlights</a:t>
            </a:r>
            <a:endParaRPr lang="en-US" sz="2667" dirty="0"/>
          </a:p>
        </p:txBody>
      </p:sp>
      <p:sp>
        <p:nvSpPr>
          <p:cNvPr id="5" name="Text 3"/>
          <p:cNvSpPr/>
          <p:nvPr/>
        </p:nvSpPr>
        <p:spPr>
          <a:xfrm>
            <a:off x="426720" y="902208"/>
            <a:ext cx="6096000" cy="292608"/>
          </a:xfrm>
          <a:prstGeom prst="rect">
            <a:avLst/>
          </a:prstGeom>
          <a:noFill/>
          <a:ln/>
        </p:spPr>
        <p:txBody>
          <a:bodyPr wrap="square" rtlCol="0" anchor="ctr"/>
          <a:lstStyle/>
          <a:p>
            <a:r>
              <a:rPr lang="en-US" sz="1600" b="1" kern="0" spc="133" dirty="0">
                <a:solidFill>
                  <a:srgbClr val="82DC36"/>
                </a:solidFill>
                <a:latin typeface="Calibri" pitchFamily="34" charset="0"/>
                <a:ea typeface="Calibri" pitchFamily="34" charset="-122"/>
                <a:cs typeface="Calibri" pitchFamily="34" charset="-120"/>
              </a:rPr>
              <a:t>FINANCIAL PERFORMANCE</a:t>
            </a:r>
            <a:endParaRPr lang="en-US" sz="1600" dirty="0"/>
          </a:p>
        </p:txBody>
      </p:sp>
      <p:sp>
        <p:nvSpPr>
          <p:cNvPr id="6" name="Shape 4"/>
          <p:cNvSpPr/>
          <p:nvPr/>
        </p:nvSpPr>
        <p:spPr>
          <a:xfrm>
            <a:off x="426720" y="1219200"/>
            <a:ext cx="2499360" cy="1584960"/>
          </a:xfrm>
          <a:prstGeom prst="rect">
            <a:avLst/>
          </a:prstGeom>
          <a:solidFill>
            <a:srgbClr val="292E33"/>
          </a:solidFill>
          <a:ln w="12700">
            <a:solidFill>
              <a:srgbClr val="292E33"/>
            </a:solidFill>
            <a:prstDash val="solid"/>
          </a:ln>
          <a:effectLst>
            <a:outerShdw blurRad="101600" dist="38100" dir="8100000" algn="bl" rotWithShape="0">
              <a:srgbClr val="000000">
                <a:alpha val="15000"/>
              </a:srgbClr>
            </a:outerShdw>
          </a:effectLst>
        </p:spPr>
        <p:txBody>
          <a:bodyPr/>
          <a:lstStyle/>
          <a:p>
            <a:endParaRPr lang="en-US" sz="2400"/>
          </a:p>
        </p:txBody>
      </p:sp>
      <p:sp>
        <p:nvSpPr>
          <p:cNvPr id="7" name="Shape 5"/>
          <p:cNvSpPr/>
          <p:nvPr/>
        </p:nvSpPr>
        <p:spPr>
          <a:xfrm>
            <a:off x="426720" y="1219200"/>
            <a:ext cx="2499360" cy="97536"/>
          </a:xfrm>
          <a:prstGeom prst="rect">
            <a:avLst/>
          </a:prstGeom>
          <a:solidFill>
            <a:srgbClr val="82DC36"/>
          </a:solidFill>
          <a:ln w="12700">
            <a:solidFill>
              <a:srgbClr val="82DC36"/>
            </a:solidFill>
            <a:prstDash val="solid"/>
          </a:ln>
        </p:spPr>
        <p:txBody>
          <a:bodyPr/>
          <a:lstStyle/>
          <a:p>
            <a:endParaRPr lang="en-US" sz="2400"/>
          </a:p>
        </p:txBody>
      </p:sp>
      <p:sp>
        <p:nvSpPr>
          <p:cNvPr id="8" name="Text 6"/>
          <p:cNvSpPr/>
          <p:nvPr/>
        </p:nvSpPr>
        <p:spPr>
          <a:xfrm>
            <a:off x="548640" y="1316736"/>
            <a:ext cx="2255520" cy="731520"/>
          </a:xfrm>
          <a:prstGeom prst="rect">
            <a:avLst/>
          </a:prstGeom>
          <a:noFill/>
          <a:ln/>
        </p:spPr>
        <p:txBody>
          <a:bodyPr wrap="square" lIns="0" tIns="0" rIns="0" bIns="0" rtlCol="0" anchor="ctr"/>
          <a:lstStyle/>
          <a:p>
            <a:pPr algn="ctr"/>
            <a:r>
              <a:rPr lang="en-US" sz="3733" b="1" dirty="0">
                <a:solidFill>
                  <a:srgbClr val="82DC36"/>
                </a:solidFill>
                <a:latin typeface="Calibri" pitchFamily="34" charset="0"/>
                <a:ea typeface="Calibri" pitchFamily="34" charset="-122"/>
                <a:cs typeface="Calibri" pitchFamily="34" charset="-120"/>
              </a:rPr>
              <a:t>+41%</a:t>
            </a:r>
            <a:endParaRPr lang="en-US" sz="3733" dirty="0"/>
          </a:p>
        </p:txBody>
      </p:sp>
      <p:sp>
        <p:nvSpPr>
          <p:cNvPr id="9" name="Text 7"/>
          <p:cNvSpPr/>
          <p:nvPr/>
        </p:nvSpPr>
        <p:spPr>
          <a:xfrm>
            <a:off x="548640" y="2048256"/>
            <a:ext cx="2255520" cy="42672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Revenue Growth</a:t>
            </a:r>
            <a:endParaRPr lang="en-US" sz="1333" dirty="0"/>
          </a:p>
        </p:txBody>
      </p:sp>
      <p:sp>
        <p:nvSpPr>
          <p:cNvPr id="10" name="Text 8"/>
          <p:cNvSpPr/>
          <p:nvPr/>
        </p:nvSpPr>
        <p:spPr>
          <a:xfrm>
            <a:off x="524256" y="2438400"/>
            <a:ext cx="2304288" cy="341376"/>
          </a:xfrm>
          <a:prstGeom prst="rect">
            <a:avLst/>
          </a:prstGeom>
          <a:noFill/>
          <a:ln/>
        </p:spPr>
        <p:txBody>
          <a:bodyPr wrap="square" lIns="0" tIns="0" rIns="0" bIns="0" rtlCol="0" anchor="ctr"/>
          <a:lstStyle/>
          <a:p>
            <a:pPr algn="ctr"/>
            <a:r>
              <a:rPr lang="en-US" sz="1300" dirty="0">
                <a:solidFill>
                  <a:srgbClr val="D1D5DB"/>
                </a:solidFill>
                <a:latin typeface="Calibri" pitchFamily="34" charset="0"/>
                <a:ea typeface="Calibri" pitchFamily="34" charset="-122"/>
                <a:cs typeface="Calibri" pitchFamily="34" charset="-120"/>
              </a:rPr>
              <a:t>9M YoY to $3.0M</a:t>
            </a:r>
          </a:p>
          <a:p>
            <a:pPr algn="ctr"/>
            <a:r>
              <a:rPr lang="en-US" sz="1300" dirty="0">
                <a:solidFill>
                  <a:srgbClr val="D1D5DB"/>
                </a:solidFill>
                <a:latin typeface="Calibri" pitchFamily="34" charset="0"/>
                <a:ea typeface="Calibri" pitchFamily="34" charset="-122"/>
                <a:cs typeface="Calibri" pitchFamily="34" charset="-120"/>
              </a:rPr>
              <a:t>Q3: (24%) to $1.0M</a:t>
            </a:r>
            <a:endParaRPr lang="en-US" sz="1300" dirty="0"/>
          </a:p>
        </p:txBody>
      </p:sp>
      <p:sp>
        <p:nvSpPr>
          <p:cNvPr id="11" name="Shape 9"/>
          <p:cNvSpPr/>
          <p:nvPr/>
        </p:nvSpPr>
        <p:spPr>
          <a:xfrm>
            <a:off x="3048000" y="1219200"/>
            <a:ext cx="2499360" cy="1584960"/>
          </a:xfrm>
          <a:prstGeom prst="rect">
            <a:avLst/>
          </a:prstGeom>
          <a:solidFill>
            <a:srgbClr val="292E33"/>
          </a:solidFill>
          <a:ln w="12700">
            <a:solidFill>
              <a:srgbClr val="292E33"/>
            </a:solidFill>
            <a:prstDash val="solid"/>
          </a:ln>
          <a:effectLst>
            <a:outerShdw blurRad="101600" dist="38100" dir="8100000" algn="bl" rotWithShape="0">
              <a:srgbClr val="000000">
                <a:alpha val="15000"/>
              </a:srgbClr>
            </a:outerShdw>
          </a:effectLst>
        </p:spPr>
        <p:txBody>
          <a:bodyPr/>
          <a:lstStyle/>
          <a:p>
            <a:endParaRPr lang="en-US" sz="2400"/>
          </a:p>
        </p:txBody>
      </p:sp>
      <p:sp>
        <p:nvSpPr>
          <p:cNvPr id="12" name="Shape 10"/>
          <p:cNvSpPr/>
          <p:nvPr/>
        </p:nvSpPr>
        <p:spPr>
          <a:xfrm>
            <a:off x="3048000" y="1219200"/>
            <a:ext cx="2499360" cy="97536"/>
          </a:xfrm>
          <a:prstGeom prst="rect">
            <a:avLst/>
          </a:prstGeom>
          <a:solidFill>
            <a:srgbClr val="82DC36"/>
          </a:solidFill>
          <a:ln w="12700">
            <a:solidFill>
              <a:srgbClr val="82DC36"/>
            </a:solidFill>
            <a:prstDash val="solid"/>
          </a:ln>
        </p:spPr>
        <p:txBody>
          <a:bodyPr/>
          <a:lstStyle/>
          <a:p>
            <a:endParaRPr lang="en-US" sz="2400"/>
          </a:p>
        </p:txBody>
      </p:sp>
      <p:sp>
        <p:nvSpPr>
          <p:cNvPr id="13" name="Text 11"/>
          <p:cNvSpPr/>
          <p:nvPr/>
        </p:nvSpPr>
        <p:spPr>
          <a:xfrm>
            <a:off x="3169920" y="1316736"/>
            <a:ext cx="2255520" cy="731520"/>
          </a:xfrm>
          <a:prstGeom prst="rect">
            <a:avLst/>
          </a:prstGeom>
          <a:noFill/>
          <a:ln/>
        </p:spPr>
        <p:txBody>
          <a:bodyPr wrap="square" lIns="0" tIns="0" rIns="0" bIns="0" rtlCol="0" anchor="ctr"/>
          <a:lstStyle/>
          <a:p>
            <a:pPr algn="ctr"/>
            <a:r>
              <a:rPr lang="en-US" sz="3733" b="1" dirty="0">
                <a:solidFill>
                  <a:srgbClr val="82DC36"/>
                </a:solidFill>
                <a:latin typeface="Calibri" pitchFamily="34" charset="0"/>
                <a:ea typeface="Calibri" pitchFamily="34" charset="-122"/>
                <a:cs typeface="Calibri" pitchFamily="34" charset="-120"/>
              </a:rPr>
              <a:t>29%</a:t>
            </a:r>
            <a:endParaRPr lang="en-US" sz="3733" dirty="0"/>
          </a:p>
        </p:txBody>
      </p:sp>
      <p:sp>
        <p:nvSpPr>
          <p:cNvPr id="14" name="Text 12"/>
          <p:cNvSpPr/>
          <p:nvPr/>
        </p:nvSpPr>
        <p:spPr>
          <a:xfrm>
            <a:off x="3169920" y="2048256"/>
            <a:ext cx="2255520" cy="42672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Gross Margin</a:t>
            </a:r>
            <a:endParaRPr lang="en-US" sz="1333" dirty="0"/>
          </a:p>
        </p:txBody>
      </p:sp>
      <p:sp>
        <p:nvSpPr>
          <p:cNvPr id="15" name="Text 13"/>
          <p:cNvSpPr/>
          <p:nvPr/>
        </p:nvSpPr>
        <p:spPr>
          <a:xfrm>
            <a:off x="3145536" y="2438400"/>
            <a:ext cx="2304288" cy="341376"/>
          </a:xfrm>
          <a:prstGeom prst="rect">
            <a:avLst/>
          </a:prstGeom>
          <a:noFill/>
          <a:ln/>
        </p:spPr>
        <p:txBody>
          <a:bodyPr wrap="square" lIns="0" tIns="0" rIns="0" bIns="0" rtlCol="0" anchor="ctr"/>
          <a:lstStyle/>
          <a:p>
            <a:pPr algn="ctr"/>
            <a:r>
              <a:rPr lang="en-US" sz="1300" dirty="0">
                <a:solidFill>
                  <a:srgbClr val="D1D5DB"/>
                </a:solidFill>
                <a:latin typeface="Calibri" pitchFamily="34" charset="0"/>
                <a:ea typeface="Calibri" pitchFamily="34" charset="-122"/>
                <a:cs typeface="Calibri" pitchFamily="34" charset="-120"/>
              </a:rPr>
              <a:t>9M vs. (17%)</a:t>
            </a:r>
          </a:p>
          <a:p>
            <a:pPr algn="ctr"/>
            <a:r>
              <a:rPr lang="en-US" sz="1300" dirty="0">
                <a:solidFill>
                  <a:srgbClr val="D1D5DB"/>
                </a:solidFill>
                <a:latin typeface="Calibri" pitchFamily="34" charset="0"/>
                <a:ea typeface="Calibri" pitchFamily="34" charset="-122"/>
                <a:cs typeface="Calibri" pitchFamily="34" charset="-120"/>
              </a:rPr>
              <a:t>Q3: 30% vs. (2%)</a:t>
            </a:r>
            <a:endParaRPr lang="en-US" sz="1300" dirty="0"/>
          </a:p>
        </p:txBody>
      </p:sp>
      <p:sp>
        <p:nvSpPr>
          <p:cNvPr id="16" name="Shape 14"/>
          <p:cNvSpPr/>
          <p:nvPr/>
        </p:nvSpPr>
        <p:spPr>
          <a:xfrm>
            <a:off x="5669280" y="1219200"/>
            <a:ext cx="2499360" cy="1584960"/>
          </a:xfrm>
          <a:prstGeom prst="rect">
            <a:avLst/>
          </a:prstGeom>
          <a:solidFill>
            <a:srgbClr val="292E33"/>
          </a:solidFill>
          <a:ln w="12700">
            <a:solidFill>
              <a:srgbClr val="292E33"/>
            </a:solidFill>
            <a:prstDash val="solid"/>
          </a:ln>
          <a:effectLst>
            <a:outerShdw blurRad="101600" dist="38100" dir="8100000" algn="bl" rotWithShape="0">
              <a:srgbClr val="000000">
                <a:alpha val="15000"/>
              </a:srgbClr>
            </a:outerShdw>
          </a:effectLst>
        </p:spPr>
        <p:txBody>
          <a:bodyPr/>
          <a:lstStyle/>
          <a:p>
            <a:endParaRPr lang="en-US" sz="2400"/>
          </a:p>
        </p:txBody>
      </p:sp>
      <p:sp>
        <p:nvSpPr>
          <p:cNvPr id="17" name="Shape 15"/>
          <p:cNvSpPr/>
          <p:nvPr/>
        </p:nvSpPr>
        <p:spPr>
          <a:xfrm>
            <a:off x="5669280" y="1219200"/>
            <a:ext cx="2499360" cy="97536"/>
          </a:xfrm>
          <a:prstGeom prst="rect">
            <a:avLst/>
          </a:prstGeom>
          <a:solidFill>
            <a:srgbClr val="82DC36"/>
          </a:solidFill>
          <a:ln w="12700">
            <a:solidFill>
              <a:srgbClr val="82DC36"/>
            </a:solidFill>
            <a:prstDash val="solid"/>
          </a:ln>
        </p:spPr>
        <p:txBody>
          <a:bodyPr/>
          <a:lstStyle/>
          <a:p>
            <a:endParaRPr lang="en-US" sz="2400"/>
          </a:p>
        </p:txBody>
      </p:sp>
      <p:sp>
        <p:nvSpPr>
          <p:cNvPr id="18" name="Text 16"/>
          <p:cNvSpPr/>
          <p:nvPr/>
        </p:nvSpPr>
        <p:spPr>
          <a:xfrm>
            <a:off x="5791200" y="1316736"/>
            <a:ext cx="2255520" cy="731520"/>
          </a:xfrm>
          <a:prstGeom prst="rect">
            <a:avLst/>
          </a:prstGeom>
          <a:noFill/>
          <a:ln/>
        </p:spPr>
        <p:txBody>
          <a:bodyPr wrap="square" lIns="0" tIns="0" rIns="0" bIns="0" rtlCol="0" anchor="ctr"/>
          <a:lstStyle/>
          <a:p>
            <a:pPr algn="ctr"/>
            <a:r>
              <a:rPr lang="en-US" sz="3733" b="1" dirty="0">
                <a:solidFill>
                  <a:srgbClr val="82DC36"/>
                </a:solidFill>
                <a:latin typeface="Calibri" pitchFamily="34" charset="0"/>
                <a:ea typeface="Calibri" pitchFamily="34" charset="-122"/>
                <a:cs typeface="Calibri" pitchFamily="34" charset="-120"/>
              </a:rPr>
              <a:t>−45%</a:t>
            </a:r>
            <a:endParaRPr lang="en-US" sz="3733" dirty="0"/>
          </a:p>
        </p:txBody>
      </p:sp>
      <p:sp>
        <p:nvSpPr>
          <p:cNvPr id="19" name="Text 17"/>
          <p:cNvSpPr/>
          <p:nvPr/>
        </p:nvSpPr>
        <p:spPr>
          <a:xfrm>
            <a:off x="5791200" y="2048256"/>
            <a:ext cx="2255520" cy="42672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OpEx Reduction</a:t>
            </a:r>
            <a:endParaRPr lang="en-US" sz="1333" dirty="0"/>
          </a:p>
        </p:txBody>
      </p:sp>
      <p:sp>
        <p:nvSpPr>
          <p:cNvPr id="20" name="Text 18"/>
          <p:cNvSpPr/>
          <p:nvPr/>
        </p:nvSpPr>
        <p:spPr>
          <a:xfrm>
            <a:off x="5766816" y="2438400"/>
            <a:ext cx="2304288" cy="341376"/>
          </a:xfrm>
          <a:prstGeom prst="rect">
            <a:avLst/>
          </a:prstGeom>
          <a:noFill/>
          <a:ln/>
        </p:spPr>
        <p:txBody>
          <a:bodyPr wrap="square" lIns="0" tIns="0" rIns="0" bIns="0" rtlCol="0" anchor="ctr"/>
          <a:lstStyle/>
          <a:p>
            <a:pPr algn="ctr"/>
            <a:r>
              <a:rPr lang="en-US" sz="1300" dirty="0">
                <a:solidFill>
                  <a:srgbClr val="D1D5DB"/>
                </a:solidFill>
                <a:latin typeface="Calibri" pitchFamily="34" charset="0"/>
                <a:ea typeface="Calibri" pitchFamily="34" charset="-122"/>
                <a:cs typeface="Calibri" pitchFamily="34" charset="-120"/>
              </a:rPr>
              <a:t>9M: $6.3M vs. $11.4M </a:t>
            </a:r>
          </a:p>
          <a:p>
            <a:pPr algn="ctr"/>
            <a:r>
              <a:rPr lang="en-US" sz="1300" dirty="0">
                <a:solidFill>
                  <a:srgbClr val="D1D5DB"/>
                </a:solidFill>
                <a:latin typeface="Calibri" pitchFamily="34" charset="0"/>
                <a:ea typeface="Calibri" pitchFamily="34" charset="-122"/>
                <a:cs typeface="Calibri" pitchFamily="34" charset="-120"/>
              </a:rPr>
              <a:t>Q3: $2.1M vs. $1.8M</a:t>
            </a:r>
            <a:endParaRPr lang="en-US" sz="1300" dirty="0"/>
          </a:p>
        </p:txBody>
      </p:sp>
      <p:sp>
        <p:nvSpPr>
          <p:cNvPr id="21" name="Shape 19"/>
          <p:cNvSpPr/>
          <p:nvPr/>
        </p:nvSpPr>
        <p:spPr>
          <a:xfrm>
            <a:off x="8290560" y="1219200"/>
            <a:ext cx="2499360" cy="1584960"/>
          </a:xfrm>
          <a:prstGeom prst="rect">
            <a:avLst/>
          </a:prstGeom>
          <a:solidFill>
            <a:srgbClr val="292E33"/>
          </a:solidFill>
          <a:ln w="12700">
            <a:solidFill>
              <a:srgbClr val="292E33"/>
            </a:solidFill>
            <a:prstDash val="solid"/>
          </a:ln>
          <a:effectLst>
            <a:outerShdw blurRad="101600" dist="38100" dir="8100000" algn="bl" rotWithShape="0">
              <a:srgbClr val="000000">
                <a:alpha val="15000"/>
              </a:srgbClr>
            </a:outerShdw>
          </a:effectLst>
        </p:spPr>
        <p:txBody>
          <a:bodyPr/>
          <a:lstStyle/>
          <a:p>
            <a:endParaRPr lang="en-US" sz="2400"/>
          </a:p>
        </p:txBody>
      </p:sp>
      <p:sp>
        <p:nvSpPr>
          <p:cNvPr id="22" name="Shape 20"/>
          <p:cNvSpPr/>
          <p:nvPr/>
        </p:nvSpPr>
        <p:spPr>
          <a:xfrm>
            <a:off x="8290560" y="1219200"/>
            <a:ext cx="2499360" cy="97536"/>
          </a:xfrm>
          <a:prstGeom prst="rect">
            <a:avLst/>
          </a:prstGeom>
          <a:solidFill>
            <a:srgbClr val="82DC36"/>
          </a:solidFill>
          <a:ln w="12700">
            <a:solidFill>
              <a:srgbClr val="82DC36"/>
            </a:solidFill>
            <a:prstDash val="solid"/>
          </a:ln>
        </p:spPr>
        <p:txBody>
          <a:bodyPr/>
          <a:lstStyle/>
          <a:p>
            <a:endParaRPr lang="en-US" sz="2400"/>
          </a:p>
        </p:txBody>
      </p:sp>
      <p:sp>
        <p:nvSpPr>
          <p:cNvPr id="23" name="Text 21"/>
          <p:cNvSpPr/>
          <p:nvPr/>
        </p:nvSpPr>
        <p:spPr>
          <a:xfrm>
            <a:off x="8412480" y="1316736"/>
            <a:ext cx="2255520" cy="731520"/>
          </a:xfrm>
          <a:prstGeom prst="rect">
            <a:avLst/>
          </a:prstGeom>
          <a:noFill/>
          <a:ln/>
        </p:spPr>
        <p:txBody>
          <a:bodyPr wrap="square" lIns="0" tIns="0" rIns="0" bIns="0" rtlCol="0" anchor="ctr"/>
          <a:lstStyle/>
          <a:p>
            <a:pPr algn="ctr"/>
            <a:r>
              <a:rPr lang="en-US" sz="3733" b="1" dirty="0">
                <a:solidFill>
                  <a:srgbClr val="82DC36"/>
                </a:solidFill>
                <a:latin typeface="Calibri" pitchFamily="34" charset="0"/>
                <a:ea typeface="Calibri" pitchFamily="34" charset="-122"/>
                <a:cs typeface="Calibri" pitchFamily="34" charset="-120"/>
              </a:rPr>
              <a:t>+43%</a:t>
            </a:r>
            <a:endParaRPr lang="en-US" sz="3733" dirty="0"/>
          </a:p>
        </p:txBody>
      </p:sp>
      <p:sp>
        <p:nvSpPr>
          <p:cNvPr id="24" name="Text 22"/>
          <p:cNvSpPr/>
          <p:nvPr/>
        </p:nvSpPr>
        <p:spPr>
          <a:xfrm>
            <a:off x="8412480" y="2048256"/>
            <a:ext cx="2255520" cy="42672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Net Loss Improvement</a:t>
            </a:r>
            <a:endParaRPr lang="en-US" sz="1333" dirty="0"/>
          </a:p>
        </p:txBody>
      </p:sp>
      <p:sp>
        <p:nvSpPr>
          <p:cNvPr id="25" name="Text 23"/>
          <p:cNvSpPr/>
          <p:nvPr/>
        </p:nvSpPr>
        <p:spPr>
          <a:xfrm>
            <a:off x="8388096" y="2438400"/>
            <a:ext cx="2304288" cy="341376"/>
          </a:xfrm>
          <a:prstGeom prst="rect">
            <a:avLst/>
          </a:prstGeom>
          <a:noFill/>
          <a:ln/>
        </p:spPr>
        <p:txBody>
          <a:bodyPr wrap="square" lIns="0" tIns="0" rIns="0" bIns="0" rtlCol="0" anchor="ctr"/>
          <a:lstStyle/>
          <a:p>
            <a:pPr algn="ctr"/>
            <a:r>
              <a:rPr lang="en-US" sz="1300" dirty="0">
                <a:solidFill>
                  <a:srgbClr val="D1D5DB"/>
                </a:solidFill>
                <a:latin typeface="Calibri" pitchFamily="34" charset="0"/>
                <a:ea typeface="Calibri" pitchFamily="34" charset="-122"/>
                <a:cs typeface="Calibri" pitchFamily="34" charset="-120"/>
              </a:rPr>
              <a:t>9M: ($6.9M) vs. ($12.0M)</a:t>
            </a:r>
          </a:p>
          <a:p>
            <a:pPr algn="ctr"/>
            <a:r>
              <a:rPr lang="en-US" sz="1300" dirty="0">
                <a:solidFill>
                  <a:srgbClr val="D1D5DB"/>
                </a:solidFill>
                <a:latin typeface="Calibri" pitchFamily="34" charset="0"/>
                <a:ea typeface="Calibri" pitchFamily="34" charset="-122"/>
                <a:cs typeface="Calibri" pitchFamily="34" charset="-120"/>
              </a:rPr>
              <a:t>Q3: ($2.7M) vs. ($2.0M)</a:t>
            </a:r>
            <a:endParaRPr lang="en-US" sz="1300" dirty="0"/>
          </a:p>
        </p:txBody>
      </p:sp>
      <p:sp>
        <p:nvSpPr>
          <p:cNvPr id="26" name="Text 24"/>
          <p:cNvSpPr/>
          <p:nvPr/>
        </p:nvSpPr>
        <p:spPr>
          <a:xfrm>
            <a:off x="426720" y="3048000"/>
            <a:ext cx="6096000" cy="292608"/>
          </a:xfrm>
          <a:prstGeom prst="rect">
            <a:avLst/>
          </a:prstGeom>
          <a:noFill/>
          <a:ln/>
        </p:spPr>
        <p:txBody>
          <a:bodyPr wrap="square" rtlCol="0" anchor="ctr"/>
          <a:lstStyle/>
          <a:p>
            <a:r>
              <a:rPr lang="en-US" sz="1600" b="1" kern="0" spc="133" dirty="0">
                <a:solidFill>
                  <a:srgbClr val="82DC36"/>
                </a:solidFill>
                <a:latin typeface="Calibri" pitchFamily="34" charset="0"/>
                <a:ea typeface="Calibri" pitchFamily="34" charset="-122"/>
                <a:cs typeface="Calibri" pitchFamily="34" charset="-120"/>
              </a:rPr>
              <a:t>STRATEGIC MILESTONES</a:t>
            </a:r>
            <a:endParaRPr lang="en-US" sz="1600" dirty="0"/>
          </a:p>
        </p:txBody>
      </p:sp>
      <p:sp>
        <p:nvSpPr>
          <p:cNvPr id="27" name="Shape 25"/>
          <p:cNvSpPr/>
          <p:nvPr/>
        </p:nvSpPr>
        <p:spPr>
          <a:xfrm>
            <a:off x="426720" y="3413760"/>
            <a:ext cx="2097024" cy="1975104"/>
          </a:xfrm>
          <a:prstGeom prst="rect">
            <a:avLst/>
          </a:prstGeom>
          <a:solidFill>
            <a:srgbClr val="FFFFFF"/>
          </a:solidFill>
          <a:ln w="12700">
            <a:solidFill>
              <a:srgbClr val="D1D5DB"/>
            </a:solidFill>
            <a:prstDash val="solid"/>
          </a:ln>
          <a:effectLst>
            <a:outerShdw blurRad="101600" dist="38100" dir="8100000" algn="bl" rotWithShape="0">
              <a:srgbClr val="000000">
                <a:alpha val="15000"/>
              </a:srgbClr>
            </a:outerShdw>
          </a:effectLst>
        </p:spPr>
        <p:txBody>
          <a:bodyPr/>
          <a:lstStyle/>
          <a:p>
            <a:endParaRPr lang="en-US" sz="2400"/>
          </a:p>
        </p:txBody>
      </p:sp>
      <p:sp>
        <p:nvSpPr>
          <p:cNvPr id="28" name="Shape 26"/>
          <p:cNvSpPr/>
          <p:nvPr/>
        </p:nvSpPr>
        <p:spPr>
          <a:xfrm>
            <a:off x="426720" y="3413760"/>
            <a:ext cx="2097024" cy="97536"/>
          </a:xfrm>
          <a:prstGeom prst="rect">
            <a:avLst/>
          </a:prstGeom>
          <a:solidFill>
            <a:srgbClr val="82DC36"/>
          </a:solidFill>
          <a:ln w="12700">
            <a:solidFill>
              <a:srgbClr val="82DC36"/>
            </a:solidFill>
            <a:prstDash val="solid"/>
          </a:ln>
        </p:spPr>
        <p:txBody>
          <a:bodyPr/>
          <a:lstStyle/>
          <a:p>
            <a:endParaRPr lang="en-US" sz="2400"/>
          </a:p>
        </p:txBody>
      </p:sp>
      <p:pic>
        <p:nvPicPr>
          <p:cNvPr id="29" name="Image 0" descr="preencoded.png"/>
          <p:cNvPicPr>
            <a:picLocks noChangeAspect="1"/>
          </p:cNvPicPr>
          <p:nvPr/>
        </p:nvPicPr>
        <p:blipFill>
          <a:blip r:embed="rId3"/>
          <a:stretch>
            <a:fillRect/>
          </a:stretch>
        </p:blipFill>
        <p:spPr>
          <a:xfrm>
            <a:off x="1170432" y="3608832"/>
            <a:ext cx="609600" cy="609600"/>
          </a:xfrm>
          <a:prstGeom prst="rect">
            <a:avLst/>
          </a:prstGeom>
        </p:spPr>
      </p:pic>
      <p:sp>
        <p:nvSpPr>
          <p:cNvPr id="30" name="Text 27"/>
          <p:cNvSpPr/>
          <p:nvPr/>
        </p:nvSpPr>
        <p:spPr>
          <a:xfrm>
            <a:off x="524256" y="4340352"/>
            <a:ext cx="1901952" cy="341376"/>
          </a:xfrm>
          <a:prstGeom prst="rect">
            <a:avLst/>
          </a:prstGeom>
          <a:noFill/>
          <a:ln/>
        </p:spPr>
        <p:txBody>
          <a:bodyPr wrap="square" lIns="0" tIns="0" rIns="0" bIns="0" rtlCol="0" anchor="ctr"/>
          <a:lstStyle/>
          <a:p>
            <a:pPr algn="ctr"/>
            <a:r>
              <a:rPr lang="en-US" sz="1400" b="1" dirty="0">
                <a:solidFill>
                  <a:srgbClr val="292E33"/>
                </a:solidFill>
                <a:latin typeface="Calibri" pitchFamily="34" charset="0"/>
                <a:ea typeface="Calibri" pitchFamily="34" charset="-122"/>
                <a:cs typeface="Calibri" pitchFamily="34" charset="-120"/>
              </a:rPr>
              <a:t>NASDAQ Listed</a:t>
            </a:r>
            <a:endParaRPr lang="en-US" sz="1400" dirty="0"/>
          </a:p>
        </p:txBody>
      </p:sp>
      <p:sp>
        <p:nvSpPr>
          <p:cNvPr id="31" name="Text 28"/>
          <p:cNvSpPr/>
          <p:nvPr/>
        </p:nvSpPr>
        <p:spPr>
          <a:xfrm>
            <a:off x="524256" y="4706112"/>
            <a:ext cx="1901952" cy="560832"/>
          </a:xfrm>
          <a:prstGeom prst="rect">
            <a:avLst/>
          </a:prstGeom>
          <a:noFill/>
          <a:ln/>
        </p:spPr>
        <p:txBody>
          <a:bodyPr wrap="square" lIns="0" tIns="0" rIns="0" bIns="0" rtlCol="0" anchor="ctr"/>
          <a:lstStyle/>
          <a:p>
            <a:pPr algn="ctr"/>
            <a:r>
              <a:rPr lang="en-US" sz="1300" dirty="0">
                <a:solidFill>
                  <a:srgbClr val="6B7280"/>
                </a:solidFill>
                <a:latin typeface="Calibri" pitchFamily="34" charset="0"/>
                <a:ea typeface="Calibri" pitchFamily="34" charset="-122"/>
                <a:cs typeface="Calibri" pitchFamily="34" charset="-120"/>
              </a:rPr>
              <a:t>VTIX | Jan 27, 2026</a:t>
            </a:r>
            <a:endParaRPr lang="en-US" sz="1300" dirty="0"/>
          </a:p>
        </p:txBody>
      </p:sp>
      <p:sp>
        <p:nvSpPr>
          <p:cNvPr id="32" name="Shape 29"/>
          <p:cNvSpPr/>
          <p:nvPr/>
        </p:nvSpPr>
        <p:spPr>
          <a:xfrm>
            <a:off x="2718816" y="3413760"/>
            <a:ext cx="2097024" cy="1975104"/>
          </a:xfrm>
          <a:prstGeom prst="rect">
            <a:avLst/>
          </a:prstGeom>
          <a:solidFill>
            <a:srgbClr val="FFFFFF"/>
          </a:solidFill>
          <a:ln w="12700">
            <a:solidFill>
              <a:srgbClr val="D1D5DB"/>
            </a:solidFill>
            <a:prstDash val="solid"/>
          </a:ln>
          <a:effectLst>
            <a:outerShdw blurRad="101600" dist="38100" dir="8100000" algn="bl" rotWithShape="0">
              <a:srgbClr val="000000">
                <a:alpha val="15000"/>
              </a:srgbClr>
            </a:outerShdw>
          </a:effectLst>
        </p:spPr>
        <p:txBody>
          <a:bodyPr/>
          <a:lstStyle/>
          <a:p>
            <a:endParaRPr lang="en-US" sz="2400"/>
          </a:p>
        </p:txBody>
      </p:sp>
      <p:sp>
        <p:nvSpPr>
          <p:cNvPr id="33" name="Shape 30"/>
          <p:cNvSpPr/>
          <p:nvPr/>
        </p:nvSpPr>
        <p:spPr>
          <a:xfrm>
            <a:off x="2718816" y="3413760"/>
            <a:ext cx="2097024" cy="97536"/>
          </a:xfrm>
          <a:prstGeom prst="rect">
            <a:avLst/>
          </a:prstGeom>
          <a:solidFill>
            <a:srgbClr val="82DC36"/>
          </a:solidFill>
          <a:ln w="12700">
            <a:solidFill>
              <a:srgbClr val="82DC36"/>
            </a:solidFill>
            <a:prstDash val="solid"/>
          </a:ln>
        </p:spPr>
        <p:txBody>
          <a:bodyPr/>
          <a:lstStyle/>
          <a:p>
            <a:endParaRPr lang="en-US" sz="2400"/>
          </a:p>
        </p:txBody>
      </p:sp>
      <p:pic>
        <p:nvPicPr>
          <p:cNvPr id="34" name="Image 1" descr="preencoded.png"/>
          <p:cNvPicPr>
            <a:picLocks noChangeAspect="1"/>
          </p:cNvPicPr>
          <p:nvPr/>
        </p:nvPicPr>
        <p:blipFill>
          <a:blip r:embed="rId4"/>
          <a:stretch>
            <a:fillRect/>
          </a:stretch>
        </p:blipFill>
        <p:spPr>
          <a:xfrm>
            <a:off x="3462528" y="3608832"/>
            <a:ext cx="609600" cy="609600"/>
          </a:xfrm>
          <a:prstGeom prst="rect">
            <a:avLst/>
          </a:prstGeom>
        </p:spPr>
      </p:pic>
      <p:sp>
        <p:nvSpPr>
          <p:cNvPr id="35" name="Text 31"/>
          <p:cNvSpPr/>
          <p:nvPr/>
        </p:nvSpPr>
        <p:spPr>
          <a:xfrm>
            <a:off x="2816352" y="4340352"/>
            <a:ext cx="1901952" cy="341376"/>
          </a:xfrm>
          <a:prstGeom prst="rect">
            <a:avLst/>
          </a:prstGeom>
          <a:noFill/>
          <a:ln/>
        </p:spPr>
        <p:txBody>
          <a:bodyPr wrap="square" lIns="0" tIns="0" rIns="0" bIns="0" rtlCol="0" anchor="ctr"/>
          <a:lstStyle/>
          <a:p>
            <a:pPr algn="ctr"/>
            <a:r>
              <a:rPr lang="en-US" sz="1400" b="1" dirty="0">
                <a:solidFill>
                  <a:srgbClr val="292E33"/>
                </a:solidFill>
                <a:latin typeface="Calibri" pitchFamily="34" charset="0"/>
                <a:ea typeface="Calibri" pitchFamily="34" charset="-122"/>
                <a:cs typeface="Calibri" pitchFamily="34" charset="-120"/>
              </a:rPr>
              <a:t>Made for Meta</a:t>
            </a:r>
            <a:endParaRPr lang="en-US" sz="1400" dirty="0"/>
          </a:p>
        </p:txBody>
      </p:sp>
      <p:sp>
        <p:nvSpPr>
          <p:cNvPr id="36" name="Text 32"/>
          <p:cNvSpPr/>
          <p:nvPr/>
        </p:nvSpPr>
        <p:spPr>
          <a:xfrm>
            <a:off x="2816352" y="4706112"/>
            <a:ext cx="1901952" cy="560832"/>
          </a:xfrm>
          <a:prstGeom prst="rect">
            <a:avLst/>
          </a:prstGeom>
          <a:noFill/>
          <a:ln/>
        </p:spPr>
        <p:txBody>
          <a:bodyPr wrap="square" lIns="0" tIns="0" rIns="0" bIns="0" rtlCol="0" anchor="ctr"/>
          <a:lstStyle/>
          <a:p>
            <a:pPr algn="ctr"/>
            <a:r>
              <a:rPr lang="en-US" sz="1300" dirty="0">
                <a:solidFill>
                  <a:srgbClr val="6B7280"/>
                </a:solidFill>
                <a:latin typeface="Calibri" pitchFamily="34" charset="0"/>
                <a:ea typeface="Calibri" pitchFamily="34" charset="-122"/>
                <a:cs typeface="Calibri" pitchFamily="34" charset="-120"/>
              </a:rPr>
              <a:t>Quest ecosystem</a:t>
            </a:r>
            <a:endParaRPr lang="en-US" sz="1300" dirty="0"/>
          </a:p>
        </p:txBody>
      </p:sp>
      <p:sp>
        <p:nvSpPr>
          <p:cNvPr id="37" name="Shape 33"/>
          <p:cNvSpPr/>
          <p:nvPr/>
        </p:nvSpPr>
        <p:spPr>
          <a:xfrm>
            <a:off x="5010912" y="3413760"/>
            <a:ext cx="2097024" cy="1975104"/>
          </a:xfrm>
          <a:prstGeom prst="rect">
            <a:avLst/>
          </a:prstGeom>
          <a:solidFill>
            <a:srgbClr val="FFFFFF"/>
          </a:solidFill>
          <a:ln w="12700">
            <a:solidFill>
              <a:srgbClr val="D1D5DB"/>
            </a:solidFill>
            <a:prstDash val="solid"/>
          </a:ln>
          <a:effectLst>
            <a:outerShdw blurRad="101600" dist="38100" dir="8100000" algn="bl" rotWithShape="0">
              <a:srgbClr val="000000">
                <a:alpha val="15000"/>
              </a:srgbClr>
            </a:outerShdw>
          </a:effectLst>
        </p:spPr>
        <p:txBody>
          <a:bodyPr/>
          <a:lstStyle/>
          <a:p>
            <a:endParaRPr lang="en-US" sz="2400"/>
          </a:p>
        </p:txBody>
      </p:sp>
      <p:sp>
        <p:nvSpPr>
          <p:cNvPr id="38" name="Shape 34"/>
          <p:cNvSpPr/>
          <p:nvPr/>
        </p:nvSpPr>
        <p:spPr>
          <a:xfrm>
            <a:off x="5010912" y="3413760"/>
            <a:ext cx="2097024" cy="97536"/>
          </a:xfrm>
          <a:prstGeom prst="rect">
            <a:avLst/>
          </a:prstGeom>
          <a:solidFill>
            <a:srgbClr val="82DC36"/>
          </a:solidFill>
          <a:ln w="12700">
            <a:solidFill>
              <a:srgbClr val="82DC36"/>
            </a:solidFill>
            <a:prstDash val="solid"/>
          </a:ln>
        </p:spPr>
        <p:txBody>
          <a:bodyPr/>
          <a:lstStyle/>
          <a:p>
            <a:endParaRPr lang="en-US" sz="2400"/>
          </a:p>
        </p:txBody>
      </p:sp>
      <p:pic>
        <p:nvPicPr>
          <p:cNvPr id="39" name="Image 2" descr="preencoded.png"/>
          <p:cNvPicPr>
            <a:picLocks noChangeAspect="1"/>
          </p:cNvPicPr>
          <p:nvPr/>
        </p:nvPicPr>
        <p:blipFill>
          <a:blip r:embed="rId5"/>
          <a:stretch>
            <a:fillRect/>
          </a:stretch>
        </p:blipFill>
        <p:spPr>
          <a:xfrm>
            <a:off x="5754624" y="3608832"/>
            <a:ext cx="609600" cy="609600"/>
          </a:xfrm>
          <a:prstGeom prst="rect">
            <a:avLst/>
          </a:prstGeom>
        </p:spPr>
      </p:pic>
      <p:sp>
        <p:nvSpPr>
          <p:cNvPr id="40" name="Text 35"/>
          <p:cNvSpPr/>
          <p:nvPr/>
        </p:nvSpPr>
        <p:spPr>
          <a:xfrm>
            <a:off x="5108448" y="4340352"/>
            <a:ext cx="1901952" cy="341376"/>
          </a:xfrm>
          <a:prstGeom prst="rect">
            <a:avLst/>
          </a:prstGeom>
          <a:noFill/>
          <a:ln/>
        </p:spPr>
        <p:txBody>
          <a:bodyPr wrap="square" lIns="0" tIns="0" rIns="0" bIns="0" rtlCol="0" anchor="ctr"/>
          <a:lstStyle/>
          <a:p>
            <a:pPr algn="ctr"/>
            <a:r>
              <a:rPr lang="en-US" sz="1400" b="1" dirty="0">
                <a:solidFill>
                  <a:srgbClr val="292E33"/>
                </a:solidFill>
                <a:latin typeface="Calibri" pitchFamily="34" charset="0"/>
                <a:ea typeface="Calibri" pitchFamily="34" charset="-122"/>
                <a:cs typeface="Calibri" pitchFamily="34" charset="-120"/>
              </a:rPr>
              <a:t>Europe Launch</a:t>
            </a:r>
            <a:endParaRPr lang="en-US" sz="1400" dirty="0"/>
          </a:p>
        </p:txBody>
      </p:sp>
      <p:sp>
        <p:nvSpPr>
          <p:cNvPr id="41" name="Text 36"/>
          <p:cNvSpPr/>
          <p:nvPr/>
        </p:nvSpPr>
        <p:spPr>
          <a:xfrm>
            <a:off x="5108448" y="4706112"/>
            <a:ext cx="1901952" cy="560832"/>
          </a:xfrm>
          <a:prstGeom prst="rect">
            <a:avLst/>
          </a:prstGeom>
          <a:noFill/>
          <a:ln/>
        </p:spPr>
        <p:txBody>
          <a:bodyPr wrap="square" lIns="0" tIns="0" rIns="0" bIns="0" rtlCol="0" anchor="ctr"/>
          <a:lstStyle/>
          <a:p>
            <a:pPr algn="ctr"/>
            <a:r>
              <a:rPr lang="en-US" sz="1300" dirty="0">
                <a:solidFill>
                  <a:srgbClr val="6B7280"/>
                </a:solidFill>
                <a:latin typeface="Calibri" pitchFamily="34" charset="0"/>
                <a:ea typeface="Calibri" pitchFamily="34" charset="-122"/>
                <a:cs typeface="Calibri" pitchFamily="34" charset="-120"/>
              </a:rPr>
              <a:t>UK, DE, FR &amp; EU</a:t>
            </a:r>
            <a:endParaRPr lang="en-US" sz="1300" dirty="0"/>
          </a:p>
        </p:txBody>
      </p:sp>
      <p:sp>
        <p:nvSpPr>
          <p:cNvPr id="42" name="Shape 37"/>
          <p:cNvSpPr/>
          <p:nvPr/>
        </p:nvSpPr>
        <p:spPr>
          <a:xfrm>
            <a:off x="7303008" y="3429000"/>
            <a:ext cx="2097024" cy="1975104"/>
          </a:xfrm>
          <a:prstGeom prst="rect">
            <a:avLst/>
          </a:prstGeom>
          <a:solidFill>
            <a:srgbClr val="FFFFFF"/>
          </a:solidFill>
          <a:ln w="12700">
            <a:solidFill>
              <a:srgbClr val="D1D5DB"/>
            </a:solidFill>
            <a:prstDash val="solid"/>
          </a:ln>
          <a:effectLst>
            <a:outerShdw blurRad="101600" dist="38100" dir="8100000" algn="bl" rotWithShape="0">
              <a:srgbClr val="000000">
                <a:alpha val="15000"/>
              </a:srgbClr>
            </a:outerShdw>
          </a:effectLst>
        </p:spPr>
        <p:txBody>
          <a:bodyPr/>
          <a:lstStyle/>
          <a:p>
            <a:endParaRPr lang="en-US" sz="2400"/>
          </a:p>
        </p:txBody>
      </p:sp>
      <p:sp>
        <p:nvSpPr>
          <p:cNvPr id="43" name="Shape 38"/>
          <p:cNvSpPr/>
          <p:nvPr/>
        </p:nvSpPr>
        <p:spPr>
          <a:xfrm>
            <a:off x="7303008" y="3413760"/>
            <a:ext cx="2097024" cy="97536"/>
          </a:xfrm>
          <a:prstGeom prst="rect">
            <a:avLst/>
          </a:prstGeom>
          <a:solidFill>
            <a:srgbClr val="82DC36"/>
          </a:solidFill>
          <a:ln w="12700">
            <a:solidFill>
              <a:srgbClr val="82DC36"/>
            </a:solidFill>
            <a:prstDash val="solid"/>
          </a:ln>
        </p:spPr>
        <p:txBody>
          <a:bodyPr/>
          <a:lstStyle/>
          <a:p>
            <a:endParaRPr lang="en-US" sz="2400"/>
          </a:p>
        </p:txBody>
      </p:sp>
      <p:pic>
        <p:nvPicPr>
          <p:cNvPr id="44" name="Image 3" descr="preencoded.png"/>
          <p:cNvPicPr>
            <a:picLocks noChangeAspect="1"/>
          </p:cNvPicPr>
          <p:nvPr/>
        </p:nvPicPr>
        <p:blipFill>
          <a:blip r:embed="rId6"/>
          <a:stretch>
            <a:fillRect/>
          </a:stretch>
        </p:blipFill>
        <p:spPr>
          <a:xfrm>
            <a:off x="8046720" y="3608832"/>
            <a:ext cx="609600" cy="609600"/>
          </a:xfrm>
          <a:prstGeom prst="rect">
            <a:avLst/>
          </a:prstGeom>
        </p:spPr>
      </p:pic>
      <p:sp>
        <p:nvSpPr>
          <p:cNvPr id="45" name="Text 39"/>
          <p:cNvSpPr/>
          <p:nvPr/>
        </p:nvSpPr>
        <p:spPr>
          <a:xfrm>
            <a:off x="7303008" y="4340352"/>
            <a:ext cx="2097024" cy="341376"/>
          </a:xfrm>
          <a:prstGeom prst="rect">
            <a:avLst/>
          </a:prstGeom>
          <a:noFill/>
          <a:ln/>
        </p:spPr>
        <p:txBody>
          <a:bodyPr wrap="square" lIns="0" tIns="0" rIns="0" bIns="0" rtlCol="0" anchor="ctr"/>
          <a:lstStyle/>
          <a:p>
            <a:pPr algn="ctr"/>
            <a:r>
              <a:rPr lang="en-US" sz="1400" b="1" dirty="0">
                <a:solidFill>
                  <a:srgbClr val="292E33"/>
                </a:solidFill>
                <a:latin typeface="Calibri" pitchFamily="34" charset="0"/>
                <a:ea typeface="Calibri" pitchFamily="34" charset="-122"/>
                <a:cs typeface="Calibri" pitchFamily="34" charset="-120"/>
              </a:rPr>
              <a:t>UCF &amp; 1HMX Partnerships</a:t>
            </a:r>
          </a:p>
        </p:txBody>
      </p:sp>
      <p:sp>
        <p:nvSpPr>
          <p:cNvPr id="46" name="Text 40"/>
          <p:cNvSpPr/>
          <p:nvPr/>
        </p:nvSpPr>
        <p:spPr>
          <a:xfrm>
            <a:off x="7400544" y="4706112"/>
            <a:ext cx="1901952" cy="560832"/>
          </a:xfrm>
          <a:prstGeom prst="rect">
            <a:avLst/>
          </a:prstGeom>
          <a:noFill/>
          <a:ln/>
        </p:spPr>
        <p:txBody>
          <a:bodyPr wrap="square" lIns="0" tIns="0" rIns="0" bIns="0" rtlCol="0" anchor="ctr"/>
          <a:lstStyle/>
          <a:p>
            <a:pPr algn="ctr"/>
            <a:r>
              <a:rPr lang="en-US" sz="1300" dirty="0">
                <a:solidFill>
                  <a:srgbClr val="6B7280"/>
                </a:solidFill>
                <a:latin typeface="Calibri" pitchFamily="34" charset="0"/>
                <a:ea typeface="Calibri" pitchFamily="34" charset="-122"/>
                <a:cs typeface="Calibri" pitchFamily="34" charset="-120"/>
              </a:rPr>
              <a:t>Robot teleoperation</a:t>
            </a:r>
            <a:endParaRPr lang="en-US" sz="1300" dirty="0"/>
          </a:p>
        </p:txBody>
      </p:sp>
      <p:sp>
        <p:nvSpPr>
          <p:cNvPr id="47" name="Shape 41"/>
          <p:cNvSpPr/>
          <p:nvPr/>
        </p:nvSpPr>
        <p:spPr>
          <a:xfrm>
            <a:off x="9595104" y="3413760"/>
            <a:ext cx="2097024" cy="1975104"/>
          </a:xfrm>
          <a:prstGeom prst="rect">
            <a:avLst/>
          </a:prstGeom>
          <a:solidFill>
            <a:srgbClr val="FFFFFF"/>
          </a:solidFill>
          <a:ln w="12700">
            <a:solidFill>
              <a:srgbClr val="D1D5DB"/>
            </a:solidFill>
            <a:prstDash val="solid"/>
          </a:ln>
          <a:effectLst>
            <a:outerShdw blurRad="101600" dist="38100" dir="8100000" algn="bl" rotWithShape="0">
              <a:srgbClr val="000000">
                <a:alpha val="15000"/>
              </a:srgbClr>
            </a:outerShdw>
          </a:effectLst>
        </p:spPr>
        <p:txBody>
          <a:bodyPr/>
          <a:lstStyle/>
          <a:p>
            <a:endParaRPr lang="en-US" sz="2400"/>
          </a:p>
        </p:txBody>
      </p:sp>
      <p:sp>
        <p:nvSpPr>
          <p:cNvPr id="48" name="Shape 42"/>
          <p:cNvSpPr/>
          <p:nvPr/>
        </p:nvSpPr>
        <p:spPr>
          <a:xfrm>
            <a:off x="9595104" y="3413760"/>
            <a:ext cx="2097024" cy="97536"/>
          </a:xfrm>
          <a:prstGeom prst="rect">
            <a:avLst/>
          </a:prstGeom>
          <a:solidFill>
            <a:srgbClr val="82DC36"/>
          </a:solidFill>
          <a:ln w="12700">
            <a:solidFill>
              <a:srgbClr val="82DC36"/>
            </a:solidFill>
            <a:prstDash val="solid"/>
          </a:ln>
        </p:spPr>
        <p:txBody>
          <a:bodyPr/>
          <a:lstStyle/>
          <a:p>
            <a:endParaRPr lang="en-US" sz="2400"/>
          </a:p>
        </p:txBody>
      </p:sp>
      <p:pic>
        <p:nvPicPr>
          <p:cNvPr id="49" name="Image 4" descr="preencoded.png"/>
          <p:cNvPicPr>
            <a:picLocks noChangeAspect="1"/>
          </p:cNvPicPr>
          <p:nvPr/>
        </p:nvPicPr>
        <p:blipFill>
          <a:blip r:embed="rId7"/>
          <a:stretch>
            <a:fillRect/>
          </a:stretch>
        </p:blipFill>
        <p:spPr>
          <a:xfrm>
            <a:off x="10338816" y="3608832"/>
            <a:ext cx="609600" cy="609600"/>
          </a:xfrm>
          <a:prstGeom prst="rect">
            <a:avLst/>
          </a:prstGeom>
        </p:spPr>
      </p:pic>
      <p:sp>
        <p:nvSpPr>
          <p:cNvPr id="50" name="Text 43"/>
          <p:cNvSpPr/>
          <p:nvPr/>
        </p:nvSpPr>
        <p:spPr>
          <a:xfrm>
            <a:off x="9692640" y="4340352"/>
            <a:ext cx="1901952" cy="341376"/>
          </a:xfrm>
          <a:prstGeom prst="rect">
            <a:avLst/>
          </a:prstGeom>
          <a:noFill/>
          <a:ln/>
        </p:spPr>
        <p:txBody>
          <a:bodyPr wrap="square" lIns="0" tIns="0" rIns="0" bIns="0" rtlCol="0" anchor="ctr"/>
          <a:lstStyle/>
          <a:p>
            <a:pPr algn="ctr"/>
            <a:r>
              <a:rPr lang="en-US" sz="1400" b="1" dirty="0">
                <a:solidFill>
                  <a:srgbClr val="292E33"/>
                </a:solidFill>
                <a:latin typeface="Calibri" pitchFamily="34" charset="0"/>
                <a:ea typeface="Calibri" pitchFamily="34" charset="-122"/>
                <a:cs typeface="Calibri" pitchFamily="34" charset="-120"/>
              </a:rPr>
              <a:t>VTW + AI</a:t>
            </a:r>
            <a:endParaRPr lang="en-US" sz="1400" dirty="0"/>
          </a:p>
        </p:txBody>
      </p:sp>
      <p:sp>
        <p:nvSpPr>
          <p:cNvPr id="51" name="Text 44"/>
          <p:cNvSpPr/>
          <p:nvPr/>
        </p:nvSpPr>
        <p:spPr>
          <a:xfrm>
            <a:off x="9692640" y="4706112"/>
            <a:ext cx="1901952" cy="560832"/>
          </a:xfrm>
          <a:prstGeom prst="rect">
            <a:avLst/>
          </a:prstGeom>
          <a:noFill/>
          <a:ln/>
        </p:spPr>
        <p:txBody>
          <a:bodyPr wrap="square" lIns="0" tIns="0" rIns="0" bIns="0" rtlCol="0" anchor="ctr"/>
          <a:lstStyle/>
          <a:p>
            <a:pPr algn="ctr"/>
            <a:endParaRPr lang="en-US" sz="1300" dirty="0">
              <a:solidFill>
                <a:srgbClr val="6B7280"/>
              </a:solidFill>
              <a:latin typeface="Calibri" pitchFamily="34" charset="0"/>
              <a:ea typeface="Calibri" pitchFamily="34" charset="-122"/>
              <a:cs typeface="Calibri" pitchFamily="34" charset="-120"/>
            </a:endParaRPr>
          </a:p>
          <a:p>
            <a:pPr algn="ctr"/>
            <a:r>
              <a:rPr lang="en-US" sz="1300" dirty="0">
                <a:solidFill>
                  <a:srgbClr val="6B7280"/>
                </a:solidFill>
                <a:latin typeface="Calibri" pitchFamily="34" charset="0"/>
                <a:ea typeface="Calibri" pitchFamily="34" charset="-122"/>
                <a:cs typeface="Calibri" pitchFamily="34" charset="-120"/>
              </a:rPr>
              <a:t>Gaussian splatting</a:t>
            </a:r>
            <a:endParaRPr lang="en-US" sz="1300" dirty="0"/>
          </a:p>
          <a:p>
            <a:pPr algn="ctr"/>
            <a:endParaRPr lang="en-US" sz="1300" dirty="0"/>
          </a:p>
        </p:txBody>
      </p:sp>
      <p:sp>
        <p:nvSpPr>
          <p:cNvPr id="4" name="Text 4">
            <a:extLst>
              <a:ext uri="{FF2B5EF4-FFF2-40B4-BE49-F238E27FC236}">
                <a16:creationId xmlns:a16="http://schemas.microsoft.com/office/drawing/2014/main" id="{53EC8132-8D1D-C3D5-90AA-055AB8AC8801}"/>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9">
    <p:bg>
      <p:bgPr>
        <a:solidFill>
          <a:srgbClr val="F5F8FA"/>
        </a:solidFill>
        <a:effectLst/>
      </p:bgPr>
    </p:bg>
    <p:spTree>
      <p:nvGrpSpPr>
        <p:cNvPr id="1" name=""/>
        <p:cNvGrpSpPr/>
        <p:nvPr/>
      </p:nvGrpSpPr>
      <p:grpSpPr>
        <a:xfrm>
          <a:off x="0" y="0"/>
          <a:ext cx="0" cy="0"/>
          <a:chOff x="0" y="0"/>
          <a:chExt cx="0" cy="0"/>
        </a:xfrm>
      </p:grpSpPr>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Strategic Partnership: Made for Meta</a:t>
            </a:r>
            <a:endParaRPr lang="en-US" sz="2600" dirty="0"/>
          </a:p>
        </p:txBody>
      </p:sp>
      <p:sp>
        <p:nvSpPr>
          <p:cNvPr id="4" name="Text 2"/>
          <p:cNvSpPr/>
          <p:nvPr/>
        </p:nvSpPr>
        <p:spPr>
          <a:xfrm>
            <a:off x="365760" y="621792"/>
            <a:ext cx="9144000" cy="320040"/>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Expanding Addressable Market to Millions of XR Users</a:t>
            </a:r>
            <a:endParaRPr lang="en-US" sz="1600" dirty="0"/>
          </a:p>
        </p:txBody>
      </p:sp>
      <p:pic>
        <p:nvPicPr>
          <p:cNvPr id="5" name="Image 0" descr="/mnt/user-data/uploads/Made_for_Meta_Image.jpg"/>
          <p:cNvPicPr>
            <a:picLocks noChangeAspect="1"/>
          </p:cNvPicPr>
          <p:nvPr/>
        </p:nvPicPr>
        <p:blipFill>
          <a:blip r:embed="rId3"/>
          <a:srcRect/>
          <a:stretch/>
        </p:blipFill>
        <p:spPr>
          <a:xfrm>
            <a:off x="-24544" y="1732788"/>
            <a:ext cx="5931568" cy="3886200"/>
          </a:xfrm>
          <a:prstGeom prst="rect">
            <a:avLst/>
          </a:prstGeom>
        </p:spPr>
      </p:pic>
      <p:sp>
        <p:nvSpPr>
          <p:cNvPr id="6" name="Shape 3"/>
          <p:cNvSpPr/>
          <p:nvPr/>
        </p:nvSpPr>
        <p:spPr>
          <a:xfrm>
            <a:off x="5943600" y="1188720"/>
            <a:ext cx="5852160" cy="1188720"/>
          </a:xfrm>
          <a:prstGeom prst="rect">
            <a:avLst/>
          </a:prstGeom>
          <a:solidFill>
            <a:srgbClr val="FFFFFF"/>
          </a:solidFill>
          <a:ln w="635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7" name="Shape 4"/>
          <p:cNvSpPr/>
          <p:nvPr/>
        </p:nvSpPr>
        <p:spPr>
          <a:xfrm>
            <a:off x="5943600" y="1188720"/>
            <a:ext cx="64008" cy="1188720"/>
          </a:xfrm>
          <a:prstGeom prst="rect">
            <a:avLst/>
          </a:prstGeom>
          <a:solidFill>
            <a:srgbClr val="82DC36"/>
          </a:solidFill>
          <a:ln w="12700">
            <a:solidFill>
              <a:srgbClr val="5BC84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6080760" y="1280160"/>
            <a:ext cx="320040" cy="320040"/>
          </a:xfrm>
          <a:prstGeom prst="rect">
            <a:avLst/>
          </a:prstGeom>
        </p:spPr>
      </p:pic>
      <p:sp>
        <p:nvSpPr>
          <p:cNvPr id="9" name="Text 5"/>
          <p:cNvSpPr/>
          <p:nvPr/>
        </p:nvSpPr>
        <p:spPr>
          <a:xfrm>
            <a:off x="6492240" y="1261872"/>
            <a:ext cx="5212080" cy="320040"/>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Meta Certified Partnership</a:t>
            </a:r>
            <a:endParaRPr lang="en-US" sz="1400" dirty="0"/>
          </a:p>
        </p:txBody>
      </p:sp>
      <p:sp>
        <p:nvSpPr>
          <p:cNvPr id="10" name="Text 6"/>
          <p:cNvSpPr/>
          <p:nvPr/>
        </p:nvSpPr>
        <p:spPr>
          <a:xfrm>
            <a:off x="6080760" y="1645920"/>
            <a:ext cx="5623560" cy="685800"/>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Omni One joins the exclusive 'Made for Meta' program — Meta's certified ecosystem for Quest headsets and games.</a:t>
            </a:r>
            <a:endParaRPr lang="en-US" sz="1300" dirty="0"/>
          </a:p>
        </p:txBody>
      </p:sp>
      <p:sp>
        <p:nvSpPr>
          <p:cNvPr id="11" name="Shape 7"/>
          <p:cNvSpPr/>
          <p:nvPr/>
        </p:nvSpPr>
        <p:spPr>
          <a:xfrm>
            <a:off x="5943600" y="2487168"/>
            <a:ext cx="5852160" cy="1188720"/>
          </a:xfrm>
          <a:prstGeom prst="rect">
            <a:avLst/>
          </a:prstGeom>
          <a:solidFill>
            <a:srgbClr val="FFFFFF"/>
          </a:solidFill>
          <a:ln w="635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12" name="Shape 8"/>
          <p:cNvSpPr/>
          <p:nvPr/>
        </p:nvSpPr>
        <p:spPr>
          <a:xfrm>
            <a:off x="5943600" y="2487168"/>
            <a:ext cx="64008" cy="1188720"/>
          </a:xfrm>
          <a:prstGeom prst="rect">
            <a:avLst/>
          </a:prstGeom>
          <a:solidFill>
            <a:srgbClr val="5BC84A"/>
          </a:solidFill>
          <a:ln w="12700">
            <a:solidFill>
              <a:srgbClr val="5BC84A"/>
            </a:solidFill>
            <a:prstDash val="solid"/>
          </a:ln>
        </p:spPr>
        <p:txBody>
          <a:bodyPr/>
          <a:lstStyle/>
          <a:p>
            <a:endParaRPr lang="en-US"/>
          </a:p>
        </p:txBody>
      </p:sp>
      <p:pic>
        <p:nvPicPr>
          <p:cNvPr id="13" name="Image 2" descr="preencoded.png"/>
          <p:cNvPicPr>
            <a:picLocks noChangeAspect="1"/>
          </p:cNvPicPr>
          <p:nvPr/>
        </p:nvPicPr>
        <p:blipFill>
          <a:blip r:embed="rId5"/>
          <a:stretch>
            <a:fillRect/>
          </a:stretch>
        </p:blipFill>
        <p:spPr>
          <a:xfrm>
            <a:off x="6080760" y="2578608"/>
            <a:ext cx="320040" cy="320040"/>
          </a:xfrm>
          <a:prstGeom prst="rect">
            <a:avLst/>
          </a:prstGeom>
        </p:spPr>
      </p:pic>
      <p:sp>
        <p:nvSpPr>
          <p:cNvPr id="14" name="Text 9"/>
          <p:cNvSpPr/>
          <p:nvPr/>
        </p:nvSpPr>
        <p:spPr>
          <a:xfrm>
            <a:off x="6492240" y="2560320"/>
            <a:ext cx="5212080" cy="320040"/>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20M+ Quest Headsets Sold | Estimated 6M Active Users</a:t>
            </a:r>
            <a:endParaRPr lang="en-US" sz="1400" dirty="0"/>
          </a:p>
        </p:txBody>
      </p:sp>
      <p:sp>
        <p:nvSpPr>
          <p:cNvPr id="15" name="Text 10"/>
          <p:cNvSpPr/>
          <p:nvPr/>
        </p:nvSpPr>
        <p:spPr>
          <a:xfrm>
            <a:off x="6080760" y="2944368"/>
            <a:ext cx="5623560" cy="685800"/>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Expands Omni One's addressable market to an estimated 6 million active Quest users who can use Omni One with their existing headset and games.</a:t>
            </a:r>
            <a:endParaRPr lang="en-US" sz="1300" dirty="0"/>
          </a:p>
        </p:txBody>
      </p:sp>
      <p:sp>
        <p:nvSpPr>
          <p:cNvPr id="16" name="Shape 11"/>
          <p:cNvSpPr/>
          <p:nvPr/>
        </p:nvSpPr>
        <p:spPr>
          <a:xfrm>
            <a:off x="5943600" y="3785616"/>
            <a:ext cx="5852160" cy="1188720"/>
          </a:xfrm>
          <a:prstGeom prst="rect">
            <a:avLst/>
          </a:prstGeom>
          <a:solidFill>
            <a:srgbClr val="FFFFFF"/>
          </a:solidFill>
          <a:ln w="635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17" name="Shape 12"/>
          <p:cNvSpPr/>
          <p:nvPr/>
        </p:nvSpPr>
        <p:spPr>
          <a:xfrm>
            <a:off x="5943600" y="3785616"/>
            <a:ext cx="64008" cy="1188720"/>
          </a:xfrm>
          <a:prstGeom prst="rect">
            <a:avLst/>
          </a:prstGeom>
          <a:solidFill>
            <a:srgbClr val="5BC84A"/>
          </a:solidFill>
          <a:ln w="12700">
            <a:solidFill>
              <a:srgbClr val="5BC84A"/>
            </a:solidFill>
            <a:prstDash val="solid"/>
          </a:ln>
        </p:spPr>
        <p:txBody>
          <a:bodyPr/>
          <a:lstStyle/>
          <a:p>
            <a:endParaRPr lang="en-US"/>
          </a:p>
        </p:txBody>
      </p:sp>
      <p:pic>
        <p:nvPicPr>
          <p:cNvPr id="18" name="Image 3" descr="preencoded.png"/>
          <p:cNvPicPr>
            <a:picLocks noChangeAspect="1"/>
          </p:cNvPicPr>
          <p:nvPr/>
        </p:nvPicPr>
        <p:blipFill>
          <a:blip r:embed="rId6"/>
          <a:stretch>
            <a:fillRect/>
          </a:stretch>
        </p:blipFill>
        <p:spPr>
          <a:xfrm>
            <a:off x="6080760" y="3877056"/>
            <a:ext cx="320040" cy="320040"/>
          </a:xfrm>
          <a:prstGeom prst="rect">
            <a:avLst/>
          </a:prstGeom>
        </p:spPr>
      </p:pic>
      <p:sp>
        <p:nvSpPr>
          <p:cNvPr id="19" name="Text 13"/>
          <p:cNvSpPr/>
          <p:nvPr/>
        </p:nvSpPr>
        <p:spPr>
          <a:xfrm>
            <a:off x="6492240" y="3858768"/>
            <a:ext cx="5212080" cy="320040"/>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Broadens Distribution</a:t>
            </a:r>
            <a:endParaRPr lang="en-US" sz="1400" dirty="0"/>
          </a:p>
        </p:txBody>
      </p:sp>
      <p:sp>
        <p:nvSpPr>
          <p:cNvPr id="20" name="Text 14"/>
          <p:cNvSpPr/>
          <p:nvPr/>
        </p:nvSpPr>
        <p:spPr>
          <a:xfrm>
            <a:off x="6080760" y="4242816"/>
            <a:ext cx="5623560" cy="685800"/>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Omni One gains certified integration and will be promoted on Meta’s Made for Meta website.</a:t>
            </a:r>
            <a:endParaRPr lang="en-US" sz="1300" dirty="0"/>
          </a:p>
        </p:txBody>
      </p:sp>
      <p:sp>
        <p:nvSpPr>
          <p:cNvPr id="21" name="Shape 15"/>
          <p:cNvSpPr/>
          <p:nvPr/>
        </p:nvSpPr>
        <p:spPr>
          <a:xfrm>
            <a:off x="5943600" y="5084064"/>
            <a:ext cx="5852160" cy="1188720"/>
          </a:xfrm>
          <a:prstGeom prst="rect">
            <a:avLst/>
          </a:prstGeom>
          <a:solidFill>
            <a:srgbClr val="FFFFFF"/>
          </a:solidFill>
          <a:ln w="635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22" name="Shape 16"/>
          <p:cNvSpPr/>
          <p:nvPr/>
        </p:nvSpPr>
        <p:spPr>
          <a:xfrm>
            <a:off x="5943600" y="5084064"/>
            <a:ext cx="64008" cy="1188720"/>
          </a:xfrm>
          <a:prstGeom prst="rect">
            <a:avLst/>
          </a:prstGeom>
          <a:solidFill>
            <a:srgbClr val="5BC84A"/>
          </a:solidFill>
          <a:ln w="12700">
            <a:solidFill>
              <a:srgbClr val="5BC84A"/>
            </a:solidFill>
            <a:prstDash val="solid"/>
          </a:ln>
        </p:spPr>
        <p:txBody>
          <a:bodyPr/>
          <a:lstStyle/>
          <a:p>
            <a:endParaRPr lang="en-US"/>
          </a:p>
        </p:txBody>
      </p:sp>
      <p:pic>
        <p:nvPicPr>
          <p:cNvPr id="23" name="Image 4" descr="preencoded.png"/>
          <p:cNvPicPr>
            <a:picLocks noChangeAspect="1"/>
          </p:cNvPicPr>
          <p:nvPr/>
        </p:nvPicPr>
        <p:blipFill>
          <a:blip r:embed="rId7"/>
          <a:stretch>
            <a:fillRect/>
          </a:stretch>
        </p:blipFill>
        <p:spPr>
          <a:xfrm>
            <a:off x="6080760" y="5175504"/>
            <a:ext cx="320040" cy="320040"/>
          </a:xfrm>
          <a:prstGeom prst="rect">
            <a:avLst/>
          </a:prstGeom>
        </p:spPr>
      </p:pic>
      <p:sp>
        <p:nvSpPr>
          <p:cNvPr id="24" name="Text 17"/>
          <p:cNvSpPr/>
          <p:nvPr/>
        </p:nvSpPr>
        <p:spPr>
          <a:xfrm>
            <a:off x="6492240" y="5157216"/>
            <a:ext cx="5212080" cy="320040"/>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Mass Market Opportunity</a:t>
            </a:r>
            <a:endParaRPr lang="en-US" sz="1400" dirty="0"/>
          </a:p>
        </p:txBody>
      </p:sp>
      <p:sp>
        <p:nvSpPr>
          <p:cNvPr id="25" name="Text 18"/>
          <p:cNvSpPr/>
          <p:nvPr/>
        </p:nvSpPr>
        <p:spPr>
          <a:xfrm>
            <a:off x="6080760" y="5541264"/>
            <a:ext cx="5623560" cy="685800"/>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Foundational step toward bringing full-body VR with Omni One to a truly mass audience.</a:t>
            </a:r>
            <a:endParaRPr lang="en-US" sz="1300" dirty="0"/>
          </a:p>
        </p:txBody>
      </p:sp>
      <p:sp>
        <p:nvSpPr>
          <p:cNvPr id="26" name="Shape 19"/>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9" name="Text 4">
            <a:extLst>
              <a:ext uri="{FF2B5EF4-FFF2-40B4-BE49-F238E27FC236}">
                <a16:creationId xmlns:a16="http://schemas.microsoft.com/office/drawing/2014/main" id="{D408C126-95A4-A1AD-3714-732DFD035244}"/>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0">
    <p:bg>
      <p:bgPr>
        <a:solidFill>
          <a:srgbClr val="F5F8FA"/>
        </a:solidFill>
        <a:effectLst/>
      </p:bgPr>
    </p:bg>
    <p:spTree>
      <p:nvGrpSpPr>
        <p:cNvPr id="1" name=""/>
        <p:cNvGrpSpPr/>
        <p:nvPr/>
      </p:nvGrpSpPr>
      <p:grpSpPr>
        <a:xfrm>
          <a:off x="0" y="0"/>
          <a:ext cx="0" cy="0"/>
          <a:chOff x="0" y="0"/>
          <a:chExt cx="0" cy="0"/>
        </a:xfrm>
      </p:grpSpPr>
      <p:sp>
        <p:nvSpPr>
          <p:cNvPr id="29" name="Shape 19">
            <a:extLst>
              <a:ext uri="{FF2B5EF4-FFF2-40B4-BE49-F238E27FC236}">
                <a16:creationId xmlns:a16="http://schemas.microsoft.com/office/drawing/2014/main" id="{7A8B098F-0512-29D1-BD29-F237C016F0AD}"/>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International Expansion &amp; New Partnerships</a:t>
            </a:r>
            <a:endParaRPr lang="en-US" sz="2600" dirty="0"/>
          </a:p>
        </p:txBody>
      </p:sp>
      <p:sp>
        <p:nvSpPr>
          <p:cNvPr id="4" name="Text 2"/>
          <p:cNvSpPr/>
          <p:nvPr/>
        </p:nvSpPr>
        <p:spPr>
          <a:xfrm>
            <a:off x="365760" y="621792"/>
            <a:ext cx="9144000" cy="320040"/>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EU Launch + Pimax Collaboration + HSA/FSA Eligibility</a:t>
            </a:r>
            <a:endParaRPr lang="en-US" sz="1600" dirty="0"/>
          </a:p>
        </p:txBody>
      </p:sp>
      <p:pic>
        <p:nvPicPr>
          <p:cNvPr id="5" name="Image 0" descr="/mnt/user-data/uploads/omni_x_pimax.jpg"/>
          <p:cNvPicPr>
            <a:picLocks noChangeAspect="1"/>
          </p:cNvPicPr>
          <p:nvPr/>
        </p:nvPicPr>
        <p:blipFill>
          <a:blip r:embed="rId3"/>
          <a:srcRect/>
          <a:stretch/>
        </p:blipFill>
        <p:spPr>
          <a:xfrm>
            <a:off x="274320" y="1627632"/>
            <a:ext cx="5379023" cy="3593592"/>
          </a:xfrm>
          <a:prstGeom prst="rect">
            <a:avLst/>
          </a:prstGeom>
        </p:spPr>
      </p:pic>
      <p:sp>
        <p:nvSpPr>
          <p:cNvPr id="6" name="Shape 3"/>
          <p:cNvSpPr/>
          <p:nvPr/>
        </p:nvSpPr>
        <p:spPr>
          <a:xfrm>
            <a:off x="5943600" y="1188720"/>
            <a:ext cx="5943600" cy="1325880"/>
          </a:xfrm>
          <a:prstGeom prst="rect">
            <a:avLst/>
          </a:prstGeom>
          <a:solidFill>
            <a:srgbClr val="FFFFFF"/>
          </a:solidFill>
          <a:ln w="1270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7" name="Shape 4"/>
          <p:cNvSpPr/>
          <p:nvPr/>
        </p:nvSpPr>
        <p:spPr>
          <a:xfrm>
            <a:off x="5943600" y="1188720"/>
            <a:ext cx="64008" cy="1325880"/>
          </a:xfrm>
          <a:prstGeom prst="rect">
            <a:avLst/>
          </a:prstGeom>
          <a:solidFill>
            <a:srgbClr val="82DC36"/>
          </a:solidFill>
          <a:ln w="12700">
            <a:solidFill>
              <a:srgbClr val="5BC84A"/>
            </a:solidFill>
            <a:prstDash val="solid"/>
          </a:ln>
        </p:spPr>
        <p:txBody>
          <a:bodyPr/>
          <a:lstStyle/>
          <a:p>
            <a:endParaRPr lang="en-US"/>
          </a:p>
        </p:txBody>
      </p:sp>
      <p:sp>
        <p:nvSpPr>
          <p:cNvPr id="8" name="Shape 5"/>
          <p:cNvSpPr/>
          <p:nvPr/>
        </p:nvSpPr>
        <p:spPr>
          <a:xfrm>
            <a:off x="6080760" y="1298448"/>
            <a:ext cx="411480" cy="411480"/>
          </a:xfrm>
          <a:prstGeom prst="ellipse">
            <a:avLst/>
          </a:prstGeom>
          <a:solidFill>
            <a:srgbClr val="5BC84A"/>
          </a:solidFill>
          <a:ln w="12700">
            <a:solidFill>
              <a:srgbClr val="5BC84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6117336" y="1335024"/>
            <a:ext cx="338328" cy="338328"/>
          </a:xfrm>
          <a:prstGeom prst="rect">
            <a:avLst/>
          </a:prstGeom>
        </p:spPr>
      </p:pic>
      <p:sp>
        <p:nvSpPr>
          <p:cNvPr id="10" name="Text 6"/>
          <p:cNvSpPr/>
          <p:nvPr/>
        </p:nvSpPr>
        <p:spPr>
          <a:xfrm>
            <a:off x="6583680" y="1280160"/>
            <a:ext cx="5212080" cy="347472"/>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European Market Launch</a:t>
            </a:r>
            <a:endParaRPr lang="en-US" sz="1400" dirty="0"/>
          </a:p>
        </p:txBody>
      </p:sp>
      <p:sp>
        <p:nvSpPr>
          <p:cNvPr id="11" name="Text 7"/>
          <p:cNvSpPr/>
          <p:nvPr/>
        </p:nvSpPr>
        <p:spPr>
          <a:xfrm>
            <a:off x="6080760" y="1691640"/>
            <a:ext cx="5669280" cy="749808"/>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Omni One Core now available across UK, Germany, France, and all other EU countries via dedicated storefronts. Initial shipments expected April 2026.</a:t>
            </a:r>
            <a:endParaRPr lang="en-US" sz="1300" dirty="0"/>
          </a:p>
        </p:txBody>
      </p:sp>
      <p:sp>
        <p:nvSpPr>
          <p:cNvPr id="12" name="Shape 8"/>
          <p:cNvSpPr/>
          <p:nvPr/>
        </p:nvSpPr>
        <p:spPr>
          <a:xfrm>
            <a:off x="5943600" y="2624328"/>
            <a:ext cx="5943600" cy="1325880"/>
          </a:xfrm>
          <a:prstGeom prst="rect">
            <a:avLst/>
          </a:prstGeom>
          <a:solidFill>
            <a:srgbClr val="FFFFFF"/>
          </a:solidFill>
          <a:ln w="1270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13" name="Shape 9"/>
          <p:cNvSpPr/>
          <p:nvPr/>
        </p:nvSpPr>
        <p:spPr>
          <a:xfrm>
            <a:off x="5943600" y="2624328"/>
            <a:ext cx="64008" cy="1325880"/>
          </a:xfrm>
          <a:prstGeom prst="rect">
            <a:avLst/>
          </a:prstGeom>
          <a:solidFill>
            <a:srgbClr val="1D6A7A"/>
          </a:solidFill>
          <a:ln w="12700">
            <a:solidFill>
              <a:srgbClr val="1D6A7A"/>
            </a:solidFill>
            <a:prstDash val="solid"/>
          </a:ln>
        </p:spPr>
        <p:txBody>
          <a:bodyPr/>
          <a:lstStyle/>
          <a:p>
            <a:endParaRPr lang="en-US"/>
          </a:p>
        </p:txBody>
      </p:sp>
      <p:sp>
        <p:nvSpPr>
          <p:cNvPr id="14" name="Shape 10"/>
          <p:cNvSpPr/>
          <p:nvPr/>
        </p:nvSpPr>
        <p:spPr>
          <a:xfrm>
            <a:off x="6080760" y="2734056"/>
            <a:ext cx="411480" cy="411480"/>
          </a:xfrm>
          <a:prstGeom prst="ellipse">
            <a:avLst/>
          </a:prstGeom>
          <a:solidFill>
            <a:srgbClr val="1D6A7A"/>
          </a:solidFill>
          <a:ln w="12700">
            <a:solidFill>
              <a:srgbClr val="1D6A7A"/>
            </a:solidFill>
            <a:prstDash val="solid"/>
          </a:ln>
        </p:spPr>
        <p:txBody>
          <a:bodyPr/>
          <a:lstStyle/>
          <a:p>
            <a:endParaRPr lang="en-US"/>
          </a:p>
        </p:txBody>
      </p:sp>
      <p:pic>
        <p:nvPicPr>
          <p:cNvPr id="15" name="Image 2" descr="preencoded.png"/>
          <p:cNvPicPr>
            <a:picLocks noChangeAspect="1"/>
          </p:cNvPicPr>
          <p:nvPr/>
        </p:nvPicPr>
        <p:blipFill>
          <a:blip r:embed="rId5"/>
          <a:stretch>
            <a:fillRect/>
          </a:stretch>
        </p:blipFill>
        <p:spPr>
          <a:xfrm>
            <a:off x="6117336" y="2770632"/>
            <a:ext cx="338328" cy="338328"/>
          </a:xfrm>
          <a:prstGeom prst="rect">
            <a:avLst/>
          </a:prstGeom>
        </p:spPr>
      </p:pic>
      <p:sp>
        <p:nvSpPr>
          <p:cNvPr id="16" name="Text 11"/>
          <p:cNvSpPr/>
          <p:nvPr/>
        </p:nvSpPr>
        <p:spPr>
          <a:xfrm>
            <a:off x="6583680" y="2715768"/>
            <a:ext cx="5212080" cy="347472"/>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Pimax Partnership at CES 2026</a:t>
            </a:r>
            <a:endParaRPr lang="en-US" sz="1400" dirty="0"/>
          </a:p>
        </p:txBody>
      </p:sp>
      <p:sp>
        <p:nvSpPr>
          <p:cNvPr id="17" name="Text 12"/>
          <p:cNvSpPr/>
          <p:nvPr/>
        </p:nvSpPr>
        <p:spPr>
          <a:xfrm>
            <a:off x="6080760" y="3127248"/>
            <a:ext cx="5669280" cy="749808"/>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Exhibited at CES 2026 with Pimax showcasing Omni One + Pimax Dream Air headset for PC VR / SteamVR compatibility.</a:t>
            </a:r>
            <a:endParaRPr lang="en-US" sz="1300" dirty="0"/>
          </a:p>
        </p:txBody>
      </p:sp>
      <p:sp>
        <p:nvSpPr>
          <p:cNvPr id="18" name="Shape 13"/>
          <p:cNvSpPr/>
          <p:nvPr/>
        </p:nvSpPr>
        <p:spPr>
          <a:xfrm>
            <a:off x="5943600" y="4059936"/>
            <a:ext cx="5943600" cy="1325880"/>
          </a:xfrm>
          <a:prstGeom prst="rect">
            <a:avLst/>
          </a:prstGeom>
          <a:solidFill>
            <a:srgbClr val="FFFFFF"/>
          </a:solidFill>
          <a:ln w="12700">
            <a:solidFill>
              <a:srgbClr val="E8EFF3"/>
            </a:solidFill>
            <a:prstDash val="solid"/>
          </a:ln>
          <a:effectLst>
            <a:outerShdw blurRad="76200" dist="12700" dir="8100000" algn="bl" rotWithShape="0">
              <a:srgbClr val="000000">
                <a:alpha val="8000"/>
              </a:srgbClr>
            </a:outerShdw>
          </a:effectLst>
        </p:spPr>
        <p:txBody>
          <a:bodyPr/>
          <a:lstStyle/>
          <a:p>
            <a:endParaRPr lang="en-US"/>
          </a:p>
        </p:txBody>
      </p:sp>
      <p:sp>
        <p:nvSpPr>
          <p:cNvPr id="19" name="Shape 14"/>
          <p:cNvSpPr/>
          <p:nvPr/>
        </p:nvSpPr>
        <p:spPr>
          <a:xfrm>
            <a:off x="5943600" y="4059936"/>
            <a:ext cx="64008" cy="1325880"/>
          </a:xfrm>
          <a:prstGeom prst="rect">
            <a:avLst/>
          </a:prstGeom>
          <a:solidFill>
            <a:srgbClr val="1A3A4A"/>
          </a:solidFill>
          <a:ln w="12700">
            <a:solidFill>
              <a:srgbClr val="1A3A4A"/>
            </a:solidFill>
            <a:prstDash val="solid"/>
          </a:ln>
        </p:spPr>
        <p:txBody>
          <a:bodyPr/>
          <a:lstStyle/>
          <a:p>
            <a:endParaRPr lang="en-US"/>
          </a:p>
        </p:txBody>
      </p:sp>
      <p:sp>
        <p:nvSpPr>
          <p:cNvPr id="20" name="Shape 15"/>
          <p:cNvSpPr/>
          <p:nvPr/>
        </p:nvSpPr>
        <p:spPr>
          <a:xfrm>
            <a:off x="6080760" y="4169664"/>
            <a:ext cx="411480" cy="411480"/>
          </a:xfrm>
          <a:prstGeom prst="ellipse">
            <a:avLst/>
          </a:prstGeom>
          <a:solidFill>
            <a:srgbClr val="1A3A4A"/>
          </a:solidFill>
          <a:ln w="12700">
            <a:solidFill>
              <a:srgbClr val="1A3A4A"/>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6117336" y="4206240"/>
            <a:ext cx="338328" cy="338328"/>
          </a:xfrm>
          <a:prstGeom prst="rect">
            <a:avLst/>
          </a:prstGeom>
        </p:spPr>
      </p:pic>
      <p:sp>
        <p:nvSpPr>
          <p:cNvPr id="22" name="Text 16"/>
          <p:cNvSpPr/>
          <p:nvPr/>
        </p:nvSpPr>
        <p:spPr>
          <a:xfrm>
            <a:off x="6583680" y="4151376"/>
            <a:ext cx="5212080" cy="347472"/>
          </a:xfrm>
          <a:prstGeom prst="rect">
            <a:avLst/>
          </a:prstGeom>
          <a:noFill/>
          <a:ln/>
        </p:spPr>
        <p:txBody>
          <a:bodyPr wrap="square" rtlCol="0" anchor="ctr"/>
          <a:lstStyle/>
          <a:p>
            <a:pPr marL="0" indent="0">
              <a:buNone/>
            </a:pPr>
            <a:r>
              <a:rPr lang="en-US" sz="1400" b="1" dirty="0">
                <a:solidFill>
                  <a:srgbClr val="1A2830"/>
                </a:solidFill>
                <a:latin typeface="Calibri" pitchFamily="34" charset="0"/>
                <a:ea typeface="Calibri" pitchFamily="34" charset="-122"/>
                <a:cs typeface="Calibri" pitchFamily="34" charset="-120"/>
              </a:rPr>
              <a:t>HSA/FSA Eligible via Truemed</a:t>
            </a:r>
            <a:endParaRPr lang="en-US" sz="1400" dirty="0"/>
          </a:p>
        </p:txBody>
      </p:sp>
      <p:sp>
        <p:nvSpPr>
          <p:cNvPr id="23" name="Text 17"/>
          <p:cNvSpPr/>
          <p:nvPr/>
        </p:nvSpPr>
        <p:spPr>
          <a:xfrm>
            <a:off x="6080760" y="4562856"/>
            <a:ext cx="5669280" cy="749808"/>
          </a:xfrm>
          <a:prstGeom prst="rect">
            <a:avLst/>
          </a:prstGeom>
          <a:noFill/>
          <a:ln/>
        </p:spPr>
        <p:txBody>
          <a:bodyPr wrap="square" rtlCol="0" anchor="ctr"/>
          <a:lstStyle/>
          <a:p>
            <a:pPr marL="0" indent="0">
              <a:lnSpc>
                <a:spcPct val="130000"/>
              </a:lnSpc>
              <a:buNone/>
            </a:pPr>
            <a:r>
              <a:rPr lang="en-US" sz="1300" dirty="0">
                <a:solidFill>
                  <a:srgbClr val="3D5561"/>
                </a:solidFill>
                <a:latin typeface="Calibri" pitchFamily="34" charset="0"/>
                <a:ea typeface="Calibri" pitchFamily="34" charset="-122"/>
                <a:cs typeface="Calibri" pitchFamily="34" charset="-120"/>
              </a:rPr>
              <a:t>Omni One purchasable with pre-tax health savings dollars — saving buyers ~30%. Wellness angle broadens consumer appeal.</a:t>
            </a:r>
            <a:endParaRPr lang="en-US" sz="1300" dirty="0"/>
          </a:p>
        </p:txBody>
      </p:sp>
      <p:pic>
        <p:nvPicPr>
          <p:cNvPr id="28" name="Graphic 27" descr="Take Off with solid fill">
            <a:extLst>
              <a:ext uri="{FF2B5EF4-FFF2-40B4-BE49-F238E27FC236}">
                <a16:creationId xmlns:a16="http://schemas.microsoft.com/office/drawing/2014/main" id="{694830FA-BDE0-F91A-2116-491BBFD76D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2764" y="1362456"/>
            <a:ext cx="347472" cy="347472"/>
          </a:xfrm>
          <a:prstGeom prst="rect">
            <a:avLst/>
          </a:prstGeom>
        </p:spPr>
      </p:pic>
      <p:sp>
        <p:nvSpPr>
          <p:cNvPr id="24" name="Text 4">
            <a:extLst>
              <a:ext uri="{FF2B5EF4-FFF2-40B4-BE49-F238E27FC236}">
                <a16:creationId xmlns:a16="http://schemas.microsoft.com/office/drawing/2014/main" id="{D91A3AB8-502F-8FDA-9272-A09FBF5A5CA1}"/>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9">
            <a:extLst>
              <a:ext uri="{FF2B5EF4-FFF2-40B4-BE49-F238E27FC236}">
                <a16:creationId xmlns:a16="http://schemas.microsoft.com/office/drawing/2014/main" id="{834383F3-5DE5-97E0-B469-F2CA91912588}"/>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5156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411480" y="91440"/>
            <a:ext cx="1133856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Defense Segment: Virtual Terrain Walk + AI Integration</a:t>
            </a:r>
            <a:endParaRPr lang="en-US" sz="2600" dirty="0"/>
          </a:p>
        </p:txBody>
      </p:sp>
      <p:sp>
        <p:nvSpPr>
          <p:cNvPr id="4" name="Text 2"/>
          <p:cNvSpPr/>
          <p:nvPr/>
        </p:nvSpPr>
        <p:spPr>
          <a:xfrm>
            <a:off x="411480" y="640080"/>
            <a:ext cx="10972800" cy="347472"/>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High-value government contracts advancing alongside consumer sales</a:t>
            </a:r>
            <a:endParaRPr lang="en-US" sz="1600" dirty="0"/>
          </a:p>
        </p:txBody>
      </p:sp>
      <p:sp>
        <p:nvSpPr>
          <p:cNvPr id="6" name="Text 3"/>
          <p:cNvSpPr/>
          <p:nvPr/>
        </p:nvSpPr>
        <p:spPr>
          <a:xfrm>
            <a:off x="5852160" y="1188720"/>
            <a:ext cx="5943600" cy="411480"/>
          </a:xfrm>
          <a:prstGeom prst="rect">
            <a:avLst/>
          </a:prstGeom>
          <a:noFill/>
          <a:ln/>
        </p:spPr>
        <p:txBody>
          <a:bodyPr wrap="square" rtlCol="0" anchor="ctr"/>
          <a:lstStyle/>
          <a:p>
            <a:pPr marL="0" indent="0">
              <a:buNone/>
            </a:pPr>
            <a:r>
              <a:rPr lang="en-US" sz="1600" b="1" dirty="0">
                <a:solidFill>
                  <a:srgbClr val="1A2830"/>
                </a:solidFill>
                <a:latin typeface="Calibri" pitchFamily="34" charset="0"/>
                <a:ea typeface="Calibri" pitchFamily="34" charset="-122"/>
                <a:cs typeface="Calibri" pitchFamily="34" charset="-120"/>
              </a:rPr>
              <a:t>AI-Powered 3D Terrain Reconstruction</a:t>
            </a:r>
            <a:endParaRPr lang="en-US" sz="1600" dirty="0"/>
          </a:p>
        </p:txBody>
      </p:sp>
      <p:sp>
        <p:nvSpPr>
          <p:cNvPr id="7" name="Shape 4"/>
          <p:cNvSpPr/>
          <p:nvPr/>
        </p:nvSpPr>
        <p:spPr>
          <a:xfrm>
            <a:off x="5852160" y="1709928"/>
            <a:ext cx="5943600" cy="822960"/>
          </a:xfrm>
          <a:prstGeom prst="rect">
            <a:avLst/>
          </a:prstGeom>
          <a:solidFill>
            <a:srgbClr val="FFFFFF"/>
          </a:solidFill>
          <a:ln w="6350">
            <a:solidFill>
              <a:srgbClr val="E8EFF3"/>
            </a:solidFill>
            <a:prstDash val="solid"/>
          </a:ln>
          <a:effectLst>
            <a:outerShdw blurRad="50800" dist="12700" dir="8100000" algn="bl" rotWithShape="0">
              <a:srgbClr val="000000">
                <a:alpha val="7000"/>
              </a:srgbClr>
            </a:outerShdw>
          </a:effectLst>
        </p:spPr>
        <p:txBody>
          <a:bodyPr/>
          <a:lstStyle/>
          <a:p>
            <a:endParaRPr lang="en-US"/>
          </a:p>
        </p:txBody>
      </p:sp>
      <p:sp>
        <p:nvSpPr>
          <p:cNvPr id="8" name="Shape 5"/>
          <p:cNvSpPr/>
          <p:nvPr/>
        </p:nvSpPr>
        <p:spPr>
          <a:xfrm>
            <a:off x="5852160" y="1709928"/>
            <a:ext cx="64008" cy="822960"/>
          </a:xfrm>
          <a:prstGeom prst="rect">
            <a:avLst/>
          </a:prstGeom>
          <a:solidFill>
            <a:srgbClr val="82DC36"/>
          </a:solidFill>
          <a:ln w="12700">
            <a:solidFill>
              <a:srgbClr val="5BC84A"/>
            </a:solidFill>
            <a:prstDash val="solid"/>
          </a:ln>
        </p:spPr>
        <p:txBody>
          <a:bodyPr/>
          <a:lstStyle/>
          <a:p>
            <a:endParaRPr lang="en-US"/>
          </a:p>
        </p:txBody>
      </p:sp>
      <p:pic>
        <p:nvPicPr>
          <p:cNvPr id="9" name="Image 1" descr="preencoded.png"/>
          <p:cNvPicPr>
            <a:picLocks noChangeAspect="1"/>
          </p:cNvPicPr>
          <p:nvPr/>
        </p:nvPicPr>
        <p:blipFill>
          <a:blip r:embed="rId3"/>
          <a:stretch>
            <a:fillRect/>
          </a:stretch>
        </p:blipFill>
        <p:spPr>
          <a:xfrm>
            <a:off x="5989320" y="1993392"/>
            <a:ext cx="274320" cy="274320"/>
          </a:xfrm>
          <a:prstGeom prst="rect">
            <a:avLst/>
          </a:prstGeom>
        </p:spPr>
      </p:pic>
      <p:sp>
        <p:nvSpPr>
          <p:cNvPr id="10" name="Text 6"/>
          <p:cNvSpPr/>
          <p:nvPr/>
        </p:nvSpPr>
        <p:spPr>
          <a:xfrm>
            <a:off x="6355080" y="1755648"/>
            <a:ext cx="5532120" cy="749808"/>
          </a:xfrm>
          <a:prstGeom prst="rect">
            <a:avLst/>
          </a:prstGeom>
          <a:noFill/>
          <a:ln/>
        </p:spPr>
        <p:txBody>
          <a:bodyPr wrap="square" rtlCol="0" anchor="ctr"/>
          <a:lstStyle/>
          <a:p>
            <a:pPr marL="0" indent="0">
              <a:lnSpc>
                <a:spcPct val="125000"/>
              </a:lnSpc>
              <a:buNone/>
            </a:pPr>
            <a:r>
              <a:rPr lang="en-US" sz="1300" dirty="0">
                <a:solidFill>
                  <a:srgbClr val="3D5561"/>
                </a:solidFill>
                <a:latin typeface="Calibri" pitchFamily="34" charset="0"/>
                <a:ea typeface="Calibri" pitchFamily="34" charset="-122"/>
                <a:cs typeface="Calibri" pitchFamily="34" charset="-120"/>
              </a:rPr>
              <a:t>Gaussian splatting AI transforms 360° camera footage into photorealistic, walkable 3D environments — reducing build time from weeks or months to just hours</a:t>
            </a:r>
            <a:endParaRPr lang="en-US" sz="1300" dirty="0"/>
          </a:p>
        </p:txBody>
      </p:sp>
      <p:sp>
        <p:nvSpPr>
          <p:cNvPr id="11" name="Shape 7"/>
          <p:cNvSpPr/>
          <p:nvPr/>
        </p:nvSpPr>
        <p:spPr>
          <a:xfrm>
            <a:off x="5852160" y="2642616"/>
            <a:ext cx="5943600" cy="822960"/>
          </a:xfrm>
          <a:prstGeom prst="rect">
            <a:avLst/>
          </a:prstGeom>
          <a:solidFill>
            <a:srgbClr val="FFFFFF"/>
          </a:solidFill>
          <a:ln w="6350">
            <a:solidFill>
              <a:srgbClr val="E8EFF3"/>
            </a:solidFill>
            <a:prstDash val="solid"/>
          </a:ln>
          <a:effectLst>
            <a:outerShdw blurRad="50800" dist="12700" dir="8100000" algn="bl" rotWithShape="0">
              <a:srgbClr val="000000">
                <a:alpha val="7000"/>
              </a:srgbClr>
            </a:outerShdw>
          </a:effectLst>
        </p:spPr>
        <p:txBody>
          <a:bodyPr/>
          <a:lstStyle/>
          <a:p>
            <a:endParaRPr lang="en-US"/>
          </a:p>
        </p:txBody>
      </p:sp>
      <p:sp>
        <p:nvSpPr>
          <p:cNvPr id="12" name="Shape 8"/>
          <p:cNvSpPr/>
          <p:nvPr/>
        </p:nvSpPr>
        <p:spPr>
          <a:xfrm>
            <a:off x="5852160" y="2642616"/>
            <a:ext cx="64008" cy="822960"/>
          </a:xfrm>
          <a:prstGeom prst="rect">
            <a:avLst/>
          </a:prstGeom>
          <a:solidFill>
            <a:srgbClr val="82DC36"/>
          </a:solidFill>
          <a:ln w="12700">
            <a:solidFill>
              <a:srgbClr val="5BC84A"/>
            </a:solidFill>
            <a:prstDash val="solid"/>
          </a:ln>
        </p:spPr>
        <p:txBody>
          <a:bodyPr/>
          <a:lstStyle/>
          <a:p>
            <a:endParaRPr lang="en-US"/>
          </a:p>
        </p:txBody>
      </p:sp>
      <p:pic>
        <p:nvPicPr>
          <p:cNvPr id="13" name="Image 2" descr="preencoded.png"/>
          <p:cNvPicPr>
            <a:picLocks noChangeAspect="1"/>
          </p:cNvPicPr>
          <p:nvPr/>
        </p:nvPicPr>
        <p:blipFill>
          <a:blip r:embed="rId4"/>
          <a:stretch>
            <a:fillRect/>
          </a:stretch>
        </p:blipFill>
        <p:spPr>
          <a:xfrm>
            <a:off x="5989320" y="2912364"/>
            <a:ext cx="274320" cy="274320"/>
          </a:xfrm>
          <a:prstGeom prst="rect">
            <a:avLst/>
          </a:prstGeom>
        </p:spPr>
      </p:pic>
      <p:sp>
        <p:nvSpPr>
          <p:cNvPr id="14" name="Text 9"/>
          <p:cNvSpPr/>
          <p:nvPr/>
        </p:nvSpPr>
        <p:spPr>
          <a:xfrm>
            <a:off x="6355080" y="2688336"/>
            <a:ext cx="5349240" cy="749808"/>
          </a:xfrm>
          <a:prstGeom prst="rect">
            <a:avLst/>
          </a:prstGeom>
          <a:noFill/>
          <a:ln/>
        </p:spPr>
        <p:txBody>
          <a:bodyPr wrap="square" rtlCol="0" anchor="ctr"/>
          <a:lstStyle/>
          <a:p>
            <a:pPr marL="0" indent="0">
              <a:lnSpc>
                <a:spcPct val="125000"/>
              </a:lnSpc>
              <a:buNone/>
            </a:pPr>
            <a:r>
              <a:rPr lang="en-US" sz="1300" dirty="0">
                <a:solidFill>
                  <a:srgbClr val="3D5561"/>
                </a:solidFill>
                <a:latin typeface="Calibri" pitchFamily="34" charset="0"/>
                <a:ea typeface="Calibri" pitchFamily="34" charset="-122"/>
                <a:cs typeface="Calibri" pitchFamily="34" charset="-120"/>
              </a:rPr>
              <a:t>Early defense adoption: test units purchased by Yokota Air Force Base, U.S. Air Force Academy, and U.S. Military Academy at West Point</a:t>
            </a:r>
            <a:endParaRPr lang="en-US" sz="1300" dirty="0"/>
          </a:p>
        </p:txBody>
      </p:sp>
      <p:sp>
        <p:nvSpPr>
          <p:cNvPr id="15" name="Shape 10"/>
          <p:cNvSpPr/>
          <p:nvPr/>
        </p:nvSpPr>
        <p:spPr>
          <a:xfrm>
            <a:off x="5852160" y="3575304"/>
            <a:ext cx="5943600" cy="822960"/>
          </a:xfrm>
          <a:prstGeom prst="rect">
            <a:avLst/>
          </a:prstGeom>
          <a:solidFill>
            <a:srgbClr val="FFFFFF"/>
          </a:solidFill>
          <a:ln w="6350">
            <a:solidFill>
              <a:srgbClr val="E8EFF3"/>
            </a:solidFill>
            <a:prstDash val="solid"/>
          </a:ln>
          <a:effectLst>
            <a:outerShdw blurRad="50800" dist="12700" dir="8100000" algn="bl" rotWithShape="0">
              <a:srgbClr val="000000">
                <a:alpha val="7000"/>
              </a:srgbClr>
            </a:outerShdw>
          </a:effectLst>
        </p:spPr>
        <p:txBody>
          <a:bodyPr/>
          <a:lstStyle/>
          <a:p>
            <a:endParaRPr lang="en-US"/>
          </a:p>
        </p:txBody>
      </p:sp>
      <p:sp>
        <p:nvSpPr>
          <p:cNvPr id="16" name="Shape 11"/>
          <p:cNvSpPr/>
          <p:nvPr/>
        </p:nvSpPr>
        <p:spPr>
          <a:xfrm>
            <a:off x="5852160" y="3575304"/>
            <a:ext cx="64008" cy="822960"/>
          </a:xfrm>
          <a:prstGeom prst="rect">
            <a:avLst/>
          </a:prstGeom>
          <a:solidFill>
            <a:srgbClr val="292E33"/>
          </a:solidFill>
          <a:ln w="12700">
            <a:solidFill>
              <a:srgbClr val="1D6A7A"/>
            </a:solidFill>
            <a:prstDash val="solid"/>
          </a:ln>
        </p:spPr>
        <p:txBody>
          <a:bodyPr/>
          <a:lstStyle/>
          <a:p>
            <a:endParaRPr lang="en-US"/>
          </a:p>
        </p:txBody>
      </p:sp>
      <p:pic>
        <p:nvPicPr>
          <p:cNvPr id="17" name="Image 3" descr="preencoded.png"/>
          <p:cNvPicPr>
            <a:picLocks noChangeAspect="1"/>
          </p:cNvPicPr>
          <p:nvPr/>
        </p:nvPicPr>
        <p:blipFill>
          <a:blip r:embed="rId5"/>
          <a:stretch>
            <a:fillRect/>
          </a:stretch>
        </p:blipFill>
        <p:spPr>
          <a:xfrm>
            <a:off x="5998464" y="3849624"/>
            <a:ext cx="274320" cy="274320"/>
          </a:xfrm>
          <a:prstGeom prst="rect">
            <a:avLst/>
          </a:prstGeom>
        </p:spPr>
      </p:pic>
      <p:sp>
        <p:nvSpPr>
          <p:cNvPr id="18" name="Text 12"/>
          <p:cNvSpPr/>
          <p:nvPr/>
        </p:nvSpPr>
        <p:spPr>
          <a:xfrm>
            <a:off x="6355080" y="3621024"/>
            <a:ext cx="5349240" cy="749808"/>
          </a:xfrm>
          <a:prstGeom prst="rect">
            <a:avLst/>
          </a:prstGeom>
          <a:noFill/>
          <a:ln/>
        </p:spPr>
        <p:txBody>
          <a:bodyPr wrap="square" rtlCol="0" anchor="ctr"/>
          <a:lstStyle/>
          <a:p>
            <a:pPr marL="0" indent="0">
              <a:lnSpc>
                <a:spcPct val="125000"/>
              </a:lnSpc>
              <a:buNone/>
            </a:pPr>
            <a:r>
              <a:rPr lang="en-US" sz="1300" dirty="0">
                <a:solidFill>
                  <a:srgbClr val="3D5561"/>
                </a:solidFill>
                <a:latin typeface="Calibri" pitchFamily="34" charset="0"/>
                <a:ea typeface="Calibri" pitchFamily="34" charset="-122"/>
                <a:cs typeface="Calibri" pitchFamily="34" charset="-120"/>
              </a:rPr>
              <a:t>Supports 12+ soldiers simultaneously for immersive mission planning, terrain recon, and leader rehearsals</a:t>
            </a:r>
            <a:endParaRPr lang="en-US" sz="1300" dirty="0"/>
          </a:p>
        </p:txBody>
      </p:sp>
      <p:sp>
        <p:nvSpPr>
          <p:cNvPr id="19" name="Shape 13"/>
          <p:cNvSpPr/>
          <p:nvPr/>
        </p:nvSpPr>
        <p:spPr>
          <a:xfrm>
            <a:off x="5852160" y="4507992"/>
            <a:ext cx="5943600" cy="822960"/>
          </a:xfrm>
          <a:prstGeom prst="rect">
            <a:avLst/>
          </a:prstGeom>
          <a:solidFill>
            <a:srgbClr val="FFFFFF"/>
          </a:solidFill>
          <a:ln w="6350">
            <a:solidFill>
              <a:srgbClr val="E8EFF3"/>
            </a:solidFill>
            <a:prstDash val="solid"/>
          </a:ln>
          <a:effectLst>
            <a:outerShdw blurRad="50800" dist="12700" dir="8100000" algn="bl" rotWithShape="0">
              <a:srgbClr val="000000">
                <a:alpha val="7000"/>
              </a:srgbClr>
            </a:outerShdw>
          </a:effectLst>
        </p:spPr>
        <p:txBody>
          <a:bodyPr/>
          <a:lstStyle/>
          <a:p>
            <a:endParaRPr lang="en-US"/>
          </a:p>
        </p:txBody>
      </p:sp>
      <p:sp>
        <p:nvSpPr>
          <p:cNvPr id="20" name="Shape 14"/>
          <p:cNvSpPr/>
          <p:nvPr/>
        </p:nvSpPr>
        <p:spPr>
          <a:xfrm>
            <a:off x="5852160" y="4507992"/>
            <a:ext cx="64008" cy="822960"/>
          </a:xfrm>
          <a:prstGeom prst="rect">
            <a:avLst/>
          </a:prstGeom>
          <a:solidFill>
            <a:srgbClr val="292E33"/>
          </a:solidFill>
          <a:ln w="12700">
            <a:solidFill>
              <a:srgbClr val="1D6A7A"/>
            </a:solidFill>
            <a:prstDash val="solid"/>
          </a:ln>
        </p:spPr>
        <p:txBody>
          <a:bodyPr/>
          <a:lstStyle/>
          <a:p>
            <a:endParaRPr lang="en-US"/>
          </a:p>
        </p:txBody>
      </p:sp>
      <p:pic>
        <p:nvPicPr>
          <p:cNvPr id="21" name="Image 4" descr="preencoded.png"/>
          <p:cNvPicPr>
            <a:picLocks noChangeAspect="1"/>
          </p:cNvPicPr>
          <p:nvPr/>
        </p:nvPicPr>
        <p:blipFill>
          <a:blip r:embed="rId6"/>
          <a:stretch>
            <a:fillRect/>
          </a:stretch>
        </p:blipFill>
        <p:spPr>
          <a:xfrm>
            <a:off x="5989320" y="4803267"/>
            <a:ext cx="274320" cy="274320"/>
          </a:xfrm>
          <a:prstGeom prst="rect">
            <a:avLst/>
          </a:prstGeom>
        </p:spPr>
      </p:pic>
      <p:sp>
        <p:nvSpPr>
          <p:cNvPr id="22" name="Text 15"/>
          <p:cNvSpPr/>
          <p:nvPr/>
        </p:nvSpPr>
        <p:spPr>
          <a:xfrm>
            <a:off x="6355080" y="4553712"/>
            <a:ext cx="5349240" cy="749808"/>
          </a:xfrm>
          <a:prstGeom prst="rect">
            <a:avLst/>
          </a:prstGeom>
          <a:noFill/>
          <a:ln/>
        </p:spPr>
        <p:txBody>
          <a:bodyPr wrap="square" rtlCol="0" anchor="ctr"/>
          <a:lstStyle/>
          <a:p>
            <a:pPr marL="0" indent="0">
              <a:lnSpc>
                <a:spcPct val="125000"/>
              </a:lnSpc>
              <a:buNone/>
            </a:pPr>
            <a:r>
              <a:rPr lang="en-US" sz="1300" dirty="0">
                <a:solidFill>
                  <a:srgbClr val="3D5561"/>
                </a:solidFill>
                <a:latin typeface="Calibri" pitchFamily="34" charset="0"/>
                <a:ea typeface="Calibri" pitchFamily="34" charset="-122"/>
                <a:cs typeface="Calibri" pitchFamily="34" charset="-120"/>
              </a:rPr>
              <a:t>Defense contracts add high-margin recurring revenues from software licensing and customized simulation development</a:t>
            </a:r>
            <a:endParaRPr lang="en-US" sz="1300" dirty="0"/>
          </a:p>
        </p:txBody>
      </p:sp>
      <p:pic>
        <p:nvPicPr>
          <p:cNvPr id="1028" name="Picture 4" descr="Alt Text">
            <a:extLst>
              <a:ext uri="{FF2B5EF4-FFF2-40B4-BE49-F238E27FC236}">
                <a16:creationId xmlns:a16="http://schemas.microsoft.com/office/drawing/2014/main" id="{9A0662D7-CBA0-3728-DCCC-A445DC1E51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02" y="1672590"/>
            <a:ext cx="5616618" cy="3749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 4">
            <a:extLst>
              <a:ext uri="{FF2B5EF4-FFF2-40B4-BE49-F238E27FC236}">
                <a16:creationId xmlns:a16="http://schemas.microsoft.com/office/drawing/2014/main" id="{C2521064-C900-DE81-371C-535898CFFE11}"/>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1">
    <p:bg>
      <p:bgPr>
        <a:solidFill>
          <a:srgbClr val="F5F8FA"/>
        </a:solidFill>
        <a:effectLst/>
      </p:bgPr>
    </p:bg>
    <p:spTree>
      <p:nvGrpSpPr>
        <p:cNvPr id="1" name=""/>
        <p:cNvGrpSpPr/>
        <p:nvPr/>
      </p:nvGrpSpPr>
      <p:grpSpPr>
        <a:xfrm>
          <a:off x="0" y="0"/>
          <a:ext cx="0" cy="0"/>
          <a:chOff x="0" y="0"/>
          <a:chExt cx="0" cy="0"/>
        </a:xfrm>
      </p:grpSpPr>
      <p:sp>
        <p:nvSpPr>
          <p:cNvPr id="25" name="Shape 19">
            <a:extLst>
              <a:ext uri="{FF2B5EF4-FFF2-40B4-BE49-F238E27FC236}">
                <a16:creationId xmlns:a16="http://schemas.microsoft.com/office/drawing/2014/main" id="{39F1A0E5-2018-AEA9-68BD-702A1BCB8B89}"/>
              </a:ext>
            </a:extLst>
          </p:cNvPr>
          <p:cNvSpPr/>
          <p:nvPr/>
        </p:nvSpPr>
        <p:spPr>
          <a:xfrm>
            <a:off x="-24544" y="6492240"/>
            <a:ext cx="12216544" cy="365760"/>
          </a:xfrm>
          <a:prstGeom prst="rect">
            <a:avLst/>
          </a:prstGeom>
          <a:solidFill>
            <a:srgbClr val="292E33"/>
          </a:solidFill>
          <a:ln w="12700">
            <a:solidFill>
              <a:srgbClr val="1A3A4A"/>
            </a:solidFill>
            <a:prstDash val="solid"/>
          </a:ln>
        </p:spPr>
        <p:txBody>
          <a:bodyPr/>
          <a:lstStyle/>
          <a:p>
            <a:endParaRPr lang="en-US"/>
          </a:p>
        </p:txBody>
      </p:sp>
      <p:sp>
        <p:nvSpPr>
          <p:cNvPr id="2" name="Shape 0"/>
          <p:cNvSpPr/>
          <p:nvPr/>
        </p:nvSpPr>
        <p:spPr>
          <a:xfrm>
            <a:off x="0" y="0"/>
            <a:ext cx="12161520" cy="1005840"/>
          </a:xfrm>
          <a:prstGeom prst="rect">
            <a:avLst/>
          </a:prstGeom>
          <a:solidFill>
            <a:srgbClr val="292E33"/>
          </a:solidFill>
          <a:ln w="12700">
            <a:solidFill>
              <a:srgbClr val="1A3A4A"/>
            </a:solidFill>
            <a:prstDash val="solid"/>
          </a:ln>
        </p:spPr>
        <p:txBody>
          <a:bodyPr/>
          <a:lstStyle/>
          <a:p>
            <a:endParaRPr lang="en-US"/>
          </a:p>
        </p:txBody>
      </p:sp>
      <p:sp>
        <p:nvSpPr>
          <p:cNvPr id="3" name="Text 1"/>
          <p:cNvSpPr/>
          <p:nvPr/>
        </p:nvSpPr>
        <p:spPr>
          <a:xfrm>
            <a:off x="365760" y="91440"/>
            <a:ext cx="100584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Technology Advances: Embodied AI</a:t>
            </a:r>
            <a:endParaRPr lang="en-US" sz="2600" dirty="0"/>
          </a:p>
        </p:txBody>
      </p:sp>
      <p:sp>
        <p:nvSpPr>
          <p:cNvPr id="4" name="Text 2"/>
          <p:cNvSpPr/>
          <p:nvPr/>
        </p:nvSpPr>
        <p:spPr>
          <a:xfrm>
            <a:off x="365760" y="621792"/>
            <a:ext cx="9144000" cy="320040"/>
          </a:xfrm>
          <a:prstGeom prst="rect">
            <a:avLst/>
          </a:prstGeom>
          <a:noFill/>
          <a:ln/>
        </p:spPr>
        <p:txBody>
          <a:bodyPr wrap="square" rtlCol="0" anchor="ctr"/>
          <a:lstStyle/>
          <a:p>
            <a:pPr marL="0" indent="0">
              <a:buNone/>
            </a:pPr>
            <a:r>
              <a:rPr lang="en-US" sz="1600" dirty="0">
                <a:solidFill>
                  <a:srgbClr val="5BC84A"/>
                </a:solidFill>
                <a:latin typeface="Calibri" pitchFamily="34" charset="0"/>
                <a:ea typeface="Calibri" pitchFamily="34" charset="-122"/>
                <a:cs typeface="Calibri" pitchFamily="34" charset="-120"/>
              </a:rPr>
              <a:t>Humanoid Robot Teleoperation and Movement Data Collection</a:t>
            </a:r>
            <a:endParaRPr lang="en-US" sz="1600" dirty="0"/>
          </a:p>
        </p:txBody>
      </p:sp>
      <p:pic>
        <p:nvPicPr>
          <p:cNvPr id="5" name="Image 0" descr="/mnt/user-data/uploads/Virtuix_-_UCF_Humanoid_Robot.jpg"/>
          <p:cNvPicPr>
            <a:picLocks noChangeAspect="1"/>
          </p:cNvPicPr>
          <p:nvPr/>
        </p:nvPicPr>
        <p:blipFill>
          <a:blip r:embed="rId3"/>
          <a:srcRect/>
          <a:stretch/>
        </p:blipFill>
        <p:spPr>
          <a:xfrm>
            <a:off x="74937" y="1831697"/>
            <a:ext cx="5571483" cy="3880140"/>
          </a:xfrm>
          <a:prstGeom prst="rect">
            <a:avLst/>
          </a:prstGeom>
        </p:spPr>
      </p:pic>
      <p:sp>
        <p:nvSpPr>
          <p:cNvPr id="7" name="Text 3"/>
          <p:cNvSpPr/>
          <p:nvPr/>
        </p:nvSpPr>
        <p:spPr>
          <a:xfrm>
            <a:off x="5852160" y="1366712"/>
            <a:ext cx="5943600" cy="411480"/>
          </a:xfrm>
          <a:prstGeom prst="rect">
            <a:avLst/>
          </a:prstGeom>
          <a:noFill/>
          <a:ln/>
        </p:spPr>
        <p:txBody>
          <a:bodyPr wrap="square" rtlCol="0" anchor="ctr"/>
          <a:lstStyle/>
          <a:p>
            <a:pPr marL="0" indent="0">
              <a:buNone/>
            </a:pPr>
            <a:r>
              <a:rPr lang="en-US" sz="1600" b="1" dirty="0">
                <a:solidFill>
                  <a:srgbClr val="1A3A4A"/>
                </a:solidFill>
                <a:latin typeface="Calibri" pitchFamily="34" charset="0"/>
                <a:ea typeface="Calibri" pitchFamily="34" charset="-122"/>
                <a:cs typeface="Calibri" pitchFamily="34" charset="-120"/>
              </a:rPr>
              <a:t>Humanoid Robot Teleoperation</a:t>
            </a:r>
            <a:endParaRPr lang="en-US" sz="1600" dirty="0"/>
          </a:p>
        </p:txBody>
      </p:sp>
      <p:sp>
        <p:nvSpPr>
          <p:cNvPr id="8" name="Text 4"/>
          <p:cNvSpPr/>
          <p:nvPr/>
        </p:nvSpPr>
        <p:spPr>
          <a:xfrm>
            <a:off x="6172200" y="1540448"/>
            <a:ext cx="5943600" cy="1417320"/>
          </a:xfrm>
          <a:prstGeom prst="rect">
            <a:avLst/>
          </a:prstGeom>
          <a:noFill/>
          <a:ln/>
        </p:spPr>
        <p:txBody>
          <a:bodyPr wrap="square" rtlCol="0" anchor="ctr"/>
          <a:lstStyle/>
          <a:p>
            <a:pPr marL="0" indent="0">
              <a:lnSpc>
                <a:spcPct val="135000"/>
              </a:lnSpc>
              <a:buNone/>
            </a:pPr>
            <a:r>
              <a:rPr lang="en-US" sz="1400" dirty="0">
                <a:solidFill>
                  <a:srgbClr val="3D5561"/>
                </a:solidFill>
                <a:ea typeface="Calibri" pitchFamily="34" charset="-122"/>
                <a:cs typeface="Calibri" pitchFamily="34" charset="-120"/>
              </a:rPr>
              <a:t>Collaborated with University of Central Florida's Institute for Simulation &amp; </a:t>
            </a:r>
          </a:p>
          <a:p>
            <a:pPr marL="0" indent="0">
              <a:lnSpc>
                <a:spcPct val="135000"/>
              </a:lnSpc>
              <a:buNone/>
            </a:pPr>
            <a:r>
              <a:rPr lang="en-US" sz="1400" dirty="0">
                <a:solidFill>
                  <a:srgbClr val="3D5561"/>
                </a:solidFill>
                <a:ea typeface="Calibri" pitchFamily="34" charset="-122"/>
                <a:cs typeface="Calibri" pitchFamily="34" charset="-120"/>
              </a:rPr>
              <a:t>Training to demonstrate real-time humanoid robot control using Omni One Enterprise</a:t>
            </a:r>
          </a:p>
        </p:txBody>
      </p:sp>
      <p:sp>
        <p:nvSpPr>
          <p:cNvPr id="9" name="Shape 5"/>
          <p:cNvSpPr/>
          <p:nvPr/>
        </p:nvSpPr>
        <p:spPr>
          <a:xfrm>
            <a:off x="5806440" y="4100653"/>
            <a:ext cx="5943600" cy="36576"/>
          </a:xfrm>
          <a:prstGeom prst="rect">
            <a:avLst/>
          </a:prstGeom>
          <a:solidFill>
            <a:srgbClr val="E8EFF3"/>
          </a:solidFill>
          <a:ln w="12700">
            <a:solidFill>
              <a:srgbClr val="E8EFF3"/>
            </a:solidFill>
            <a:prstDash val="solid"/>
          </a:ln>
        </p:spPr>
        <p:txBody>
          <a:bodyPr/>
          <a:lstStyle/>
          <a:p>
            <a:endParaRPr lang="en-US" dirty="0"/>
          </a:p>
        </p:txBody>
      </p:sp>
      <p:sp>
        <p:nvSpPr>
          <p:cNvPr id="10" name="Text 6"/>
          <p:cNvSpPr/>
          <p:nvPr/>
        </p:nvSpPr>
        <p:spPr>
          <a:xfrm>
            <a:off x="5852160" y="4166738"/>
            <a:ext cx="5943600" cy="411480"/>
          </a:xfrm>
          <a:prstGeom prst="rect">
            <a:avLst/>
          </a:prstGeom>
          <a:noFill/>
          <a:ln/>
        </p:spPr>
        <p:txBody>
          <a:bodyPr wrap="square" rtlCol="0" anchor="ctr"/>
          <a:lstStyle/>
          <a:p>
            <a:pPr marL="0" indent="0">
              <a:buNone/>
            </a:pPr>
            <a:r>
              <a:rPr lang="en-US" sz="1600" b="1" dirty="0">
                <a:solidFill>
                  <a:srgbClr val="1A3A4A"/>
                </a:solidFill>
                <a:latin typeface="Calibri" pitchFamily="34" charset="0"/>
                <a:ea typeface="Calibri" pitchFamily="34" charset="-122"/>
                <a:cs typeface="Calibri" pitchFamily="34" charset="-120"/>
              </a:rPr>
              <a:t>Partnership with 1HMX to Develop Nexus NX1</a:t>
            </a:r>
            <a:endParaRPr lang="en-US" sz="1600" dirty="0"/>
          </a:p>
        </p:txBody>
      </p:sp>
      <p:pic>
        <p:nvPicPr>
          <p:cNvPr id="11" name="Image 2" descr="preencoded.png"/>
          <p:cNvPicPr>
            <a:picLocks noChangeAspect="1"/>
          </p:cNvPicPr>
          <p:nvPr/>
        </p:nvPicPr>
        <p:blipFill>
          <a:blip r:embed="rId4"/>
          <a:stretch>
            <a:fillRect/>
          </a:stretch>
        </p:blipFill>
        <p:spPr>
          <a:xfrm>
            <a:off x="5855970" y="1917638"/>
            <a:ext cx="256032" cy="256032"/>
          </a:xfrm>
          <a:prstGeom prst="rect">
            <a:avLst/>
          </a:prstGeom>
        </p:spPr>
      </p:pic>
      <p:sp>
        <p:nvSpPr>
          <p:cNvPr id="12" name="Text 7"/>
          <p:cNvSpPr/>
          <p:nvPr/>
        </p:nvSpPr>
        <p:spPr>
          <a:xfrm>
            <a:off x="6172200" y="2690306"/>
            <a:ext cx="5577840" cy="548640"/>
          </a:xfrm>
          <a:prstGeom prst="rect">
            <a:avLst/>
          </a:prstGeom>
          <a:noFill/>
          <a:ln/>
        </p:spPr>
        <p:txBody>
          <a:bodyPr wrap="square" rtlCol="0" anchor="ctr"/>
          <a:lstStyle/>
          <a:p>
            <a:pPr>
              <a:lnSpc>
                <a:spcPct val="135000"/>
              </a:lnSpc>
            </a:pPr>
            <a:r>
              <a:rPr lang="en-US" sz="1400" dirty="0">
                <a:solidFill>
                  <a:srgbClr val="3D5561"/>
                </a:solidFill>
                <a:ea typeface="Calibri" pitchFamily="34" charset="-122"/>
                <a:cs typeface="Calibri" pitchFamily="34" charset="-120"/>
              </a:rPr>
              <a:t>Translated natural 360-degree walking into intuitive robot teleoperation</a:t>
            </a:r>
            <a:endParaRPr lang="en-US" sz="1400" dirty="0"/>
          </a:p>
        </p:txBody>
      </p:sp>
      <p:pic>
        <p:nvPicPr>
          <p:cNvPr id="13" name="Image 3" descr="preencoded.png"/>
          <p:cNvPicPr>
            <a:picLocks noChangeAspect="1"/>
          </p:cNvPicPr>
          <p:nvPr/>
        </p:nvPicPr>
        <p:blipFill>
          <a:blip r:embed="rId4"/>
          <a:stretch>
            <a:fillRect/>
          </a:stretch>
        </p:blipFill>
        <p:spPr>
          <a:xfrm>
            <a:off x="5852160" y="2833828"/>
            <a:ext cx="256032" cy="256032"/>
          </a:xfrm>
          <a:prstGeom prst="rect">
            <a:avLst/>
          </a:prstGeom>
        </p:spPr>
      </p:pic>
      <p:sp>
        <p:nvSpPr>
          <p:cNvPr id="14" name="Text 8"/>
          <p:cNvSpPr/>
          <p:nvPr/>
        </p:nvSpPr>
        <p:spPr>
          <a:xfrm>
            <a:off x="6172200" y="3379003"/>
            <a:ext cx="5577840" cy="548640"/>
          </a:xfrm>
          <a:prstGeom prst="rect">
            <a:avLst/>
          </a:prstGeom>
          <a:noFill/>
          <a:ln/>
        </p:spPr>
        <p:txBody>
          <a:bodyPr wrap="square" rtlCol="0" anchor="ctr"/>
          <a:lstStyle/>
          <a:p>
            <a:pPr>
              <a:lnSpc>
                <a:spcPct val="135000"/>
              </a:lnSpc>
            </a:pPr>
            <a:r>
              <a:rPr lang="en-US" sz="1400" dirty="0">
                <a:solidFill>
                  <a:srgbClr val="3D5561"/>
                </a:solidFill>
                <a:ea typeface="Calibri" pitchFamily="34" charset="-122"/>
                <a:cs typeface="Calibri" pitchFamily="34" charset="-120"/>
              </a:rPr>
              <a:t>Showcased Omni One’s role in embodied AI for both robot teleoperation and movement data collection to help train robots</a:t>
            </a:r>
            <a:endParaRPr lang="en-US" sz="1400" dirty="0"/>
          </a:p>
        </p:txBody>
      </p:sp>
      <p:pic>
        <p:nvPicPr>
          <p:cNvPr id="15" name="Image 4" descr="preencoded.png"/>
          <p:cNvPicPr>
            <a:picLocks noChangeAspect="1"/>
          </p:cNvPicPr>
          <p:nvPr/>
        </p:nvPicPr>
        <p:blipFill>
          <a:blip r:embed="rId4"/>
          <a:stretch>
            <a:fillRect/>
          </a:stretch>
        </p:blipFill>
        <p:spPr>
          <a:xfrm>
            <a:off x="5838444" y="3402776"/>
            <a:ext cx="256032" cy="256032"/>
          </a:xfrm>
          <a:prstGeom prst="rect">
            <a:avLst/>
          </a:prstGeom>
        </p:spPr>
      </p:pic>
      <p:sp>
        <p:nvSpPr>
          <p:cNvPr id="16" name="Text 9"/>
          <p:cNvSpPr/>
          <p:nvPr/>
        </p:nvSpPr>
        <p:spPr>
          <a:xfrm>
            <a:off x="6172200" y="4626185"/>
            <a:ext cx="5577840" cy="548640"/>
          </a:xfrm>
          <a:prstGeom prst="rect">
            <a:avLst/>
          </a:prstGeom>
          <a:noFill/>
          <a:ln/>
        </p:spPr>
        <p:txBody>
          <a:bodyPr wrap="square" rtlCol="0" anchor="ctr"/>
          <a:lstStyle/>
          <a:p>
            <a:pPr marL="0" indent="0">
              <a:lnSpc>
                <a:spcPct val="120000"/>
              </a:lnSpc>
              <a:buNone/>
            </a:pPr>
            <a:r>
              <a:rPr lang="en-US" sz="1400" dirty="0">
                <a:solidFill>
                  <a:srgbClr val="3D5561"/>
                </a:solidFill>
                <a:latin typeface="Calibri" pitchFamily="34" charset="0"/>
                <a:ea typeface="Calibri" pitchFamily="34" charset="-122"/>
                <a:cs typeface="Calibri" pitchFamily="34" charset="-120"/>
              </a:rPr>
              <a:t>NX1 combines Omni One Enterprise with </a:t>
            </a:r>
            <a:r>
              <a:rPr lang="en-US" sz="1400" dirty="0" err="1">
                <a:solidFill>
                  <a:srgbClr val="3D5561"/>
                </a:solidFill>
                <a:latin typeface="Calibri" pitchFamily="34" charset="0"/>
                <a:ea typeface="Calibri" pitchFamily="34" charset="-122"/>
                <a:cs typeface="Calibri" pitchFamily="34" charset="-120"/>
              </a:rPr>
              <a:t>HaptX</a:t>
            </a:r>
            <a:r>
              <a:rPr lang="en-US" sz="1400" dirty="0">
                <a:solidFill>
                  <a:srgbClr val="3D5561"/>
                </a:solidFill>
                <a:latin typeface="Calibri" pitchFamily="34" charset="0"/>
                <a:ea typeface="Calibri" pitchFamily="34" charset="-122"/>
                <a:cs typeface="Calibri" pitchFamily="34" charset="-120"/>
              </a:rPr>
              <a:t> gloves G1 to deliver lifelike tactile and force feedback</a:t>
            </a:r>
            <a:endParaRPr lang="en-US" sz="1400" dirty="0"/>
          </a:p>
        </p:txBody>
      </p:sp>
      <p:pic>
        <p:nvPicPr>
          <p:cNvPr id="17" name="Image 5" descr="preencoded.png"/>
          <p:cNvPicPr>
            <a:picLocks noChangeAspect="1"/>
          </p:cNvPicPr>
          <p:nvPr/>
        </p:nvPicPr>
        <p:blipFill>
          <a:blip r:embed="rId4"/>
          <a:stretch>
            <a:fillRect/>
          </a:stretch>
        </p:blipFill>
        <p:spPr>
          <a:xfrm>
            <a:off x="5852160" y="5320349"/>
            <a:ext cx="256032" cy="256032"/>
          </a:xfrm>
          <a:prstGeom prst="rect">
            <a:avLst/>
          </a:prstGeom>
        </p:spPr>
      </p:pic>
      <p:pic>
        <p:nvPicPr>
          <p:cNvPr id="22" name="Image 5" descr="preencoded.png">
            <a:extLst>
              <a:ext uri="{FF2B5EF4-FFF2-40B4-BE49-F238E27FC236}">
                <a16:creationId xmlns:a16="http://schemas.microsoft.com/office/drawing/2014/main" id="{F0A48754-CEB4-CCB3-FCD0-9022D918571F}"/>
              </a:ext>
            </a:extLst>
          </p:cNvPr>
          <p:cNvPicPr>
            <a:picLocks noChangeAspect="1"/>
          </p:cNvPicPr>
          <p:nvPr/>
        </p:nvPicPr>
        <p:blipFill>
          <a:blip r:embed="rId4"/>
          <a:stretch>
            <a:fillRect/>
          </a:stretch>
        </p:blipFill>
        <p:spPr>
          <a:xfrm>
            <a:off x="5850636" y="4677793"/>
            <a:ext cx="256032" cy="256032"/>
          </a:xfrm>
          <a:prstGeom prst="rect">
            <a:avLst/>
          </a:prstGeom>
        </p:spPr>
      </p:pic>
      <p:sp>
        <p:nvSpPr>
          <p:cNvPr id="24" name="Text 9">
            <a:extLst>
              <a:ext uri="{FF2B5EF4-FFF2-40B4-BE49-F238E27FC236}">
                <a16:creationId xmlns:a16="http://schemas.microsoft.com/office/drawing/2014/main" id="{DC9CF92E-4D8F-FB99-8248-9A0B5A69225B}"/>
              </a:ext>
            </a:extLst>
          </p:cNvPr>
          <p:cNvSpPr/>
          <p:nvPr/>
        </p:nvSpPr>
        <p:spPr>
          <a:xfrm>
            <a:off x="6172200" y="5266894"/>
            <a:ext cx="5577840" cy="548640"/>
          </a:xfrm>
          <a:prstGeom prst="rect">
            <a:avLst/>
          </a:prstGeom>
          <a:noFill/>
          <a:ln/>
        </p:spPr>
        <p:txBody>
          <a:bodyPr wrap="square" rtlCol="0" anchor="ctr"/>
          <a:lstStyle/>
          <a:p>
            <a:pPr marL="0" indent="0">
              <a:lnSpc>
                <a:spcPct val="120000"/>
              </a:lnSpc>
              <a:buNone/>
            </a:pPr>
            <a:r>
              <a:rPr lang="en-US" sz="1400" dirty="0">
                <a:solidFill>
                  <a:srgbClr val="3D5561"/>
                </a:solidFill>
                <a:latin typeface="Calibri" pitchFamily="34" charset="0"/>
                <a:ea typeface="Calibri" pitchFamily="34" charset="-122"/>
                <a:cs typeface="Calibri" pitchFamily="34" charset="-120"/>
              </a:rPr>
              <a:t>Enables real-time operator control with immersive sensory feedback for intuitive humanoid robot teleoperation and physical AI training</a:t>
            </a:r>
            <a:endParaRPr lang="en-US" sz="1400" dirty="0"/>
          </a:p>
        </p:txBody>
      </p:sp>
      <p:sp>
        <p:nvSpPr>
          <p:cNvPr id="6" name="Text 4">
            <a:extLst>
              <a:ext uri="{FF2B5EF4-FFF2-40B4-BE49-F238E27FC236}">
                <a16:creationId xmlns:a16="http://schemas.microsoft.com/office/drawing/2014/main" id="{D1B04EFF-ADFA-074A-F8CC-5ECF9EFC3B0F}"/>
              </a:ext>
            </a:extLst>
          </p:cNvPr>
          <p:cNvSpPr/>
          <p:nvPr/>
        </p:nvSpPr>
        <p:spPr>
          <a:xfrm>
            <a:off x="274320" y="6510528"/>
            <a:ext cx="9144000" cy="256032"/>
          </a:xfrm>
          <a:prstGeom prst="rect">
            <a:avLst/>
          </a:prstGeom>
          <a:noFill/>
          <a:ln/>
        </p:spPr>
        <p:txBody>
          <a:bodyPr wrap="square" rtlCol="0" anchor="ctr"/>
          <a:lstStyle/>
          <a:p>
            <a:r>
              <a:rPr lang="en-US" sz="900" dirty="0">
                <a:solidFill>
                  <a:srgbClr val="9BAFBB"/>
                </a:solidFill>
              </a:rPr>
              <a:t>Virtuix Holdings Inc. (NASDAQ: VTIX) |Third Quarter and </a:t>
            </a:r>
            <a:r>
              <a:rPr lang="en-US" sz="900" dirty="0">
                <a:solidFill>
                  <a:srgbClr val="9BAFBB"/>
                </a:solidFill>
                <a:latin typeface="Calibri" pitchFamily="34" charset="0"/>
                <a:ea typeface="Calibri" pitchFamily="34" charset="-122"/>
                <a:cs typeface="Calibri" pitchFamily="34" charset="-120"/>
              </a:rPr>
              <a:t> Nine Months Ended</a:t>
            </a:r>
            <a:r>
              <a:rPr lang="en-US" sz="900" dirty="0">
                <a:solidFill>
                  <a:srgbClr val="9BAFBB"/>
                </a:solidFill>
              </a:rPr>
              <a:t> FY2026 Earnings Presentation | March 5,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4937</TotalTime>
  <Words>2217</Words>
  <Application>Microsoft Office PowerPoint</Application>
  <PresentationFormat>Widescreen</PresentationFormat>
  <Paragraphs>264</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Virtuix Q3 FY2026 Earnings Results</dc:title>
  <dc:subject>PptxGenJS Presentation</dc:subject>
  <dc:creator>PptxGenJS</dc:creator>
  <cp:lastModifiedBy>Jack Greenberg</cp:lastModifiedBy>
  <cp:revision>68</cp:revision>
  <dcterms:created xsi:type="dcterms:W3CDTF">2026-02-26T01:38:34Z</dcterms:created>
  <dcterms:modified xsi:type="dcterms:W3CDTF">2026-03-04T14:45:42Z</dcterms:modified>
</cp:coreProperties>
</file>