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stacked"/>
        <c:ser>
          <c:idx val="0"/>
          <c:order val="0"/>
          <c:tx>
            <c:strRef>
              <c:f>Sheet1!$B$1</c:f>
              <c:strCache>
                <c:ptCount val="1"/>
                <c:pt idx="0">
                  <c:v>Acquisition &amp; work to date</c:v>
                </c:pt>
              </c:strCache>
            </c:strRef>
          </c:tx>
          <c:spPr>
            <a:solidFill>
              <a:srgbClr val="1F2A44"/>
            </a:solidFill>
            <a:ln>
              <a:noFill/>
            </a:ln>
          </c:spPr>
          <c:cat>
            <c:strRef>
              <c:f>Sheet1!$A$2:$A$4</c:f>
              <c:strCache>
                <c:ptCount val="3"/>
                <c:pt idx="0">
                  <c:v>1816</c:v>
                </c:pt>
                <c:pt idx="1">
                  <c:v>1818</c:v>
                </c:pt>
                <c:pt idx="2">
                  <c:v>1820</c:v>
                </c:pt>
              </c:strCache>
            </c:strRef>
          </c:cat>
          <c:val>
            <c:numRef>
              <c:f>Sheet1!$B$2:$B$4</c:f>
              <c:numCache>
                <c:formatCode>General</c:formatCode>
                <c:ptCount val="3"/>
                <c:pt idx="0">
                  <c:v>1363796</c:v>
                </c:pt>
                <c:pt idx="1">
                  <c:v>157500</c:v>
                </c:pt>
                <c:pt idx="2">
                  <c:v>10500</c:v>
                </c:pt>
              </c:numCache>
            </c:numRef>
          </c:val>
        </c:ser>
        <c:ser>
          <c:idx val="1"/>
          <c:order val="1"/>
          <c:tx>
            <c:strRef>
              <c:f>Sheet1!$C$1</c:f>
              <c:strCache>
                <c:ptCount val="1"/>
                <c:pt idx="0">
                  <c:v>Hard costs</c:v>
                </c:pt>
              </c:strCache>
            </c:strRef>
          </c:tx>
          <c:spPr>
            <a:solidFill>
              <a:srgbClr val="2E6F73"/>
            </a:solidFill>
            <a:ln>
              <a:noFill/>
            </a:ln>
          </c:spPr>
          <c:cat>
            <c:strRef>
              <c:f>Sheet1!$A$2:$A$4</c:f>
              <c:strCache>
                <c:ptCount val="3"/>
                <c:pt idx="0">
                  <c:v>1816</c:v>
                </c:pt>
                <c:pt idx="1">
                  <c:v>1818</c:v>
                </c:pt>
                <c:pt idx="2">
                  <c:v>1820</c:v>
                </c:pt>
              </c:strCache>
            </c:strRef>
          </c:cat>
          <c:val>
            <c:numRef>
              <c:f>Sheet1!$C$2:$C$4</c:f>
              <c:numCache>
                <c:formatCode>General</c:formatCode>
                <c:ptCount val="3"/>
                <c:pt idx="0">
                  <c:v>483648.0</c:v>
                </c:pt>
                <c:pt idx="1">
                  <c:v>2374617.141</c:v>
                </c:pt>
                <c:pt idx="2">
                  <c:v>2159731.026</c:v>
                </c:pt>
              </c:numCache>
            </c:numRef>
          </c:val>
        </c:ser>
        <c:ser>
          <c:idx val="2"/>
          <c:order val="2"/>
          <c:tx>
            <c:strRef>
              <c:f>Sheet1!$D$1</c:f>
              <c:strCache>
                <c:ptCount val="1"/>
                <c:pt idx="0">
                  <c:v>Soft costs + furniture</c:v>
                </c:pt>
              </c:strCache>
            </c:strRef>
          </c:tx>
          <c:spPr>
            <a:solidFill>
              <a:srgbClr val="7A8B6F"/>
            </a:solidFill>
            <a:ln>
              <a:noFill/>
            </a:ln>
          </c:spPr>
          <c:cat>
            <c:strRef>
              <c:f>Sheet1!$A$2:$A$4</c:f>
              <c:strCache>
                <c:ptCount val="3"/>
                <c:pt idx="0">
                  <c:v>1816</c:v>
                </c:pt>
                <c:pt idx="1">
                  <c:v>1818</c:v>
                </c:pt>
                <c:pt idx="2">
                  <c:v>1820</c:v>
                </c:pt>
              </c:strCache>
            </c:strRef>
          </c:cat>
          <c:val>
            <c:numRef>
              <c:f>Sheet1!$D$2:$D$4</c:f>
              <c:numCache>
                <c:formatCode>General</c:formatCode>
                <c:ptCount val="3"/>
                <c:pt idx="0">
                  <c:v>113500</c:v>
                </c:pt>
                <c:pt idx="1">
                  <c:v>367400.73579134996</c:v>
                </c:pt>
                <c:pt idx="2">
                  <c:v>343258.2807711</c:v>
                </c:pt>
              </c:numCache>
            </c:numRef>
          </c:val>
        </c:ser>
        <c:ser>
          <c:idx val="3"/>
          <c:order val="3"/>
          <c:tx>
            <c:strRef>
              <c:f>Sheet1!$E$1</c:f>
              <c:strCache>
                <c:ptCount val="1"/>
                <c:pt idx="0">
                  <c:v>Financing &amp; reserves</c:v>
                </c:pt>
              </c:strCache>
            </c:strRef>
          </c:tx>
          <c:spPr>
            <a:solidFill>
              <a:srgbClr val="C28B2B"/>
            </a:solidFill>
            <a:ln>
              <a:noFill/>
            </a:ln>
          </c:spPr>
          <c:cat>
            <c:strRef>
              <c:f>Sheet1!$A$2:$A$4</c:f>
              <c:strCache>
                <c:ptCount val="3"/>
                <c:pt idx="0">
                  <c:v>1816</c:v>
                </c:pt>
                <c:pt idx="1">
                  <c:v>1818</c:v>
                </c:pt>
                <c:pt idx="2">
                  <c:v>1820</c:v>
                </c:pt>
              </c:strCache>
            </c:strRef>
          </c:cat>
          <c:val>
            <c:numRef>
              <c:f>Sheet1!$E$2:$E$4</c:f>
              <c:numCache>
                <c:formatCode>General</c:formatCode>
                <c:ptCount val="3"/>
                <c:pt idx="0">
                  <c:v>110836.40498982754</c:v>
                </c:pt>
                <c:pt idx="1">
                  <c:v>161728.32877797898</c:v>
                </c:pt>
                <c:pt idx="2">
                  <c:v>146989.09160608533</c:v>
                </c:pt>
              </c:numCache>
            </c:numRef>
          </c:val>
        </c:ser>
        <c:ser>
          <c:idx val="4"/>
          <c:order val="4"/>
          <c:tx>
            <c:strRef>
              <c:f>Sheet1!$F$1</c:f>
              <c:strCache>
                <c:ptCount val="1"/>
                <c:pt idx="0">
                  <c:v>Developer fee</c:v>
                </c:pt>
              </c:strCache>
            </c:strRef>
          </c:tx>
          <c:spPr>
            <a:solidFill>
              <a:srgbClr val="9E4A2F"/>
            </a:solidFill>
            <a:ln>
              <a:noFill/>
            </a:ln>
          </c:spPr>
          <c:cat>
            <c:strRef>
              <c:f>Sheet1!$A$2:$A$4</c:f>
              <c:strCache>
                <c:ptCount val="3"/>
                <c:pt idx="0">
                  <c:v>1816</c:v>
                </c:pt>
                <c:pt idx="1">
                  <c:v>1818</c:v>
                </c:pt>
                <c:pt idx="2">
                  <c:v>1820</c:v>
                </c:pt>
              </c:strCache>
            </c:strRef>
          </c:cat>
          <c:val>
            <c:numRef>
              <c:f>Sheet1!$F$2:$F$4</c:f>
              <c:numCache>
                <c:formatCode>General</c:formatCode>
                <c:ptCount val="3"/>
                <c:pt idx="0">
                  <c:v>0</c:v>
                </c:pt>
                <c:pt idx="1">
                  <c:v>232299.69644554632</c:v>
                </c:pt>
                <c:pt idx="2">
                  <c:v>211998.27187017482</c:v>
                </c:pt>
              </c:numCache>
            </c:numRef>
          </c:val>
        </c:ser>
        <c:gapWidth val="120"/>
        <c:overlap val="100"/>
        <c:axId val="-2068027336"/>
        <c:axId val="-2113994440"/>
      </c:barChart>
      <c:catAx>
        <c:axId val="-2068027336"/>
        <c:scaling>
          <c:orientation val="minMax"/>
        </c:scaling>
        <c:delete val="0"/>
        <c:axPos val="b"/>
        <c:majorTickMark val="out"/>
        <c:minorTickMark val="none"/>
        <c:tickLblPos val="nextTo"/>
        <c:spPr>
          <a:ln>
            <a:solidFill>
              <a:srgbClr val="D8DCE3"/>
            </a:solidFill>
          </a:ln>
        </c:spPr>
        <c:crossAx val="-2113994440"/>
        <c:crosses val="autoZero"/>
        <c:auto val="1"/>
        <c:lblAlgn val="ctr"/>
        <c:lblOffset val="100"/>
        <c:noMultiLvlLbl val="0"/>
      </c:catAx>
      <c:valAx>
        <c:axId val="-2113994440"/>
        <c:scaling/>
        <c:delete val="0"/>
        <c:axPos val="l"/>
        <c:majorGridlines>
          <c:spPr>
            <a:ln w="6350">
              <a:solidFill>
                <a:srgbClr val="D8DCE3"/>
              </a:solidFill>
            </a:ln>
          </c:spPr>
        </c:majorGridlines>
        <c:numFmt formatCode="$#,##0,&quot;k&quot;" sourceLinked="0"/>
        <c:majorTickMark val="out"/>
        <c:minorTickMark val="none"/>
        <c:tickLblPos val="nextTo"/>
        <c:spPr>
          <a:ln>
            <a:noFill/>
          </a:ln>
        </c:spPr>
        <c:crossAx val="-2068027336"/>
        <c:crosses val="autoZero"/>
      </c:valAx>
    </c:plotArea>
    <c:legend>
      <c:legendPos val="b"/>
      <c:overlay val="0"/>
      <c:txPr>
        <a:bodyPr/>
        <a:lstStyle/>
        <a:p>
          <a:pPr>
            <a:defRPr sz="1000"/>
          </a:pPr>
        </a:p>
      </c:txPr>
    </c:legend>
    <c:dispBlanksAs val="gap"/>
  </c:chart>
  <c:txPr>
    <a:bodyPr/>
    <a:lstStyle/>
    <a:p>
      <a:pPr>
        <a:defRPr sz="1000">
          <a:solidFill>
            <a:srgbClr val="5A5F6A"/>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stacked"/>
        <c:ser>
          <c:idx val="0"/>
          <c:order val="0"/>
          <c:tx>
            <c:strRef>
              <c:f>Sheet1!$B$1</c:f>
              <c:strCache>
                <c:ptCount val="1"/>
                <c:pt idx="0">
                  <c:v>Senior debt (NIIF)</c:v>
                </c:pt>
              </c:strCache>
            </c:strRef>
          </c:tx>
          <c:spPr>
            <a:solidFill>
              <a:srgbClr val="1F2A44"/>
            </a:solidFill>
            <a:ln>
              <a:noFill/>
            </a:ln>
          </c:spPr>
          <c:cat>
            <c:strRef>
              <c:f>Sheet1!$A$2:$A$2</c:f>
              <c:strCache>
                <c:ptCount val="1"/>
                <c:pt idx="0">
                  <c:v>Phase 2</c:v>
                </c:pt>
              </c:strCache>
            </c:strRef>
          </c:cat>
          <c:val>
            <c:numRef>
              <c:f>Sheet1!$B$2:$B$2</c:f>
              <c:numCache>
                <c:formatCode>General</c:formatCode>
                <c:ptCount val="1"/>
                <c:pt idx="0">
                  <c:v>2724000</c:v>
                </c:pt>
              </c:numCache>
            </c:numRef>
          </c:val>
        </c:ser>
        <c:ser>
          <c:idx val="1"/>
          <c:order val="1"/>
          <c:tx>
            <c:strRef>
              <c:f>Sheet1!$C$1</c:f>
              <c:strCache>
                <c:ptCount val="1"/>
                <c:pt idx="0">
                  <c:v>Equity &amp; deferred fee</c:v>
                </c:pt>
              </c:strCache>
            </c:strRef>
          </c:tx>
          <c:spPr>
            <a:solidFill>
              <a:srgbClr val="2E6F73"/>
            </a:solidFill>
            <a:ln>
              <a:noFill/>
            </a:ln>
          </c:spPr>
          <c:cat>
            <c:strRef>
              <c:f>Sheet1!$A$2:$A$2</c:f>
              <c:strCache>
                <c:ptCount val="1"/>
                <c:pt idx="0">
                  <c:v>Phase 2</c:v>
                </c:pt>
              </c:strCache>
            </c:strRef>
          </c:cat>
          <c:val>
            <c:numRef>
              <c:f>Sheet1!$C$2:$C$2</c:f>
              <c:numCache>
                <c:formatCode>General</c:formatCode>
                <c:ptCount val="1"/>
                <c:pt idx="0">
                  <c:v>572148.9841578605</c:v>
                </c:pt>
              </c:numCache>
            </c:numRef>
          </c:val>
        </c:ser>
        <c:ser>
          <c:idx val="2"/>
          <c:order val="2"/>
          <c:tx>
            <c:strRef>
              <c:f>Sheet1!$D$1</c:f>
              <c:strCache>
                <c:ptCount val="1"/>
                <c:pt idx="0">
                  <c:v>Grants &amp; tax credits</c:v>
                </c:pt>
              </c:strCache>
            </c:strRef>
          </c:tx>
          <c:spPr>
            <a:solidFill>
              <a:srgbClr val="7A8B6F"/>
            </a:solidFill>
            <a:ln>
              <a:noFill/>
            </a:ln>
          </c:spPr>
          <c:cat>
            <c:strRef>
              <c:f>Sheet1!$A$2:$A$2</c:f>
              <c:strCache>
                <c:ptCount val="1"/>
                <c:pt idx="0">
                  <c:v>Phase 2</c:v>
                </c:pt>
              </c:strCache>
            </c:strRef>
          </c:cat>
          <c:val>
            <c:numRef>
              <c:f>Sheet1!$D$2:$D$2</c:f>
              <c:numCache>
                <c:formatCode>General</c:formatCode>
                <c:ptCount val="1"/>
                <c:pt idx="0">
                  <c:v>1925999.70072</c:v>
                </c:pt>
              </c:numCache>
            </c:numRef>
          </c:val>
        </c:ser>
        <c:ser>
          <c:idx val="3"/>
          <c:order val="3"/>
          <c:tx>
            <c:strRef>
              <c:f>Sheet1!$E$1</c:f>
              <c:strCache>
                <c:ptCount val="1"/>
                <c:pt idx="0">
                  <c:v>BDC gap request</c:v>
                </c:pt>
              </c:strCache>
            </c:strRef>
          </c:tx>
          <c:spPr>
            <a:solidFill>
              <a:srgbClr val="C28B2B"/>
            </a:solidFill>
            <a:ln>
              <a:noFill/>
            </a:ln>
          </c:spPr>
          <c:cat>
            <c:strRef>
              <c:f>Sheet1!$A$2:$A$2</c:f>
              <c:strCache>
                <c:ptCount val="1"/>
                <c:pt idx="0">
                  <c:v>Phase 2</c:v>
                </c:pt>
              </c:strCache>
            </c:strRef>
          </c:cat>
          <c:val>
            <c:numRef>
              <c:f>Sheet1!$E$2:$E$2</c:f>
              <c:numCache>
                <c:formatCode>General</c:formatCode>
                <c:ptCount val="1"/>
                <c:pt idx="0">
                  <c:v>943873.8873843746</c:v>
                </c:pt>
              </c:numCache>
            </c:numRef>
          </c:val>
        </c:ser>
        <c:dLbls>
          <c:numFmt formatCode="$#,##0,&quot;k&quot;" sourceLinked="0"/>
          <c:txPr>
            <a:bodyPr/>
            <a:lstStyle/>
            <a:p>
              <a:pPr>
                <a:defRPr sz="900" b="1">
                  <a:solidFill>
                    <a:srgbClr val="FFFFFF"/>
                  </a:solidFill>
                </a:defRPr>
              </a:pPr>
            </a:p>
          </c:txPr>
          <c:showLegendKey val="0"/>
          <c:showVal val="1"/>
          <c:showCatName val="0"/>
          <c:showSerName val="0"/>
          <c:showPercent val="0"/>
          <c:showBubbleSize val="0"/>
          <c:showLeaderLines val="1"/>
        </c:dLbls>
        <c:gapWidth val="40"/>
        <c:overlap val="100"/>
        <c:axId val="-2068027336"/>
        <c:axId val="-2113994440"/>
      </c:barChart>
      <c:catAx>
        <c:axId val="-2068027336"/>
        <c:scaling>
          <c:orientation val="minMax"/>
        </c:scaling>
        <c:delete/>
        <c:axPos val="l"/>
        <c:majorTickMark val="out"/>
        <c:minorTickMark val="none"/>
        <c:tickLblPos val="nextTo"/>
        <c:spPr>
          <a:ln>
            <a:solidFill>
              <a:srgbClr val="D8DCE3"/>
            </a:solidFill>
          </a:ln>
        </c:spPr>
        <c:crossAx val="-2113994440"/>
        <c:crosses val="autoZero"/>
        <c:auto val="1"/>
        <c:lblAlgn val="ctr"/>
        <c:lblOffset val="100"/>
        <c:noMultiLvlLbl val="0"/>
      </c:catAx>
      <c:valAx>
        <c:axId val="-2113994440"/>
        <c:scaling/>
        <c:delete/>
        <c:axPos val="b"/>
        <c:majorGridlines>
          <c:spPr>
            <a:ln w="6350">
              <a:solidFill>
                <a:srgbClr val="D8DCE3"/>
              </a:solidFill>
            </a:ln>
          </c:spPr>
        </c:majorGridlines>
        <c:numFmt formatCode="$#,##0,&quot;k&quot;" sourceLinked="0"/>
        <c:majorTickMark val="out"/>
        <c:minorTickMark val="none"/>
        <c:tickLblPos val="nextTo"/>
        <c:spPr>
          <a:ln>
            <a:noFill/>
          </a:ln>
        </c:spPr>
        <c:crossAx val="-2068027336"/>
        <c:crosses val="autoZero"/>
      </c:valAx>
    </c:plotArea>
    <c:legend>
      <c:legendPos val="b"/>
      <c:overlay val="0"/>
      <c:txPr>
        <a:bodyPr/>
        <a:lstStyle/>
        <a:p>
          <a:pPr>
            <a:defRPr sz="1000"/>
          </a:pPr>
        </a:p>
      </c:txPr>
    </c:legend>
    <c:dispBlanksAs val="gap"/>
  </c:chart>
  <c:txPr>
    <a:bodyPr/>
    <a:lstStyle/>
    <a:p>
      <a:pPr>
        <a:defRPr sz="1000">
          <a:solidFill>
            <a:srgbClr val="5A5F6A"/>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Net operating income</c:v>
                </c:pt>
              </c:strCache>
            </c:strRef>
          </c:tx>
          <c:spPr>
            <a:solidFill>
              <a:srgbClr val="1F2A44"/>
            </a:solidFill>
            <a:ln>
              <a:noFill/>
            </a:ln>
          </c:spPr>
          <c:cat>
            <c:strRef>
              <c:f>Sheet1!$A$2:$A$11</c:f>
              <c:strCache>
                <c:ptCount val="10"/>
                <c:pt idx="0">
                  <c:v>2029</c:v>
                </c:pt>
                <c:pt idx="1">
                  <c:v>2030</c:v>
                </c:pt>
                <c:pt idx="2">
                  <c:v>2031</c:v>
                </c:pt>
                <c:pt idx="3">
                  <c:v>2032</c:v>
                </c:pt>
                <c:pt idx="4">
                  <c:v>2033</c:v>
                </c:pt>
                <c:pt idx="5">
                  <c:v>2034</c:v>
                </c:pt>
                <c:pt idx="6">
                  <c:v>2035</c:v>
                </c:pt>
                <c:pt idx="7">
                  <c:v>2036</c:v>
                </c:pt>
                <c:pt idx="8">
                  <c:v>2037</c:v>
                </c:pt>
                <c:pt idx="9">
                  <c:v>2038</c:v>
                </c:pt>
              </c:strCache>
            </c:strRef>
          </c:cat>
          <c:val>
            <c:numRef>
              <c:f>Sheet1!$B$2:$B$11</c:f>
              <c:numCache>
                <c:formatCode>General</c:formatCode>
                <c:ptCount val="10"/>
                <c:pt idx="0">
                  <c:v>376501.95200000005</c:v>
                </c:pt>
                <c:pt idx="1">
                  <c:v>382287.61856</c:v>
                </c:pt>
                <c:pt idx="2">
                  <c:v>388136.66727680014</c:v>
                </c:pt>
                <c:pt idx="3">
                  <c:v>394048.795858304</c:v>
                </c:pt>
                <c:pt idx="4">
                  <c:v>400023.64886851714</c:v>
                </c:pt>
                <c:pt idx="5">
                  <c:v>406060.81525172584</c:v>
                </c:pt>
                <c:pt idx="6">
                  <c:v>412159.8257647741</c:v>
                </c:pt>
                <c:pt idx="7">
                  <c:v>418320.1503143235</c:v>
                </c:pt>
                <c:pt idx="8">
                  <c:v>424541.1951958915</c:v>
                </c:pt>
                <c:pt idx="9">
                  <c:v>430822.30023134954</c:v>
                </c:pt>
              </c:numCache>
            </c:numRef>
          </c:val>
        </c:ser>
        <c:ser>
          <c:idx val="1"/>
          <c:order val="1"/>
          <c:tx>
            <c:strRef>
              <c:f>Sheet1!$C$1</c:f>
              <c:strCache>
                <c:ptCount val="1"/>
                <c:pt idx="0">
                  <c:v>Total debt service</c:v>
                </c:pt>
              </c:strCache>
            </c:strRef>
          </c:tx>
          <c:spPr>
            <a:solidFill>
              <a:srgbClr val="C28B2B"/>
            </a:solidFill>
            <a:ln>
              <a:noFill/>
            </a:ln>
          </c:spPr>
          <c:cat>
            <c:strRef>
              <c:f>Sheet1!$A$2:$A$11</c:f>
              <c:strCache>
                <c:ptCount val="10"/>
                <c:pt idx="0">
                  <c:v>2029</c:v>
                </c:pt>
                <c:pt idx="1">
                  <c:v>2030</c:v>
                </c:pt>
                <c:pt idx="2">
                  <c:v>2031</c:v>
                </c:pt>
                <c:pt idx="3">
                  <c:v>2032</c:v>
                </c:pt>
                <c:pt idx="4">
                  <c:v>2033</c:v>
                </c:pt>
                <c:pt idx="5">
                  <c:v>2034</c:v>
                </c:pt>
                <c:pt idx="6">
                  <c:v>2035</c:v>
                </c:pt>
                <c:pt idx="7">
                  <c:v>2036</c:v>
                </c:pt>
                <c:pt idx="8">
                  <c:v>2037</c:v>
                </c:pt>
                <c:pt idx="9">
                  <c:v>2038</c:v>
                </c:pt>
              </c:strCache>
            </c:strRef>
          </c:cat>
          <c:val>
            <c:numRef>
              <c:f>Sheet1!$C$2:$C$11</c:f>
              <c:numCache>
                <c:formatCode>General</c:formatCode>
                <c:ptCount val="10"/>
                <c:pt idx="0">
                  <c:v>258922.14654819053</c:v>
                </c:pt>
                <c:pt idx="1">
                  <c:v>258922.14654819053</c:v>
                </c:pt>
                <c:pt idx="2">
                  <c:v>258922.14654819053</c:v>
                </c:pt>
                <c:pt idx="3">
                  <c:v>258922.14654819053</c:v>
                </c:pt>
                <c:pt idx="4">
                  <c:v>258922.14654819053</c:v>
                </c:pt>
                <c:pt idx="5">
                  <c:v>258922.14654819053</c:v>
                </c:pt>
                <c:pt idx="6">
                  <c:v>258922.14654819053</c:v>
                </c:pt>
                <c:pt idx="7">
                  <c:v>258922.14654819053</c:v>
                </c:pt>
                <c:pt idx="8">
                  <c:v>258922.14654819053</c:v>
                </c:pt>
                <c:pt idx="9">
                  <c:v>258922.14654819053</c:v>
                </c:pt>
              </c:numCache>
            </c:numRef>
          </c:val>
        </c:ser>
        <c:gapWidth val="70"/>
        <c:axId val="-2068027336"/>
        <c:axId val="-2113994440"/>
      </c:barChart>
      <c:catAx>
        <c:axId val="-2068027336"/>
        <c:scaling>
          <c:orientation val="minMax"/>
        </c:scaling>
        <c:delete val="0"/>
        <c:axPos val="b"/>
        <c:majorTickMark val="out"/>
        <c:minorTickMark val="none"/>
        <c:tickLblPos val="nextTo"/>
        <c:spPr>
          <a:ln>
            <a:solidFill>
              <a:srgbClr val="D8DCE3"/>
            </a:solidFill>
          </a:ln>
        </c:spPr>
        <c:crossAx val="-2113994440"/>
        <c:crosses val="autoZero"/>
        <c:auto val="1"/>
        <c:lblAlgn val="ctr"/>
        <c:lblOffset val="100"/>
        <c:noMultiLvlLbl val="0"/>
      </c:catAx>
      <c:valAx>
        <c:axId val="-2113994440"/>
        <c:scaling/>
        <c:delete val="0"/>
        <c:axPos val="l"/>
        <c:majorGridlines>
          <c:spPr>
            <a:ln w="6350">
              <a:solidFill>
                <a:srgbClr val="D8DCE3"/>
              </a:solidFill>
            </a:ln>
          </c:spPr>
        </c:majorGridlines>
        <c:numFmt formatCode="$#,##0,&quot;k&quot;" sourceLinked="0"/>
        <c:majorTickMark val="out"/>
        <c:minorTickMark val="none"/>
        <c:tickLblPos val="nextTo"/>
        <c:spPr>
          <a:ln>
            <a:noFill/>
          </a:ln>
        </c:spPr>
        <c:crossAx val="-2068027336"/>
        <c:crosses val="autoZero"/>
      </c:valAx>
    </c:plotArea>
    <c:legend>
      <c:legendPos val="b"/>
      <c:overlay val="0"/>
      <c:txPr>
        <a:bodyPr/>
        <a:lstStyle/>
        <a:p>
          <a:pPr>
            <a:defRPr sz="1000"/>
          </a:pPr>
        </a:p>
      </c:txPr>
    </c:legend>
    <c:dispBlanksAs val="gap"/>
  </c:chart>
  <c:txPr>
    <a:bodyPr/>
    <a:lstStyle/>
    <a:p>
      <a:pPr>
        <a:defRPr sz="1000">
          <a:solidFill>
            <a:srgbClr val="5A5F6A"/>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mansion at 1816–1820 N. Charles was one building before the City subdivided it into three addresses. We own 1816 and 1818. We are asking for 1820, the last piece, so the building can be restored as one project.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request is $943,874 — 15.3% of Phase 2 cost. It is the last piece after private capital, sponsor equity, a deferred fee, and every state and federal program we can reach.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parcel carries six apartments. The commercial space differs: two storefronts at 1816, the former restaurant at 1818, and a parlor-floor gallery or café space at 1820.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 crime in Midtown fell from 99.5 to 64.5 per 1,000 between 2011 and 2022, and median household income in the Midtown CSA rose from $35k to between $57k and $65k. The block itself still has vacant, graffitied buildings.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not a concept. The structure is up, the addition shell is framed, and the rough-ins are partly done. The BRNI award funds the commercial fit-out and façade next.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full set of renderings — front entry, back area, middle enclosed area, entrance and hallway — is on the project summary page of the site.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1818's ground and lower levels keep a food-and-beverage use — it was a restaurant and lounge until 2025, so the infrastructure is there.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premium is real but it is not what repays the loan. NIIF's coverage is tested on the unfurnished comps plus a conservative 10% furnished markup.</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GC is a related party — Tyjuan Amor LLC — disclosed, at an 8% fee, below the DHCD 17% cap, with open-book costs and third-party draw inspections.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source except the BDC request is either funded, awarded, or something we are applying for on a known schedule. The BDC number is the residual.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cost to restore exceeds the finished value by roughly $2.8M on Phase 2. That is the whole argument for public participation — no restructuring changes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bond bill has precedent: the 2025 session awarded LLAYD $250,000 for 1816, so the District 40 delegation knows the project.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size on market rents and still clear 1.25x. LTV is the binding constraint at exactly 80%, not coverage.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Coverage improves every year because rents grow at 2% while the debt service is fixed. The weakest year is Year 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Test your own cases on the interactive dashboard — sliders for rents, vacancy, rates, costs, cap rates, the 1820 price, equity and the bond bill.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question BDC asked most directly. The answer is arithmetic: cost to cure exceeds finished value, so the as-is residual is negative.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 credit runs ten years and is modeled as an expense reduction, not a capital source — after it expires the full tax bill is on the rolls.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ready to move on the schedule shown. The near-term dependency is the BDC board and the ENP, which unlocks the bond bill application in November.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image" Target="../media/image7.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mansion_exterior_dusk_rendering.jpg"/>
          <p:cNvPicPr>
            <a:picLocks noChangeAspect="1"/>
          </p:cNvPicPr>
          <p:nvPr/>
        </p:nvPicPr>
        <p:blipFill>
          <a:blip r:embed="rId2"/>
          <a:srcRect t="786" b="786"/>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41C2E">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3200400"/>
            <a:ext cx="12191695" cy="3657600"/>
          </a:xfrm>
          <a:prstGeom prst="rect">
            <a:avLst/>
          </a:prstGeom>
          <a:solidFill>
            <a:srgbClr val="141C2E">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layd_logo_white.png"/>
          <p:cNvPicPr>
            <a:picLocks noChangeAspect="1"/>
          </p:cNvPicPr>
          <p:nvPr/>
        </p:nvPicPr>
        <p:blipFill>
          <a:blip r:embed="rId3"/>
          <a:stretch>
            <a:fillRect/>
          </a:stretch>
        </p:blipFill>
        <p:spPr>
          <a:xfrm>
            <a:off x="685800" y="548640"/>
            <a:ext cx="1017653" cy="566928"/>
          </a:xfrm>
          <a:prstGeom prst="rect">
            <a:avLst/>
          </a:prstGeom>
        </p:spPr>
      </p:pic>
      <p:sp>
        <p:nvSpPr>
          <p:cNvPr id="7" name="TextBox 6"/>
          <p:cNvSpPr txBox="1"/>
          <p:nvPr/>
        </p:nvSpPr>
        <p:spPr>
          <a:xfrm>
            <a:off x="685800" y="3520440"/>
            <a:ext cx="10789920" cy="365760"/>
          </a:xfrm>
          <a:prstGeom prst="rect">
            <a:avLst/>
          </a:prstGeom>
          <a:noFill/>
        </p:spPr>
        <p:txBody>
          <a:bodyPr wrap="square" lIns="0" rIns="0" tIns="0" bIns="0" anchor="t">
            <a:spAutoFit/>
          </a:bodyPr>
          <a:lstStyle/>
          <a:p>
            <a:pPr algn="l">
              <a:lnSpc>
                <a:spcPct val="100000"/>
              </a:lnSpc>
              <a:spcAft>
                <a:spcPts val="0"/>
              </a:spcAft>
            </a:pPr>
            <a:r>
              <a:rPr sz="1200" b="1" i="0">
                <a:solidFill>
                  <a:srgbClr val="C28B2B"/>
                </a:solidFill>
                <a:latin typeface="Arial"/>
              </a:rPr>
              <a:t>BDC RESUBMISSION · SEPTEMBER 2026</a:t>
            </a:r>
          </a:p>
        </p:txBody>
      </p:sp>
      <p:sp>
        <p:nvSpPr>
          <p:cNvPr id="8" name="TextBox 7"/>
          <p:cNvSpPr txBox="1"/>
          <p:nvPr/>
        </p:nvSpPr>
        <p:spPr>
          <a:xfrm>
            <a:off x="685800" y="3950208"/>
            <a:ext cx="10058400" cy="1280160"/>
          </a:xfrm>
          <a:prstGeom prst="rect">
            <a:avLst/>
          </a:prstGeom>
          <a:noFill/>
        </p:spPr>
        <p:txBody>
          <a:bodyPr wrap="square" lIns="0" rIns="0" tIns="0" bIns="0" anchor="t">
            <a:spAutoFit/>
          </a:bodyPr>
          <a:lstStyle/>
          <a:p>
            <a:pPr algn="l">
              <a:lnSpc>
                <a:spcPct val="95000"/>
              </a:lnSpc>
              <a:spcAft>
                <a:spcPts val="0"/>
              </a:spcAft>
            </a:pPr>
            <a:r>
              <a:rPr sz="4600" b="1" i="0">
                <a:solidFill>
                  <a:srgbClr val="FFFFFF"/>
                </a:solidFill>
                <a:latin typeface="Cambria"/>
              </a:rPr>
              <a:t>Charles Street Mansion Reunification</a:t>
            </a:r>
          </a:p>
        </p:txBody>
      </p:sp>
      <p:sp>
        <p:nvSpPr>
          <p:cNvPr id="9" name="TextBox 8"/>
          <p:cNvSpPr txBox="1"/>
          <p:nvPr/>
        </p:nvSpPr>
        <p:spPr>
          <a:xfrm>
            <a:off x="685800" y="5138928"/>
            <a:ext cx="10058400" cy="365760"/>
          </a:xfrm>
          <a:prstGeom prst="rect">
            <a:avLst/>
          </a:prstGeom>
          <a:noFill/>
        </p:spPr>
        <p:txBody>
          <a:bodyPr wrap="square" lIns="0" rIns="0" tIns="0" bIns="0" anchor="t">
            <a:spAutoFit/>
          </a:bodyPr>
          <a:lstStyle/>
          <a:p>
            <a:pPr algn="l">
              <a:lnSpc>
                <a:spcPct val="100000"/>
              </a:lnSpc>
              <a:spcAft>
                <a:spcPts val="0"/>
              </a:spcAft>
            </a:pPr>
            <a:r>
              <a:rPr sz="1500" b="0" i="0">
                <a:solidFill>
                  <a:srgbClr val="DAE1EC"/>
                </a:solidFill>
                <a:latin typeface="Arial"/>
              </a:rPr>
              <a:t>1816 · 1818 · 1820 N. Charles Street — one developer, one design, one historic mansion</a:t>
            </a:r>
          </a:p>
        </p:txBody>
      </p:sp>
      <p:sp>
        <p:nvSpPr>
          <p:cNvPr id="10" name="TextBox 9"/>
          <p:cNvSpPr txBox="1"/>
          <p:nvPr/>
        </p:nvSpPr>
        <p:spPr>
          <a:xfrm>
            <a:off x="685800" y="5806440"/>
            <a:ext cx="10789920" cy="457200"/>
          </a:xfrm>
          <a:prstGeom prst="rect">
            <a:avLst/>
          </a:prstGeom>
          <a:noFill/>
        </p:spPr>
        <p:txBody>
          <a:bodyPr wrap="square" lIns="0" rIns="0" tIns="0" bIns="0" anchor="t">
            <a:spAutoFit/>
          </a:bodyPr>
          <a:lstStyle/>
          <a:p>
            <a:pPr algn="l">
              <a:lnSpc>
                <a:spcPct val="100000"/>
              </a:lnSpc>
              <a:spcAft>
                <a:spcPts val="0"/>
              </a:spcAft>
            </a:pPr>
            <a:r>
              <a:rPr sz="1100" b="0" i="0">
                <a:solidFill>
                  <a:srgbClr val="A8B3C6"/>
                </a:solidFill>
                <a:latin typeface="Arial"/>
              </a:rPr>
              <a:t>Live Life As You Dream (LLAYD) LLC &amp; Tyjuan Amor LLC   ·   for the Baltimore Development Corporation and NIIF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SUMMARY</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The ask</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Everything else in this deck supports these four numbers.</a:t>
            </a:r>
          </a:p>
        </p:txBody>
      </p:sp>
      <p:sp>
        <p:nvSpPr>
          <p:cNvPr id="6" name="Rounded Rectangle 5"/>
          <p:cNvSpPr/>
          <p:nvPr/>
        </p:nvSpPr>
        <p:spPr>
          <a:xfrm>
            <a:off x="685800" y="2148840"/>
            <a:ext cx="2697480" cy="141732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41832" y="2350008"/>
            <a:ext cx="2240280" cy="502920"/>
          </a:xfrm>
          <a:prstGeom prst="rect">
            <a:avLst/>
          </a:prstGeom>
          <a:noFill/>
        </p:spPr>
        <p:txBody>
          <a:bodyPr wrap="square" lIns="0" rIns="0" tIns="0" bIns="0" anchor="t">
            <a:spAutoFit/>
          </a:bodyPr>
          <a:lstStyle/>
          <a:p>
            <a:pPr algn="l">
              <a:lnSpc>
                <a:spcPct val="100000"/>
              </a:lnSpc>
              <a:spcAft>
                <a:spcPts val="0"/>
              </a:spcAft>
            </a:pPr>
            <a:r>
              <a:rPr sz="2700" b="1" i="0">
                <a:solidFill>
                  <a:srgbClr val="1F2A44"/>
                </a:solidFill>
                <a:latin typeface="Cambria"/>
              </a:rPr>
              <a:t>18 + 4</a:t>
            </a:r>
          </a:p>
        </p:txBody>
      </p:sp>
      <p:sp>
        <p:nvSpPr>
          <p:cNvPr id="8" name="TextBox 7"/>
          <p:cNvSpPr txBox="1"/>
          <p:nvPr/>
        </p:nvSpPr>
        <p:spPr>
          <a:xfrm>
            <a:off x="941832" y="2898648"/>
            <a:ext cx="2240280" cy="274320"/>
          </a:xfrm>
          <a:prstGeom prst="rect">
            <a:avLst/>
          </a:prstGeom>
          <a:noFill/>
        </p:spPr>
        <p:txBody>
          <a:bodyPr wrap="square" lIns="0" rIns="0" tIns="0" bIns="0" anchor="t">
            <a:spAutoFit/>
          </a:bodyPr>
          <a:lstStyle/>
          <a:p>
            <a:pPr algn="l">
              <a:lnSpc>
                <a:spcPct val="100000"/>
              </a:lnSpc>
              <a:spcAft>
                <a:spcPts val="0"/>
              </a:spcAft>
            </a:pPr>
            <a:r>
              <a:rPr sz="1100" b="1" i="0">
                <a:solidFill>
                  <a:srgbClr val="5A5F6A"/>
                </a:solidFill>
                <a:latin typeface="Arial"/>
              </a:rPr>
              <a:t>Program</a:t>
            </a:r>
          </a:p>
        </p:txBody>
      </p:sp>
      <p:sp>
        <p:nvSpPr>
          <p:cNvPr id="9" name="TextBox 8"/>
          <p:cNvSpPr txBox="1"/>
          <p:nvPr/>
        </p:nvSpPr>
        <p:spPr>
          <a:xfrm>
            <a:off x="941832" y="3172968"/>
            <a:ext cx="2240280" cy="320040"/>
          </a:xfrm>
          <a:prstGeom prst="rect">
            <a:avLst/>
          </a:prstGeom>
          <a:noFill/>
        </p:spPr>
        <p:txBody>
          <a:bodyPr wrap="square" lIns="0" rIns="0" tIns="0" bIns="0" anchor="t">
            <a:spAutoFit/>
          </a:bodyPr>
          <a:lstStyle/>
          <a:p>
            <a:pPr algn="l">
              <a:lnSpc>
                <a:spcPct val="110000"/>
              </a:lnSpc>
              <a:spcAft>
                <a:spcPts val="0"/>
              </a:spcAft>
            </a:pPr>
            <a:r>
              <a:rPr sz="950" b="0" i="0">
                <a:solidFill>
                  <a:srgbClr val="5A5F6A"/>
                </a:solidFill>
                <a:latin typeface="Arial"/>
              </a:rPr>
              <a:t>18 apartments and 4 storefronts, fully furnished</a:t>
            </a:r>
          </a:p>
        </p:txBody>
      </p:sp>
      <p:sp>
        <p:nvSpPr>
          <p:cNvPr id="10" name="Rounded Rectangle 9"/>
          <p:cNvSpPr/>
          <p:nvPr/>
        </p:nvSpPr>
        <p:spPr>
          <a:xfrm>
            <a:off x="3566160" y="2148840"/>
            <a:ext cx="2697480" cy="141732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822191" y="2350008"/>
            <a:ext cx="2240280" cy="502920"/>
          </a:xfrm>
          <a:prstGeom prst="rect">
            <a:avLst/>
          </a:prstGeom>
          <a:noFill/>
        </p:spPr>
        <p:txBody>
          <a:bodyPr wrap="square" lIns="0" rIns="0" tIns="0" bIns="0" anchor="t">
            <a:spAutoFit/>
          </a:bodyPr>
          <a:lstStyle/>
          <a:p>
            <a:pPr algn="l">
              <a:lnSpc>
                <a:spcPct val="100000"/>
              </a:lnSpc>
              <a:spcAft>
                <a:spcPts val="0"/>
              </a:spcAft>
            </a:pPr>
            <a:r>
              <a:rPr sz="2700" b="1" i="0">
                <a:solidFill>
                  <a:srgbClr val="1F2A44"/>
                </a:solidFill>
                <a:latin typeface="Cambria"/>
              </a:rPr>
              <a:t>$8.24M</a:t>
            </a:r>
          </a:p>
        </p:txBody>
      </p:sp>
      <p:sp>
        <p:nvSpPr>
          <p:cNvPr id="12" name="TextBox 11"/>
          <p:cNvSpPr txBox="1"/>
          <p:nvPr/>
        </p:nvSpPr>
        <p:spPr>
          <a:xfrm>
            <a:off x="3822191" y="2898648"/>
            <a:ext cx="2240280" cy="274320"/>
          </a:xfrm>
          <a:prstGeom prst="rect">
            <a:avLst/>
          </a:prstGeom>
          <a:noFill/>
        </p:spPr>
        <p:txBody>
          <a:bodyPr wrap="square" lIns="0" rIns="0" tIns="0" bIns="0" anchor="t">
            <a:spAutoFit/>
          </a:bodyPr>
          <a:lstStyle/>
          <a:p>
            <a:pPr algn="l">
              <a:lnSpc>
                <a:spcPct val="100000"/>
              </a:lnSpc>
              <a:spcAft>
                <a:spcPts val="0"/>
              </a:spcAft>
            </a:pPr>
            <a:r>
              <a:rPr sz="1100" b="1" i="0">
                <a:solidFill>
                  <a:srgbClr val="5A5F6A"/>
                </a:solidFill>
                <a:latin typeface="Arial"/>
              </a:rPr>
              <a:t>Total development cost</a:t>
            </a:r>
          </a:p>
        </p:txBody>
      </p:sp>
      <p:sp>
        <p:nvSpPr>
          <p:cNvPr id="13" name="TextBox 12"/>
          <p:cNvSpPr txBox="1"/>
          <p:nvPr/>
        </p:nvSpPr>
        <p:spPr>
          <a:xfrm>
            <a:off x="3822191" y="3172968"/>
            <a:ext cx="2240280" cy="320040"/>
          </a:xfrm>
          <a:prstGeom prst="rect">
            <a:avLst/>
          </a:prstGeom>
          <a:noFill/>
        </p:spPr>
        <p:txBody>
          <a:bodyPr wrap="square" lIns="0" rIns="0" tIns="0" bIns="0" anchor="t">
            <a:spAutoFit/>
          </a:bodyPr>
          <a:lstStyle/>
          <a:p>
            <a:pPr algn="l">
              <a:lnSpc>
                <a:spcPct val="110000"/>
              </a:lnSpc>
              <a:spcAft>
                <a:spcPts val="0"/>
              </a:spcAft>
            </a:pPr>
            <a:r>
              <a:rPr sz="950" b="0" i="0">
                <a:solidFill>
                  <a:srgbClr val="5A5F6A"/>
                </a:solidFill>
                <a:latin typeface="Arial"/>
              </a:rPr>
              <a:t>Phase 1 $2.07M · Phase 2 $6.17M</a:t>
            </a:r>
          </a:p>
        </p:txBody>
      </p:sp>
      <p:sp>
        <p:nvSpPr>
          <p:cNvPr id="14" name="Rounded Rectangle 13"/>
          <p:cNvSpPr/>
          <p:nvPr/>
        </p:nvSpPr>
        <p:spPr>
          <a:xfrm>
            <a:off x="6446520" y="2148840"/>
            <a:ext cx="2697480" cy="141732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702552" y="2350008"/>
            <a:ext cx="2240280" cy="502920"/>
          </a:xfrm>
          <a:prstGeom prst="rect">
            <a:avLst/>
          </a:prstGeom>
          <a:noFill/>
        </p:spPr>
        <p:txBody>
          <a:bodyPr wrap="square" lIns="0" rIns="0" tIns="0" bIns="0" anchor="t">
            <a:spAutoFit/>
          </a:bodyPr>
          <a:lstStyle/>
          <a:p>
            <a:pPr algn="l">
              <a:lnSpc>
                <a:spcPct val="100000"/>
              </a:lnSpc>
              <a:spcAft>
                <a:spcPts val="0"/>
              </a:spcAft>
            </a:pPr>
            <a:r>
              <a:rPr sz="2700" b="1" i="0">
                <a:solidFill>
                  <a:srgbClr val="1F2A44"/>
                </a:solidFill>
                <a:latin typeface="Cambria"/>
              </a:rPr>
              <a:t>$2.72M</a:t>
            </a:r>
          </a:p>
        </p:txBody>
      </p:sp>
      <p:sp>
        <p:nvSpPr>
          <p:cNvPr id="16" name="TextBox 15"/>
          <p:cNvSpPr txBox="1"/>
          <p:nvPr/>
        </p:nvSpPr>
        <p:spPr>
          <a:xfrm>
            <a:off x="6702552" y="2898648"/>
            <a:ext cx="2240280" cy="274320"/>
          </a:xfrm>
          <a:prstGeom prst="rect">
            <a:avLst/>
          </a:prstGeom>
          <a:noFill/>
        </p:spPr>
        <p:txBody>
          <a:bodyPr wrap="square" lIns="0" rIns="0" tIns="0" bIns="0" anchor="t">
            <a:spAutoFit/>
          </a:bodyPr>
          <a:lstStyle/>
          <a:p>
            <a:pPr algn="l">
              <a:lnSpc>
                <a:spcPct val="100000"/>
              </a:lnSpc>
              <a:spcAft>
                <a:spcPts val="0"/>
              </a:spcAft>
            </a:pPr>
            <a:r>
              <a:rPr sz="1100" b="1" i="0">
                <a:solidFill>
                  <a:srgbClr val="5A5F6A"/>
                </a:solidFill>
                <a:latin typeface="Arial"/>
              </a:rPr>
              <a:t>NIIF senior loan</a:t>
            </a:r>
          </a:p>
        </p:txBody>
      </p:sp>
      <p:sp>
        <p:nvSpPr>
          <p:cNvPr id="17" name="TextBox 16"/>
          <p:cNvSpPr txBox="1"/>
          <p:nvPr/>
        </p:nvSpPr>
        <p:spPr>
          <a:xfrm>
            <a:off x="6702552" y="3172968"/>
            <a:ext cx="2240280" cy="320040"/>
          </a:xfrm>
          <a:prstGeom prst="rect">
            <a:avLst/>
          </a:prstGeom>
          <a:noFill/>
        </p:spPr>
        <p:txBody>
          <a:bodyPr wrap="square" lIns="0" rIns="0" tIns="0" bIns="0" anchor="t">
            <a:spAutoFit/>
          </a:bodyPr>
          <a:lstStyle/>
          <a:p>
            <a:pPr algn="l">
              <a:lnSpc>
                <a:spcPct val="110000"/>
              </a:lnSpc>
              <a:spcAft>
                <a:spcPts val="0"/>
              </a:spcAft>
            </a:pPr>
            <a:r>
              <a:rPr sz="950" b="0" i="0">
                <a:solidFill>
                  <a:srgbClr val="5A5F6A"/>
                </a:solidFill>
                <a:latin typeface="Arial"/>
              </a:rPr>
              <a:t>5.0% · LTV 80% · LTC 44%</a:t>
            </a:r>
          </a:p>
        </p:txBody>
      </p:sp>
      <p:sp>
        <p:nvSpPr>
          <p:cNvPr id="18" name="Rounded Rectangle 17"/>
          <p:cNvSpPr/>
          <p:nvPr/>
        </p:nvSpPr>
        <p:spPr>
          <a:xfrm>
            <a:off x="9326880" y="2148840"/>
            <a:ext cx="2194560" cy="141732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582911" y="2350008"/>
            <a:ext cx="1737360" cy="502920"/>
          </a:xfrm>
          <a:prstGeom prst="rect">
            <a:avLst/>
          </a:prstGeom>
          <a:noFill/>
        </p:spPr>
        <p:txBody>
          <a:bodyPr wrap="square" lIns="0" rIns="0" tIns="0" bIns="0" anchor="t">
            <a:spAutoFit/>
          </a:bodyPr>
          <a:lstStyle/>
          <a:p>
            <a:pPr algn="l">
              <a:lnSpc>
                <a:spcPct val="100000"/>
              </a:lnSpc>
              <a:spcAft>
                <a:spcPts val="0"/>
              </a:spcAft>
            </a:pPr>
            <a:r>
              <a:rPr sz="2700" b="1" i="0">
                <a:solidFill>
                  <a:srgbClr val="1F2A44"/>
                </a:solidFill>
                <a:latin typeface="Cambria"/>
              </a:rPr>
              <a:t>$943,874</a:t>
            </a:r>
          </a:p>
        </p:txBody>
      </p:sp>
      <p:sp>
        <p:nvSpPr>
          <p:cNvPr id="20" name="TextBox 19"/>
          <p:cNvSpPr txBox="1"/>
          <p:nvPr/>
        </p:nvSpPr>
        <p:spPr>
          <a:xfrm>
            <a:off x="9582911" y="2898648"/>
            <a:ext cx="1737360" cy="274320"/>
          </a:xfrm>
          <a:prstGeom prst="rect">
            <a:avLst/>
          </a:prstGeom>
          <a:noFill/>
        </p:spPr>
        <p:txBody>
          <a:bodyPr wrap="square" lIns="0" rIns="0" tIns="0" bIns="0" anchor="t">
            <a:spAutoFit/>
          </a:bodyPr>
          <a:lstStyle/>
          <a:p>
            <a:pPr algn="l">
              <a:lnSpc>
                <a:spcPct val="100000"/>
              </a:lnSpc>
              <a:spcAft>
                <a:spcPts val="0"/>
              </a:spcAft>
            </a:pPr>
            <a:r>
              <a:rPr sz="1100" b="1" i="0">
                <a:solidFill>
                  <a:srgbClr val="5A5F6A"/>
                </a:solidFill>
                <a:latin typeface="Arial"/>
              </a:rPr>
              <a:t>BDC / City request</a:t>
            </a:r>
          </a:p>
        </p:txBody>
      </p:sp>
      <p:sp>
        <p:nvSpPr>
          <p:cNvPr id="21" name="TextBox 20"/>
          <p:cNvSpPr txBox="1"/>
          <p:nvPr/>
        </p:nvSpPr>
        <p:spPr>
          <a:xfrm>
            <a:off x="9582911" y="3172968"/>
            <a:ext cx="1737360" cy="320040"/>
          </a:xfrm>
          <a:prstGeom prst="rect">
            <a:avLst/>
          </a:prstGeom>
          <a:noFill/>
        </p:spPr>
        <p:txBody>
          <a:bodyPr wrap="square" lIns="0" rIns="0" tIns="0" bIns="0" anchor="t">
            <a:spAutoFit/>
          </a:bodyPr>
          <a:lstStyle/>
          <a:p>
            <a:pPr algn="l">
              <a:lnSpc>
                <a:spcPct val="110000"/>
              </a:lnSpc>
              <a:spcAft>
                <a:spcPts val="0"/>
              </a:spcAft>
            </a:pPr>
            <a:r>
              <a:rPr sz="950" b="0" i="0">
                <a:solidFill>
                  <a:srgbClr val="5A5F6A"/>
                </a:solidFill>
                <a:latin typeface="Arial"/>
              </a:rPr>
              <a:t>15.3% of Phase 2</a:t>
            </a:r>
          </a:p>
        </p:txBody>
      </p:sp>
      <p:sp>
        <p:nvSpPr>
          <p:cNvPr id="22" name="Rounded Rectangle 21"/>
          <p:cNvSpPr/>
          <p:nvPr/>
        </p:nvSpPr>
        <p:spPr>
          <a:xfrm>
            <a:off x="685800" y="3977639"/>
            <a:ext cx="10835640" cy="192024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51560" y="4224528"/>
            <a:ext cx="10149840" cy="320040"/>
          </a:xfrm>
          <a:prstGeom prst="rect">
            <a:avLst/>
          </a:prstGeom>
          <a:noFill/>
        </p:spPr>
        <p:txBody>
          <a:bodyPr wrap="square" lIns="0" rIns="0" tIns="0" bIns="0" anchor="t">
            <a:spAutoFit/>
          </a:bodyPr>
          <a:lstStyle/>
          <a:p>
            <a:pPr algn="l">
              <a:lnSpc>
                <a:spcPct val="100000"/>
              </a:lnSpc>
              <a:spcAft>
                <a:spcPts val="0"/>
              </a:spcAft>
            </a:pPr>
            <a:r>
              <a:rPr sz="1500" b="1" i="0">
                <a:solidFill>
                  <a:srgbClr val="1F2A44"/>
                </a:solidFill>
                <a:latin typeface="Cambria"/>
              </a:rPr>
              <a:t>What we need from BDC</a:t>
            </a:r>
          </a:p>
        </p:txBody>
      </p:sp>
      <p:sp>
        <p:nvSpPr>
          <p:cNvPr id="24" name="Oval 23"/>
          <p:cNvSpPr/>
          <p:nvPr/>
        </p:nvSpPr>
        <p:spPr>
          <a:xfrm>
            <a:off x="1051560" y="4713732"/>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289304" y="4645152"/>
            <a:ext cx="9820656" cy="365760"/>
          </a:xfrm>
          <a:prstGeom prst="rect">
            <a:avLst/>
          </a:prstGeom>
          <a:noFill/>
        </p:spPr>
        <p:txBody>
          <a:bodyPr wrap="square" lIns="0" rIns="0" tIns="0" bIns="0" anchor="t">
            <a:spAutoFit/>
          </a:bodyPr>
          <a:lstStyle/>
          <a:p>
            <a:pPr algn="l">
              <a:lnSpc>
                <a:spcPct val="118000"/>
              </a:lnSpc>
              <a:spcAft>
                <a:spcPts val="0"/>
              </a:spcAft>
            </a:pPr>
            <a:r>
              <a:rPr sz="1250" b="0" i="0">
                <a:solidFill>
                  <a:srgbClr val="1A1A1A"/>
                </a:solidFill>
                <a:latin typeface="Arial"/>
              </a:rPr>
              <a:t>Board approval to move forward on 1820 (ENP → LDA) at the offered price and terms.</a:t>
            </a:r>
          </a:p>
        </p:txBody>
      </p:sp>
      <p:sp>
        <p:nvSpPr>
          <p:cNvPr id="26" name="Oval 25"/>
          <p:cNvSpPr/>
          <p:nvPr/>
        </p:nvSpPr>
        <p:spPr>
          <a:xfrm>
            <a:off x="1051560" y="4979611"/>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289304" y="4911031"/>
            <a:ext cx="9820656" cy="365760"/>
          </a:xfrm>
          <a:prstGeom prst="rect">
            <a:avLst/>
          </a:prstGeom>
          <a:noFill/>
        </p:spPr>
        <p:txBody>
          <a:bodyPr wrap="square" lIns="0" rIns="0" tIns="0" bIns="0" anchor="t">
            <a:spAutoFit/>
          </a:bodyPr>
          <a:lstStyle/>
          <a:p>
            <a:pPr algn="l">
              <a:lnSpc>
                <a:spcPct val="118000"/>
              </a:lnSpc>
              <a:spcAft>
                <a:spcPts val="0"/>
              </a:spcAft>
            </a:pPr>
            <a:r>
              <a:rPr sz="1250" b="0" i="0">
                <a:solidFill>
                  <a:srgbClr val="1A1A1A"/>
                </a:solidFill>
                <a:latin typeface="Arial"/>
              </a:rPr>
              <a:t>Gap participation of $943,874 as deferred subordinate financing, repaid at refinance or sale.</a:t>
            </a:r>
          </a:p>
        </p:txBody>
      </p:sp>
      <p:sp>
        <p:nvSpPr>
          <p:cNvPr id="28" name="Oval 27"/>
          <p:cNvSpPr/>
          <p:nvPr/>
        </p:nvSpPr>
        <p:spPr>
          <a:xfrm>
            <a:off x="1051560" y="524549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289304" y="5176910"/>
            <a:ext cx="9820656" cy="365760"/>
          </a:xfrm>
          <a:prstGeom prst="rect">
            <a:avLst/>
          </a:prstGeom>
          <a:noFill/>
        </p:spPr>
        <p:txBody>
          <a:bodyPr wrap="square" lIns="0" rIns="0" tIns="0" bIns="0" anchor="t">
            <a:spAutoFit/>
          </a:bodyPr>
          <a:lstStyle/>
          <a:p>
            <a:pPr algn="l">
              <a:lnSpc>
                <a:spcPct val="118000"/>
              </a:lnSpc>
              <a:spcAft>
                <a:spcPts val="0"/>
              </a:spcAft>
            </a:pPr>
            <a:r>
              <a:rPr sz="1250" b="0" i="0">
                <a:solidFill>
                  <a:srgbClr val="1A1A1A"/>
                </a:solidFill>
                <a:latin typeface="Arial"/>
              </a:rPr>
              <a:t>Façade Improvement Grants for 1818 and 1820, and letters of support for the 2027 bond bill and DHCD applications.</a:t>
            </a:r>
          </a:p>
        </p:txBody>
      </p:sp>
      <p:sp>
        <p:nvSpPr>
          <p:cNvPr id="30" name="TextBox 29"/>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Figures as of September 17, 2026. Full model and live dashboard: llayd.net/bdc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THE PROJECT</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One building, three addresses</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The City subdivided the mansion. LLAYD controls two parcels and is asking for the third.</a:t>
            </a:r>
          </a:p>
        </p:txBody>
      </p:sp>
      <p:sp>
        <p:nvSpPr>
          <p:cNvPr id="6" name="Rectangle 5"/>
          <p:cNvSpPr/>
          <p:nvPr/>
        </p:nvSpPr>
        <p:spPr>
          <a:xfrm>
            <a:off x="685800" y="2240280"/>
            <a:ext cx="667512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318004"/>
            <a:ext cx="138988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Parcel</a:t>
            </a:r>
          </a:p>
        </p:txBody>
      </p:sp>
      <p:sp>
        <p:nvSpPr>
          <p:cNvPr id="8" name="TextBox 7"/>
          <p:cNvSpPr txBox="1"/>
          <p:nvPr/>
        </p:nvSpPr>
        <p:spPr>
          <a:xfrm>
            <a:off x="2350008" y="2318004"/>
            <a:ext cx="134416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Status</a:t>
            </a:r>
          </a:p>
        </p:txBody>
      </p:sp>
      <p:sp>
        <p:nvSpPr>
          <p:cNvPr id="9" name="TextBox 8"/>
          <p:cNvSpPr txBox="1"/>
          <p:nvPr/>
        </p:nvSpPr>
        <p:spPr>
          <a:xfrm>
            <a:off x="3858768" y="2318004"/>
            <a:ext cx="33832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Apts</a:t>
            </a:r>
          </a:p>
        </p:txBody>
      </p:sp>
      <p:sp>
        <p:nvSpPr>
          <p:cNvPr id="10" name="TextBox 9"/>
          <p:cNvSpPr txBox="1"/>
          <p:nvPr/>
        </p:nvSpPr>
        <p:spPr>
          <a:xfrm>
            <a:off x="4361688" y="2318004"/>
            <a:ext cx="102412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Commercial</a:t>
            </a:r>
          </a:p>
        </p:txBody>
      </p:sp>
      <p:sp>
        <p:nvSpPr>
          <p:cNvPr id="11" name="TextBox 10"/>
          <p:cNvSpPr txBox="1"/>
          <p:nvPr/>
        </p:nvSpPr>
        <p:spPr>
          <a:xfrm>
            <a:off x="5550407" y="2318004"/>
            <a:ext cx="93268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Target rents</a:t>
            </a:r>
          </a:p>
        </p:txBody>
      </p:sp>
      <p:sp>
        <p:nvSpPr>
          <p:cNvPr id="12" name="TextBox 11"/>
          <p:cNvSpPr txBox="1"/>
          <p:nvPr/>
        </p:nvSpPr>
        <p:spPr>
          <a:xfrm>
            <a:off x="6647688" y="2318004"/>
            <a:ext cx="65836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Cost</a:t>
            </a:r>
          </a:p>
        </p:txBody>
      </p:sp>
      <p:sp>
        <p:nvSpPr>
          <p:cNvPr id="13" name="Rectangle 12"/>
          <p:cNvSpPr/>
          <p:nvPr/>
        </p:nvSpPr>
        <p:spPr>
          <a:xfrm>
            <a:off x="685800" y="2587752"/>
            <a:ext cx="667512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5528" y="2688336"/>
            <a:ext cx="13898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1816 N. Charles</a:t>
            </a:r>
          </a:p>
        </p:txBody>
      </p:sp>
      <p:sp>
        <p:nvSpPr>
          <p:cNvPr id="15" name="TextBox 14"/>
          <p:cNvSpPr txBox="1"/>
          <p:nvPr/>
        </p:nvSpPr>
        <p:spPr>
          <a:xfrm>
            <a:off x="2350008" y="2688336"/>
            <a:ext cx="1344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Owned · ~25–35% built</a:t>
            </a:r>
          </a:p>
        </p:txBody>
      </p:sp>
      <p:sp>
        <p:nvSpPr>
          <p:cNvPr id="16" name="TextBox 15"/>
          <p:cNvSpPr txBox="1"/>
          <p:nvPr/>
        </p:nvSpPr>
        <p:spPr>
          <a:xfrm>
            <a:off x="3858768" y="2688336"/>
            <a:ext cx="3383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6</a:t>
            </a:r>
          </a:p>
        </p:txBody>
      </p:sp>
      <p:sp>
        <p:nvSpPr>
          <p:cNvPr id="17" name="TextBox 16"/>
          <p:cNvSpPr txBox="1"/>
          <p:nvPr/>
        </p:nvSpPr>
        <p:spPr>
          <a:xfrm>
            <a:off x="4361688" y="2688336"/>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 (2,280 SF)</a:t>
            </a:r>
          </a:p>
        </p:txBody>
      </p:sp>
      <p:sp>
        <p:nvSpPr>
          <p:cNvPr id="18" name="TextBox 17"/>
          <p:cNvSpPr txBox="1"/>
          <p:nvPr/>
        </p:nvSpPr>
        <p:spPr>
          <a:xfrm>
            <a:off x="5550407" y="2688336"/>
            <a:ext cx="9326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$1,850–$2,050</a:t>
            </a:r>
          </a:p>
        </p:txBody>
      </p:sp>
      <p:sp>
        <p:nvSpPr>
          <p:cNvPr id="19" name="TextBox 18"/>
          <p:cNvSpPr txBox="1"/>
          <p:nvPr/>
        </p:nvSpPr>
        <p:spPr>
          <a:xfrm>
            <a:off x="6647688" y="2688336"/>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$2.07M</a:t>
            </a:r>
          </a:p>
        </p:txBody>
      </p:sp>
      <p:sp>
        <p:nvSpPr>
          <p:cNvPr id="20" name="TextBox 19"/>
          <p:cNvSpPr txBox="1"/>
          <p:nvPr/>
        </p:nvSpPr>
        <p:spPr>
          <a:xfrm>
            <a:off x="795528" y="3072384"/>
            <a:ext cx="13898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1818 N. Charles</a:t>
            </a:r>
          </a:p>
        </p:txBody>
      </p:sp>
      <p:sp>
        <p:nvSpPr>
          <p:cNvPr id="21" name="TextBox 20"/>
          <p:cNvSpPr txBox="1"/>
          <p:nvPr/>
        </p:nvSpPr>
        <p:spPr>
          <a:xfrm>
            <a:off x="2350008" y="3072384"/>
            <a:ext cx="1344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Acquired Mar 6, 2026</a:t>
            </a:r>
          </a:p>
        </p:txBody>
      </p:sp>
      <p:sp>
        <p:nvSpPr>
          <p:cNvPr id="22" name="TextBox 21"/>
          <p:cNvSpPr txBox="1"/>
          <p:nvPr/>
        </p:nvSpPr>
        <p:spPr>
          <a:xfrm>
            <a:off x="3858768" y="3072384"/>
            <a:ext cx="3383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6</a:t>
            </a:r>
          </a:p>
        </p:txBody>
      </p:sp>
      <p:sp>
        <p:nvSpPr>
          <p:cNvPr id="23" name="TextBox 22"/>
          <p:cNvSpPr txBox="1"/>
          <p:nvPr/>
        </p:nvSpPr>
        <p:spPr>
          <a:xfrm>
            <a:off x="4361688" y="3072384"/>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 (2,400 SF)</a:t>
            </a:r>
          </a:p>
        </p:txBody>
      </p:sp>
      <p:sp>
        <p:nvSpPr>
          <p:cNvPr id="24" name="TextBox 23"/>
          <p:cNvSpPr txBox="1"/>
          <p:nvPr/>
        </p:nvSpPr>
        <p:spPr>
          <a:xfrm>
            <a:off x="5550407" y="3072384"/>
            <a:ext cx="9326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$2,050–$2,300</a:t>
            </a:r>
          </a:p>
        </p:txBody>
      </p:sp>
      <p:sp>
        <p:nvSpPr>
          <p:cNvPr id="25" name="TextBox 24"/>
          <p:cNvSpPr txBox="1"/>
          <p:nvPr/>
        </p:nvSpPr>
        <p:spPr>
          <a:xfrm>
            <a:off x="6647688" y="3072384"/>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$3.29M</a:t>
            </a:r>
          </a:p>
        </p:txBody>
      </p:sp>
      <p:sp>
        <p:nvSpPr>
          <p:cNvPr id="26" name="Rectangle 25"/>
          <p:cNvSpPr/>
          <p:nvPr/>
        </p:nvSpPr>
        <p:spPr>
          <a:xfrm>
            <a:off x="685800" y="3355848"/>
            <a:ext cx="667512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95528" y="3456432"/>
            <a:ext cx="13898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1820 N. Charles</a:t>
            </a:r>
          </a:p>
        </p:txBody>
      </p:sp>
      <p:sp>
        <p:nvSpPr>
          <p:cNvPr id="28" name="TextBox 27"/>
          <p:cNvSpPr txBox="1"/>
          <p:nvPr/>
        </p:nvSpPr>
        <p:spPr>
          <a:xfrm>
            <a:off x="2350008" y="3456432"/>
            <a:ext cx="1344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City-owned · BDC RFP</a:t>
            </a:r>
          </a:p>
        </p:txBody>
      </p:sp>
      <p:sp>
        <p:nvSpPr>
          <p:cNvPr id="29" name="TextBox 28"/>
          <p:cNvSpPr txBox="1"/>
          <p:nvPr/>
        </p:nvSpPr>
        <p:spPr>
          <a:xfrm>
            <a:off x="3858768" y="3456432"/>
            <a:ext cx="3383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6</a:t>
            </a:r>
          </a:p>
        </p:txBody>
      </p:sp>
      <p:sp>
        <p:nvSpPr>
          <p:cNvPr id="30" name="TextBox 29"/>
          <p:cNvSpPr txBox="1"/>
          <p:nvPr/>
        </p:nvSpPr>
        <p:spPr>
          <a:xfrm>
            <a:off x="4361688" y="3456432"/>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 (1,350 SF)</a:t>
            </a:r>
          </a:p>
        </p:txBody>
      </p:sp>
      <p:sp>
        <p:nvSpPr>
          <p:cNvPr id="31" name="TextBox 30"/>
          <p:cNvSpPr txBox="1"/>
          <p:nvPr/>
        </p:nvSpPr>
        <p:spPr>
          <a:xfrm>
            <a:off x="5550407" y="3456432"/>
            <a:ext cx="9326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$2,150–$2,300</a:t>
            </a:r>
          </a:p>
        </p:txBody>
      </p:sp>
      <p:sp>
        <p:nvSpPr>
          <p:cNvPr id="32" name="TextBox 31"/>
          <p:cNvSpPr txBox="1"/>
          <p:nvPr/>
        </p:nvSpPr>
        <p:spPr>
          <a:xfrm>
            <a:off x="6647688" y="3456432"/>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$2.87M</a:t>
            </a:r>
          </a:p>
        </p:txBody>
      </p:sp>
      <p:sp>
        <p:nvSpPr>
          <p:cNvPr id="33" name="Rectangle 32"/>
          <p:cNvSpPr/>
          <p:nvPr/>
        </p:nvSpPr>
        <p:spPr>
          <a:xfrm>
            <a:off x="685800" y="3739896"/>
            <a:ext cx="6675120" cy="384048"/>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95528" y="3840480"/>
            <a:ext cx="1389888" cy="201168"/>
          </a:xfrm>
          <a:prstGeom prst="rect">
            <a:avLst/>
          </a:prstGeom>
          <a:noFill/>
        </p:spPr>
        <p:txBody>
          <a:bodyPr wrap="square" lIns="0" rIns="0" tIns="0" bIns="0" anchor="t">
            <a:spAutoFit/>
          </a:bodyPr>
          <a:lstStyle/>
          <a:p>
            <a:pPr algn="l">
              <a:lnSpc>
                <a:spcPct val="100000"/>
              </a:lnSpc>
              <a:spcAft>
                <a:spcPts val="0"/>
              </a:spcAft>
            </a:pPr>
            <a:r>
              <a:rPr sz="1000" b="1" i="0">
                <a:solidFill>
                  <a:srgbClr val="1A1A1A"/>
                </a:solidFill>
                <a:latin typeface="Arial"/>
              </a:rPr>
              <a:t>Total</a:t>
            </a:r>
          </a:p>
        </p:txBody>
      </p:sp>
      <p:sp>
        <p:nvSpPr>
          <p:cNvPr id="35" name="TextBox 34"/>
          <p:cNvSpPr txBox="1"/>
          <p:nvPr/>
        </p:nvSpPr>
        <p:spPr>
          <a:xfrm>
            <a:off x="2350008" y="3840480"/>
            <a:ext cx="1344168" cy="201168"/>
          </a:xfrm>
          <a:prstGeom prst="rect">
            <a:avLst/>
          </a:prstGeom>
          <a:noFill/>
        </p:spPr>
        <p:txBody>
          <a:bodyPr wrap="square" lIns="0" rIns="0" tIns="0" bIns="0" anchor="t">
            <a:spAutoFit/>
          </a:bodyPr>
          <a:lstStyle/>
          <a:p>
            <a:pPr algn="l">
              <a:lnSpc>
                <a:spcPct val="100000"/>
              </a:lnSpc>
              <a:spcAft>
                <a:spcPts val="0"/>
              </a:spcAft>
            </a:pPr>
            <a:r>
              <a:rPr sz="1000" b="1" i="0">
                <a:solidFill>
                  <a:srgbClr val="1A1A1A"/>
                </a:solidFill>
                <a:latin typeface="Arial"/>
              </a:rPr>
              <a:t/>
            </a:r>
          </a:p>
        </p:txBody>
      </p:sp>
      <p:sp>
        <p:nvSpPr>
          <p:cNvPr id="36" name="TextBox 35"/>
          <p:cNvSpPr txBox="1"/>
          <p:nvPr/>
        </p:nvSpPr>
        <p:spPr>
          <a:xfrm>
            <a:off x="3858768" y="3840480"/>
            <a:ext cx="33832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18</a:t>
            </a:r>
          </a:p>
        </p:txBody>
      </p:sp>
      <p:sp>
        <p:nvSpPr>
          <p:cNvPr id="37" name="TextBox 36"/>
          <p:cNvSpPr txBox="1"/>
          <p:nvPr/>
        </p:nvSpPr>
        <p:spPr>
          <a:xfrm>
            <a:off x="4361688" y="3840480"/>
            <a:ext cx="102412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4 (6,030 SF)</a:t>
            </a:r>
          </a:p>
        </p:txBody>
      </p:sp>
      <p:sp>
        <p:nvSpPr>
          <p:cNvPr id="38" name="TextBox 37"/>
          <p:cNvSpPr txBox="1"/>
          <p:nvPr/>
        </p:nvSpPr>
        <p:spPr>
          <a:xfrm>
            <a:off x="5550407" y="3840480"/>
            <a:ext cx="93268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avg $2,119</a:t>
            </a:r>
          </a:p>
        </p:txBody>
      </p:sp>
      <p:sp>
        <p:nvSpPr>
          <p:cNvPr id="39" name="TextBox 38"/>
          <p:cNvSpPr txBox="1"/>
          <p:nvPr/>
        </p:nvSpPr>
        <p:spPr>
          <a:xfrm>
            <a:off x="6647688" y="3840480"/>
            <a:ext cx="65836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$8.24M</a:t>
            </a:r>
          </a:p>
        </p:txBody>
      </p:sp>
      <p:sp>
        <p:nvSpPr>
          <p:cNvPr id="40" name="Oval 39"/>
          <p:cNvSpPr/>
          <p:nvPr/>
        </p:nvSpPr>
        <p:spPr>
          <a:xfrm>
            <a:off x="685800" y="436626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923544" y="4297680"/>
            <a:ext cx="6437376" cy="365760"/>
          </a:xfrm>
          <a:prstGeom prst="rect">
            <a:avLst/>
          </a:prstGeom>
          <a:noFill/>
        </p:spPr>
        <p:txBody>
          <a:bodyPr wrap="square" lIns="0" rIns="0" tIns="0" bIns="0" anchor="t">
            <a:spAutoFit/>
          </a:bodyPr>
          <a:lstStyle/>
          <a:p>
            <a:pPr algn="l">
              <a:lnSpc>
                <a:spcPct val="118000"/>
              </a:lnSpc>
              <a:spcAft>
                <a:spcPts val="0"/>
              </a:spcAft>
            </a:pPr>
            <a:r>
              <a:rPr sz="1150" b="0" i="0">
                <a:solidFill>
                  <a:srgbClr val="1A1A1A"/>
                </a:solidFill>
                <a:latin typeface="Arial"/>
              </a:rPr>
              <a:t>1816: six apartments plus two commercial units; structure and 4th-floor addition shell complete, ~$1.1M invested.</a:t>
            </a:r>
          </a:p>
        </p:txBody>
      </p:sp>
      <p:sp>
        <p:nvSpPr>
          <p:cNvPr id="42" name="Oval 41"/>
          <p:cNvSpPr/>
          <p:nvPr/>
        </p:nvSpPr>
        <p:spPr>
          <a:xfrm>
            <a:off x="685800" y="4809392"/>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23544" y="4740812"/>
            <a:ext cx="6437376" cy="365760"/>
          </a:xfrm>
          <a:prstGeom prst="rect">
            <a:avLst/>
          </a:prstGeom>
          <a:noFill/>
        </p:spPr>
        <p:txBody>
          <a:bodyPr wrap="square" lIns="0" rIns="0" tIns="0" bIns="0" anchor="t">
            <a:spAutoFit/>
          </a:bodyPr>
          <a:lstStyle/>
          <a:p>
            <a:pPr algn="l">
              <a:lnSpc>
                <a:spcPct val="118000"/>
              </a:lnSpc>
              <a:spcAft>
                <a:spcPts val="0"/>
              </a:spcAft>
            </a:pPr>
            <a:r>
              <a:rPr sz="1150" b="0" i="0">
                <a:solidFill>
                  <a:srgbClr val="1A1A1A"/>
                </a:solidFill>
                <a:latin typeface="Arial"/>
              </a:rPr>
              <a:t>1818: food &amp; beverage space kept on the ground and lower levels; six apartments above, including a new 3rd–4th floor addition.</a:t>
            </a:r>
          </a:p>
        </p:txBody>
      </p:sp>
      <p:sp>
        <p:nvSpPr>
          <p:cNvPr id="44" name="Oval 43"/>
          <p:cNvSpPr/>
          <p:nvPr/>
        </p:nvSpPr>
        <p:spPr>
          <a:xfrm>
            <a:off x="685800" y="5252524"/>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23544" y="5183944"/>
            <a:ext cx="6437376" cy="365760"/>
          </a:xfrm>
          <a:prstGeom prst="rect">
            <a:avLst/>
          </a:prstGeom>
          <a:noFill/>
        </p:spPr>
        <p:txBody>
          <a:bodyPr wrap="square" lIns="0" rIns="0" tIns="0" bIns="0" anchor="t">
            <a:spAutoFit/>
          </a:bodyPr>
          <a:lstStyle/>
          <a:p>
            <a:pPr algn="l">
              <a:lnSpc>
                <a:spcPct val="118000"/>
              </a:lnSpc>
              <a:spcAft>
                <a:spcPts val="0"/>
              </a:spcAft>
            </a:pPr>
            <a:r>
              <a:rPr sz="1150" b="0" i="0">
                <a:solidFill>
                  <a:srgbClr val="1A1A1A"/>
                </a:solidFill>
                <a:latin typeface="Arial"/>
              </a:rPr>
              <a:t>1820: parlor-floor commercial space with six apartments above, including 2BR fronts on each floor.</a:t>
            </a:r>
          </a:p>
        </p:txBody>
      </p:sp>
      <p:pic>
        <p:nvPicPr>
          <p:cNvPr id="46" name="Picture 45" descr="mansion_exterior_day.jpg"/>
          <p:cNvPicPr>
            <a:picLocks noChangeAspect="1"/>
          </p:cNvPicPr>
          <p:nvPr/>
        </p:nvPicPr>
        <p:blipFill>
          <a:blip r:embed="rId2"/>
          <a:srcRect l="4377" r="4377"/>
          <a:stretch>
            <a:fillRect/>
          </a:stretch>
        </p:blipFill>
        <p:spPr>
          <a:xfrm>
            <a:off x="7726679" y="2240280"/>
            <a:ext cx="3794760" cy="2377440"/>
          </a:xfrm>
          <a:prstGeom prst="rect">
            <a:avLst/>
          </a:prstGeom>
        </p:spPr>
      </p:pic>
      <p:sp>
        <p:nvSpPr>
          <p:cNvPr id="47" name="TextBox 46"/>
          <p:cNvSpPr txBox="1"/>
          <p:nvPr/>
        </p:nvSpPr>
        <p:spPr>
          <a:xfrm>
            <a:off x="7726679" y="4690872"/>
            <a:ext cx="3794760" cy="274320"/>
          </a:xfrm>
          <a:prstGeom prst="rect">
            <a:avLst/>
          </a:prstGeom>
          <a:noFill/>
        </p:spPr>
        <p:txBody>
          <a:bodyPr wrap="square" lIns="0" rIns="0" tIns="0" bIns="0" anchor="t">
            <a:spAutoFit/>
          </a:bodyPr>
          <a:lstStyle/>
          <a:p>
            <a:pPr algn="l">
              <a:lnSpc>
                <a:spcPct val="100000"/>
              </a:lnSpc>
              <a:spcAft>
                <a:spcPts val="0"/>
              </a:spcAft>
            </a:pPr>
            <a:r>
              <a:rPr sz="900" b="0" i="1">
                <a:solidFill>
                  <a:srgbClr val="5A5F6A"/>
                </a:solidFill>
                <a:latin typeface="Arial"/>
              </a:rPr>
              <a:t>The mansion today — 1800 block of N. Charles Street</a:t>
            </a:r>
          </a:p>
        </p:txBody>
      </p:sp>
      <p:pic>
        <p:nvPicPr>
          <p:cNvPr id="48" name="Picture 47" descr="rendering_living.jpg"/>
          <p:cNvPicPr>
            <a:picLocks noChangeAspect="1"/>
          </p:cNvPicPr>
          <p:nvPr/>
        </p:nvPicPr>
        <p:blipFill>
          <a:blip r:embed="rId3"/>
          <a:srcRect t="19428" b="19428"/>
          <a:stretch>
            <a:fillRect/>
          </a:stretch>
        </p:blipFill>
        <p:spPr>
          <a:xfrm>
            <a:off x="7726679" y="4983480"/>
            <a:ext cx="3794760" cy="1325880"/>
          </a:xfrm>
          <a:prstGeom prst="rect">
            <a:avLst/>
          </a:prstGeom>
        </p:spPr>
      </p:pic>
      <p:sp>
        <p:nvSpPr>
          <p:cNvPr id="49" name="TextBox 48"/>
          <p:cNvSpPr txBox="1"/>
          <p:nvPr/>
        </p:nvSpPr>
        <p:spPr>
          <a:xfrm>
            <a:off x="7726679" y="6382512"/>
            <a:ext cx="3794760" cy="274320"/>
          </a:xfrm>
          <a:prstGeom prst="rect">
            <a:avLst/>
          </a:prstGeom>
          <a:noFill/>
        </p:spPr>
        <p:txBody>
          <a:bodyPr wrap="square" lIns="0" rIns="0" tIns="0" bIns="0" anchor="t">
            <a:spAutoFit/>
          </a:bodyPr>
          <a:lstStyle/>
          <a:p>
            <a:pPr algn="l">
              <a:lnSpc>
                <a:spcPct val="100000"/>
              </a:lnSpc>
              <a:spcAft>
                <a:spcPts val="0"/>
              </a:spcAft>
            </a:pPr>
            <a:r>
              <a:rPr sz="900" b="0" i="1">
                <a:solidFill>
                  <a:srgbClr val="5A5F6A"/>
                </a:solidFill>
                <a:latin typeface="Arial"/>
              </a:rPr>
              <a:t>Concept rendering: furnished apartment interior</a:t>
            </a:r>
          </a:p>
        </p:txBody>
      </p:sp>
      <p:sp>
        <p:nvSpPr>
          <p:cNvPr id="50" name="TextBox 49"/>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Gross area ≈18,700 SF across the three parcels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SITE &amp; COMMUNITY</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Charles North, three blocks from Penn Station</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Station North Arts &amp; Entertainment District · Census Tract 1205 · Legislative District 40</a:t>
            </a:r>
          </a:p>
        </p:txBody>
      </p:sp>
      <p:pic>
        <p:nvPicPr>
          <p:cNvPr id="6" name="Picture 5" descr="mansion_exterior_dusk_rendering.jpg"/>
          <p:cNvPicPr>
            <a:picLocks noChangeAspect="1"/>
          </p:cNvPicPr>
          <p:nvPr/>
        </p:nvPicPr>
        <p:blipFill>
          <a:blip r:embed="rId2"/>
          <a:srcRect l="5326" r="5326"/>
          <a:stretch>
            <a:fillRect/>
          </a:stretch>
        </p:blipFill>
        <p:spPr>
          <a:xfrm>
            <a:off x="6446520" y="2194560"/>
            <a:ext cx="5074920" cy="3246120"/>
          </a:xfrm>
          <a:prstGeom prst="rect">
            <a:avLst/>
          </a:prstGeom>
        </p:spPr>
      </p:pic>
      <p:sp>
        <p:nvSpPr>
          <p:cNvPr id="7" name="TextBox 6"/>
          <p:cNvSpPr txBox="1"/>
          <p:nvPr/>
        </p:nvSpPr>
        <p:spPr>
          <a:xfrm>
            <a:off x="6446520" y="5513831"/>
            <a:ext cx="5074920" cy="274320"/>
          </a:xfrm>
          <a:prstGeom prst="rect">
            <a:avLst/>
          </a:prstGeom>
          <a:noFill/>
        </p:spPr>
        <p:txBody>
          <a:bodyPr wrap="square" lIns="0" rIns="0" tIns="0" bIns="0" anchor="t">
            <a:spAutoFit/>
          </a:bodyPr>
          <a:lstStyle/>
          <a:p>
            <a:pPr algn="l">
              <a:lnSpc>
                <a:spcPct val="100000"/>
              </a:lnSpc>
              <a:spcAft>
                <a:spcPts val="0"/>
              </a:spcAft>
            </a:pPr>
            <a:r>
              <a:rPr sz="900" b="0" i="1">
                <a:solidFill>
                  <a:srgbClr val="5A5F6A"/>
                </a:solidFill>
                <a:latin typeface="Arial"/>
              </a:rPr>
              <a:t>The mansion restored (concept rendering)</a:t>
            </a:r>
          </a:p>
        </p:txBody>
      </p:sp>
      <p:sp>
        <p:nvSpPr>
          <p:cNvPr id="8" name="TextBox 7"/>
          <p:cNvSpPr txBox="1"/>
          <p:nvPr/>
        </p:nvSpPr>
        <p:spPr>
          <a:xfrm>
            <a:off x="685800" y="2194560"/>
            <a:ext cx="2651760" cy="411480"/>
          </a:xfrm>
          <a:prstGeom prst="rect">
            <a:avLst/>
          </a:prstGeom>
          <a:noFill/>
        </p:spPr>
        <p:txBody>
          <a:bodyPr wrap="square" lIns="0" rIns="0" tIns="0" bIns="0" anchor="t">
            <a:spAutoFit/>
          </a:bodyPr>
          <a:lstStyle/>
          <a:p>
            <a:pPr algn="l">
              <a:lnSpc>
                <a:spcPct val="100000"/>
              </a:lnSpc>
              <a:spcAft>
                <a:spcPts val="0"/>
              </a:spcAft>
            </a:pPr>
            <a:r>
              <a:rPr sz="2400" b="1" i="0">
                <a:solidFill>
                  <a:srgbClr val="1F2A44"/>
                </a:solidFill>
                <a:latin typeface="Cambria"/>
              </a:rPr>
              <a:t>96</a:t>
            </a:r>
          </a:p>
        </p:txBody>
      </p:sp>
      <p:sp>
        <p:nvSpPr>
          <p:cNvPr id="9" name="TextBox 8"/>
          <p:cNvSpPr txBox="1"/>
          <p:nvPr/>
        </p:nvSpPr>
        <p:spPr>
          <a:xfrm>
            <a:off x="685800" y="2651760"/>
            <a:ext cx="2651760" cy="274320"/>
          </a:xfrm>
          <a:prstGeom prst="rect">
            <a:avLst/>
          </a:prstGeom>
          <a:noFill/>
        </p:spPr>
        <p:txBody>
          <a:bodyPr wrap="square" lIns="0" rIns="0" tIns="0" bIns="0" anchor="t">
            <a:spAutoFit/>
          </a:bodyPr>
          <a:lstStyle/>
          <a:p>
            <a:pPr algn="l">
              <a:lnSpc>
                <a:spcPct val="100000"/>
              </a:lnSpc>
              <a:spcAft>
                <a:spcPts val="0"/>
              </a:spcAft>
            </a:pPr>
            <a:r>
              <a:rPr sz="1050" b="0" i="0">
                <a:solidFill>
                  <a:srgbClr val="5A5F6A"/>
                </a:solidFill>
                <a:latin typeface="Arial"/>
              </a:rPr>
              <a:t>Walk Score</a:t>
            </a:r>
          </a:p>
        </p:txBody>
      </p:sp>
      <p:sp>
        <p:nvSpPr>
          <p:cNvPr id="10" name="TextBox 9"/>
          <p:cNvSpPr txBox="1"/>
          <p:nvPr/>
        </p:nvSpPr>
        <p:spPr>
          <a:xfrm>
            <a:off x="3520440" y="2194560"/>
            <a:ext cx="2651760" cy="411480"/>
          </a:xfrm>
          <a:prstGeom prst="rect">
            <a:avLst/>
          </a:prstGeom>
          <a:noFill/>
        </p:spPr>
        <p:txBody>
          <a:bodyPr wrap="square" lIns="0" rIns="0" tIns="0" bIns="0" anchor="t">
            <a:spAutoFit/>
          </a:bodyPr>
          <a:lstStyle/>
          <a:p>
            <a:pPr algn="l">
              <a:lnSpc>
                <a:spcPct val="100000"/>
              </a:lnSpc>
              <a:spcAft>
                <a:spcPts val="0"/>
              </a:spcAft>
            </a:pPr>
            <a:r>
              <a:rPr sz="2400" b="1" i="0">
                <a:solidFill>
                  <a:srgbClr val="1F2A44"/>
                </a:solidFill>
                <a:latin typeface="Cambria"/>
              </a:rPr>
              <a:t>&lt;1%</a:t>
            </a:r>
          </a:p>
        </p:txBody>
      </p:sp>
      <p:sp>
        <p:nvSpPr>
          <p:cNvPr id="11" name="TextBox 10"/>
          <p:cNvSpPr txBox="1"/>
          <p:nvPr/>
        </p:nvSpPr>
        <p:spPr>
          <a:xfrm>
            <a:off x="3520440" y="2651760"/>
            <a:ext cx="2651760" cy="274320"/>
          </a:xfrm>
          <a:prstGeom prst="rect">
            <a:avLst/>
          </a:prstGeom>
          <a:noFill/>
        </p:spPr>
        <p:txBody>
          <a:bodyPr wrap="square" lIns="0" rIns="0" tIns="0" bIns="0" anchor="t">
            <a:spAutoFit/>
          </a:bodyPr>
          <a:lstStyle/>
          <a:p>
            <a:pPr algn="l">
              <a:lnSpc>
                <a:spcPct val="100000"/>
              </a:lnSpc>
              <a:spcAft>
                <a:spcPts val="0"/>
              </a:spcAft>
            </a:pPr>
            <a:r>
              <a:rPr sz="1050" b="0" i="0">
                <a:solidFill>
                  <a:srgbClr val="5A5F6A"/>
                </a:solidFill>
                <a:latin typeface="Arial"/>
              </a:rPr>
              <a:t>Residential vacancy</a:t>
            </a:r>
          </a:p>
        </p:txBody>
      </p:sp>
      <p:sp>
        <p:nvSpPr>
          <p:cNvPr id="12" name="TextBox 11"/>
          <p:cNvSpPr txBox="1"/>
          <p:nvPr/>
        </p:nvSpPr>
        <p:spPr>
          <a:xfrm>
            <a:off x="685800" y="3246120"/>
            <a:ext cx="2651760" cy="411480"/>
          </a:xfrm>
          <a:prstGeom prst="rect">
            <a:avLst/>
          </a:prstGeom>
          <a:noFill/>
        </p:spPr>
        <p:txBody>
          <a:bodyPr wrap="square" lIns="0" rIns="0" tIns="0" bIns="0" anchor="t">
            <a:spAutoFit/>
          </a:bodyPr>
          <a:lstStyle/>
          <a:p>
            <a:pPr algn="l">
              <a:lnSpc>
                <a:spcPct val="100000"/>
              </a:lnSpc>
              <a:spcAft>
                <a:spcPts val="0"/>
              </a:spcAft>
            </a:pPr>
            <a:r>
              <a:rPr sz="2400" b="1" i="0">
                <a:solidFill>
                  <a:srgbClr val="1F2A44"/>
                </a:solidFill>
                <a:latin typeface="Cambria"/>
              </a:rPr>
              <a:t>$61,338</a:t>
            </a:r>
          </a:p>
        </p:txBody>
      </p:sp>
      <p:sp>
        <p:nvSpPr>
          <p:cNvPr id="13" name="TextBox 12"/>
          <p:cNvSpPr txBox="1"/>
          <p:nvPr/>
        </p:nvSpPr>
        <p:spPr>
          <a:xfrm>
            <a:off x="685800" y="3703320"/>
            <a:ext cx="2651760" cy="274320"/>
          </a:xfrm>
          <a:prstGeom prst="rect">
            <a:avLst/>
          </a:prstGeom>
          <a:noFill/>
        </p:spPr>
        <p:txBody>
          <a:bodyPr wrap="square" lIns="0" rIns="0" tIns="0" bIns="0" anchor="t">
            <a:spAutoFit/>
          </a:bodyPr>
          <a:lstStyle/>
          <a:p>
            <a:pPr algn="l">
              <a:lnSpc>
                <a:spcPct val="100000"/>
              </a:lnSpc>
              <a:spcAft>
                <a:spcPts val="0"/>
              </a:spcAft>
            </a:pPr>
            <a:r>
              <a:rPr sz="1050" b="0" i="0">
                <a:solidFill>
                  <a:srgbClr val="5A5F6A"/>
                </a:solidFill>
                <a:latin typeface="Arial"/>
              </a:rPr>
              <a:t>Median income, tract 1205</a:t>
            </a:r>
          </a:p>
        </p:txBody>
      </p:sp>
      <p:sp>
        <p:nvSpPr>
          <p:cNvPr id="14" name="TextBox 13"/>
          <p:cNvSpPr txBox="1"/>
          <p:nvPr/>
        </p:nvSpPr>
        <p:spPr>
          <a:xfrm>
            <a:off x="3520440" y="3246120"/>
            <a:ext cx="2651760" cy="411480"/>
          </a:xfrm>
          <a:prstGeom prst="rect">
            <a:avLst/>
          </a:prstGeom>
          <a:noFill/>
        </p:spPr>
        <p:txBody>
          <a:bodyPr wrap="square" lIns="0" rIns="0" tIns="0" bIns="0" anchor="t">
            <a:spAutoFit/>
          </a:bodyPr>
          <a:lstStyle/>
          <a:p>
            <a:pPr algn="l">
              <a:lnSpc>
                <a:spcPct val="100000"/>
              </a:lnSpc>
              <a:spcAft>
                <a:spcPts val="0"/>
              </a:spcAft>
            </a:pPr>
            <a:r>
              <a:rPr sz="2400" b="1" i="0">
                <a:solidFill>
                  <a:srgbClr val="1F2A44"/>
                </a:solidFill>
                <a:latin typeface="Cambria"/>
              </a:rPr>
              <a:t>60%</a:t>
            </a:r>
          </a:p>
        </p:txBody>
      </p:sp>
      <p:sp>
        <p:nvSpPr>
          <p:cNvPr id="15" name="TextBox 14"/>
          <p:cNvSpPr txBox="1"/>
          <p:nvPr/>
        </p:nvSpPr>
        <p:spPr>
          <a:xfrm>
            <a:off x="3520440" y="3703320"/>
            <a:ext cx="2651760" cy="274320"/>
          </a:xfrm>
          <a:prstGeom prst="rect">
            <a:avLst/>
          </a:prstGeom>
          <a:noFill/>
        </p:spPr>
        <p:txBody>
          <a:bodyPr wrap="square" lIns="0" rIns="0" tIns="0" bIns="0" anchor="t">
            <a:spAutoFit/>
          </a:bodyPr>
          <a:lstStyle/>
          <a:p>
            <a:pPr algn="l">
              <a:lnSpc>
                <a:spcPct val="100000"/>
              </a:lnSpc>
              <a:spcAft>
                <a:spcPts val="0"/>
              </a:spcAft>
            </a:pPr>
            <a:r>
              <a:rPr sz="1050" b="0" i="0">
                <a:solidFill>
                  <a:srgbClr val="5A5F6A"/>
                </a:solidFill>
                <a:latin typeface="Arial"/>
              </a:rPr>
              <a:t>Bachelor's degree or higher</a:t>
            </a:r>
          </a:p>
        </p:txBody>
      </p:sp>
      <p:sp>
        <p:nvSpPr>
          <p:cNvPr id="16" name="Oval 15"/>
          <p:cNvSpPr/>
          <p:nvPr/>
        </p:nvSpPr>
        <p:spPr>
          <a:xfrm>
            <a:off x="685800" y="436626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23544" y="4297680"/>
            <a:ext cx="534009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Zoned C-2, mixed use; North Central National Register District; CHAP review.</a:t>
            </a:r>
          </a:p>
        </p:txBody>
      </p:sp>
      <p:sp>
        <p:nvSpPr>
          <p:cNvPr id="18" name="Oval 17"/>
          <p:cNvSpPr/>
          <p:nvPr/>
        </p:nvSpPr>
        <p:spPr>
          <a:xfrm>
            <a:off x="685800" y="4774223"/>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23544" y="4705643"/>
            <a:ext cx="534009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Opportunity Zone and Enterprise Zone; Sustainable Community / BRNI area.</a:t>
            </a:r>
          </a:p>
        </p:txBody>
      </p:sp>
      <p:sp>
        <p:nvSpPr>
          <p:cNvPr id="20" name="Oval 19"/>
          <p:cNvSpPr/>
          <p:nvPr/>
        </p:nvSpPr>
        <p:spPr>
          <a:xfrm>
            <a:off x="685800" y="5182186"/>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23544" y="5113606"/>
            <a:ext cx="534009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Neighbors: the Charles Theatre, SNF Parkway (≈$18M restoration), North Avenue Market (≈$30M, NIIF-financed), MICA and JHU.</a:t>
            </a:r>
          </a:p>
        </p:txBody>
      </p:sp>
      <p:sp>
        <p:nvSpPr>
          <p:cNvPr id="22" name="Oval 21"/>
          <p:cNvSpPr/>
          <p:nvPr/>
        </p:nvSpPr>
        <p:spPr>
          <a:xfrm>
            <a:off x="685800" y="5590149"/>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23544" y="5521569"/>
            <a:ext cx="534009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Support letters from the Charles North Community Association and Central Baltimore Partnership (December 2025).</a:t>
            </a:r>
          </a:p>
        </p:txBody>
      </p:sp>
      <p:sp>
        <p:nvSpPr>
          <p:cNvPr id="24" name="TextBox 23"/>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Sources: SDAT, Census ACS, Walk Score, HSA Q2-2025, BPD Part 1 crime data — see llayd.net/bdc-research-community-profile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PROGRESS TO DATE</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1816 is already under construction</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Roughly 25–35% built, about $1.1M invested, with a BRNI award funding the next scope.</a:t>
            </a:r>
          </a:p>
        </p:txBody>
      </p:sp>
      <p:pic>
        <p:nvPicPr>
          <p:cNvPr id="6" name="Picture 5" descr="1816_4th_floor_addition_progress.jpg"/>
          <p:cNvPicPr>
            <a:picLocks noChangeAspect="1"/>
          </p:cNvPicPr>
          <p:nvPr/>
        </p:nvPicPr>
        <p:blipFill>
          <a:blip r:embed="rId2"/>
          <a:srcRect l="982" r="982"/>
          <a:stretch>
            <a:fillRect/>
          </a:stretch>
        </p:blipFill>
        <p:spPr>
          <a:xfrm>
            <a:off x="685800" y="2194560"/>
            <a:ext cx="5577840" cy="3200400"/>
          </a:xfrm>
          <a:prstGeom prst="rect">
            <a:avLst/>
          </a:prstGeom>
        </p:spPr>
      </p:pic>
      <p:sp>
        <p:nvSpPr>
          <p:cNvPr id="7" name="TextBox 6"/>
          <p:cNvSpPr txBox="1"/>
          <p:nvPr/>
        </p:nvSpPr>
        <p:spPr>
          <a:xfrm>
            <a:off x="685800" y="5468112"/>
            <a:ext cx="5577840" cy="274320"/>
          </a:xfrm>
          <a:prstGeom prst="rect">
            <a:avLst/>
          </a:prstGeom>
          <a:noFill/>
        </p:spPr>
        <p:txBody>
          <a:bodyPr wrap="square" lIns="0" rIns="0" tIns="0" bIns="0" anchor="t">
            <a:spAutoFit/>
          </a:bodyPr>
          <a:lstStyle/>
          <a:p>
            <a:pPr algn="l">
              <a:lnSpc>
                <a:spcPct val="100000"/>
              </a:lnSpc>
              <a:spcAft>
                <a:spcPts val="0"/>
              </a:spcAft>
            </a:pPr>
            <a:r>
              <a:rPr sz="900" b="0" i="1">
                <a:solidFill>
                  <a:srgbClr val="5A5F6A"/>
                </a:solidFill>
                <a:latin typeface="Arial"/>
              </a:rPr>
              <a:t>1816: 4th-floor rear addition framed, structure in place</a:t>
            </a:r>
          </a:p>
        </p:txBody>
      </p:sp>
      <p:sp>
        <p:nvSpPr>
          <p:cNvPr id="8" name="Rectangle 7"/>
          <p:cNvSpPr/>
          <p:nvPr/>
        </p:nvSpPr>
        <p:spPr>
          <a:xfrm>
            <a:off x="6537960" y="2194560"/>
            <a:ext cx="498348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47688" y="2272284"/>
            <a:ext cx="3081527" cy="228600"/>
          </a:xfrm>
          <a:prstGeom prst="rect">
            <a:avLst/>
          </a:prstGeom>
          <a:noFill/>
        </p:spPr>
        <p:txBody>
          <a:bodyPr wrap="square" lIns="0" rIns="0" tIns="0" bIns="0" anchor="t">
            <a:spAutoFit/>
          </a:bodyPr>
          <a:lstStyle/>
          <a:p>
            <a:pPr algn="l">
              <a:lnSpc>
                <a:spcPct val="100000"/>
              </a:lnSpc>
              <a:spcAft>
                <a:spcPts val="0"/>
              </a:spcAft>
            </a:pPr>
            <a:r>
              <a:rPr sz="1050" b="1" i="0">
                <a:solidFill>
                  <a:srgbClr val="FFFFFF"/>
                </a:solidFill>
                <a:latin typeface="Arial"/>
              </a:rPr>
              <a:t>1816 scope</a:t>
            </a:r>
          </a:p>
        </p:txBody>
      </p:sp>
      <p:sp>
        <p:nvSpPr>
          <p:cNvPr id="10" name="TextBox 9"/>
          <p:cNvSpPr txBox="1"/>
          <p:nvPr/>
        </p:nvSpPr>
        <p:spPr>
          <a:xfrm>
            <a:off x="9893807" y="2272284"/>
            <a:ext cx="1572768" cy="228600"/>
          </a:xfrm>
          <a:prstGeom prst="rect">
            <a:avLst/>
          </a:prstGeom>
          <a:noFill/>
        </p:spPr>
        <p:txBody>
          <a:bodyPr wrap="square" lIns="0" rIns="0" tIns="0" bIns="0" anchor="t">
            <a:spAutoFit/>
          </a:bodyPr>
          <a:lstStyle/>
          <a:p>
            <a:pPr algn="r">
              <a:lnSpc>
                <a:spcPct val="100000"/>
              </a:lnSpc>
              <a:spcAft>
                <a:spcPts val="0"/>
              </a:spcAft>
            </a:pPr>
            <a:r>
              <a:rPr sz="1050" b="1" i="0">
                <a:solidFill>
                  <a:srgbClr val="FFFFFF"/>
                </a:solidFill>
                <a:latin typeface="Arial"/>
              </a:rPr>
              <a:t>Status</a:t>
            </a:r>
          </a:p>
        </p:txBody>
      </p:sp>
      <p:sp>
        <p:nvSpPr>
          <p:cNvPr id="11" name="Rectangle 10"/>
          <p:cNvSpPr/>
          <p:nvPr/>
        </p:nvSpPr>
        <p:spPr>
          <a:xfrm>
            <a:off x="6537960" y="2542032"/>
            <a:ext cx="498348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47688" y="2642615"/>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Acquisition, design, appraisal</a:t>
            </a:r>
          </a:p>
        </p:txBody>
      </p:sp>
      <p:sp>
        <p:nvSpPr>
          <p:cNvPr id="13" name="TextBox 12"/>
          <p:cNvSpPr txBox="1"/>
          <p:nvPr/>
        </p:nvSpPr>
        <p:spPr>
          <a:xfrm>
            <a:off x="9893807" y="2642615"/>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Complete</a:t>
            </a:r>
          </a:p>
        </p:txBody>
      </p:sp>
      <p:sp>
        <p:nvSpPr>
          <p:cNvPr id="14" name="TextBox 13"/>
          <p:cNvSpPr txBox="1"/>
          <p:nvPr/>
        </p:nvSpPr>
        <p:spPr>
          <a:xfrm>
            <a:off x="6647688" y="3026663"/>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Structure &amp; 4th-floor addition shell</a:t>
            </a:r>
          </a:p>
        </p:txBody>
      </p:sp>
      <p:sp>
        <p:nvSpPr>
          <p:cNvPr id="15" name="TextBox 14"/>
          <p:cNvSpPr txBox="1"/>
          <p:nvPr/>
        </p:nvSpPr>
        <p:spPr>
          <a:xfrm>
            <a:off x="9893807" y="3026663"/>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Complete</a:t>
            </a:r>
          </a:p>
        </p:txBody>
      </p:sp>
      <p:sp>
        <p:nvSpPr>
          <p:cNvPr id="16" name="Rectangle 15"/>
          <p:cNvSpPr/>
          <p:nvPr/>
        </p:nvSpPr>
        <p:spPr>
          <a:xfrm>
            <a:off x="6537960" y="3310127"/>
            <a:ext cx="498348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47688" y="3410711"/>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2nd-floor electrical / HVAC rough-in</a:t>
            </a:r>
          </a:p>
        </p:txBody>
      </p:sp>
      <p:sp>
        <p:nvSpPr>
          <p:cNvPr id="18" name="TextBox 17"/>
          <p:cNvSpPr txBox="1"/>
          <p:nvPr/>
        </p:nvSpPr>
        <p:spPr>
          <a:xfrm>
            <a:off x="9893807" y="3410711"/>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~80–90%</a:t>
            </a:r>
          </a:p>
        </p:txBody>
      </p:sp>
      <p:sp>
        <p:nvSpPr>
          <p:cNvPr id="19" name="TextBox 18"/>
          <p:cNvSpPr txBox="1"/>
          <p:nvPr/>
        </p:nvSpPr>
        <p:spPr>
          <a:xfrm>
            <a:off x="6647688" y="3794760"/>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Plumbing rough-in</a:t>
            </a:r>
          </a:p>
        </p:txBody>
      </p:sp>
      <p:sp>
        <p:nvSpPr>
          <p:cNvPr id="20" name="TextBox 19"/>
          <p:cNvSpPr txBox="1"/>
          <p:nvPr/>
        </p:nvSpPr>
        <p:spPr>
          <a:xfrm>
            <a:off x="9893807" y="3794760"/>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~30–50%</a:t>
            </a:r>
          </a:p>
        </p:txBody>
      </p:sp>
      <p:sp>
        <p:nvSpPr>
          <p:cNvPr id="21" name="Rectangle 20"/>
          <p:cNvSpPr/>
          <p:nvPr/>
        </p:nvSpPr>
        <p:spPr>
          <a:xfrm>
            <a:off x="6537960" y="4078224"/>
            <a:ext cx="498348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47688" y="4178808"/>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Sprinklers, drywall, finishes, fit-out</a:t>
            </a:r>
          </a:p>
        </p:txBody>
      </p:sp>
      <p:sp>
        <p:nvSpPr>
          <p:cNvPr id="23" name="TextBox 22"/>
          <p:cNvSpPr txBox="1"/>
          <p:nvPr/>
        </p:nvSpPr>
        <p:spPr>
          <a:xfrm>
            <a:off x="9893807" y="4178808"/>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Next (BRNI-funded)</a:t>
            </a:r>
          </a:p>
        </p:txBody>
      </p:sp>
      <p:sp>
        <p:nvSpPr>
          <p:cNvPr id="24" name="TextBox 23"/>
          <p:cNvSpPr txBox="1"/>
          <p:nvPr/>
        </p:nvSpPr>
        <p:spPr>
          <a:xfrm>
            <a:off x="6647688" y="4562856"/>
            <a:ext cx="3081527"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Overall</a:t>
            </a:r>
          </a:p>
        </p:txBody>
      </p:sp>
      <p:sp>
        <p:nvSpPr>
          <p:cNvPr id="25" name="TextBox 24"/>
          <p:cNvSpPr txBox="1"/>
          <p:nvPr/>
        </p:nvSpPr>
        <p:spPr>
          <a:xfrm>
            <a:off x="9893807" y="4562856"/>
            <a:ext cx="157276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~25–35%</a:t>
            </a:r>
          </a:p>
        </p:txBody>
      </p:sp>
      <p:sp>
        <p:nvSpPr>
          <p:cNvPr id="26" name="Oval 25"/>
          <p:cNvSpPr/>
          <p:nvPr/>
        </p:nvSpPr>
        <p:spPr>
          <a:xfrm>
            <a:off x="6537960" y="509778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775704" y="5029200"/>
            <a:ext cx="474573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$250k 2025 bond bill and $250k DHCD BRNI award (BRNI-2026-LLAYD-00539-R) in hand.</a:t>
            </a:r>
          </a:p>
        </p:txBody>
      </p:sp>
      <p:sp>
        <p:nvSpPr>
          <p:cNvPr id="28" name="Oval 27"/>
          <p:cNvSpPr/>
          <p:nvPr/>
        </p:nvSpPr>
        <p:spPr>
          <a:xfrm>
            <a:off x="6537960" y="5514887"/>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775704" y="5446307"/>
            <a:ext cx="4745736" cy="365760"/>
          </a:xfrm>
          <a:prstGeom prst="rect">
            <a:avLst/>
          </a:prstGeom>
          <a:noFill/>
        </p:spPr>
        <p:txBody>
          <a:bodyPr wrap="square" lIns="0" rIns="0" tIns="0" bIns="0" anchor="t">
            <a:spAutoFit/>
          </a:bodyPr>
          <a:lstStyle/>
          <a:p>
            <a:pPr algn="l">
              <a:lnSpc>
                <a:spcPct val="118000"/>
              </a:lnSpc>
              <a:spcAft>
                <a:spcPts val="0"/>
              </a:spcAft>
            </a:pPr>
            <a:r>
              <a:rPr sz="1100" b="0" i="0">
                <a:solidFill>
                  <a:srgbClr val="1A1A1A"/>
                </a:solidFill>
                <a:latin typeface="Arial"/>
              </a:rPr>
              <a:t>1818 won at the March 6, 2026 trustee's sale.</a:t>
            </a:r>
          </a:p>
        </p:txBody>
      </p:sp>
      <p:sp>
        <p:nvSpPr>
          <p:cNvPr id="30" name="TextBox 29"/>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Stamped drawings No. 2023-1947 · Bowery appraisal $1.34M stabilized (Feb 2024)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DESIGN</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FFFFFF"/>
                </a:solidFill>
                <a:latin typeface="Cambria"/>
              </a:rPr>
              <a:t>Concept design — 1816 ground level</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C9D2E0"/>
                </a:solidFill>
                <a:latin typeface="Arial"/>
              </a:rPr>
              <a:t>The space today, and the restored commercial level.</a:t>
            </a:r>
          </a:p>
        </p:txBody>
      </p:sp>
      <p:pic>
        <p:nvPicPr>
          <p:cNvPr id="6" name="Picture 5" descr="1816_front_entry_area_today.jpg"/>
          <p:cNvPicPr>
            <a:picLocks noChangeAspect="1"/>
          </p:cNvPicPr>
          <p:nvPr/>
        </p:nvPicPr>
        <p:blipFill>
          <a:blip r:embed="rId2"/>
          <a:srcRect l="8711" r="8711"/>
          <a:stretch>
            <a:fillRect/>
          </a:stretch>
        </p:blipFill>
        <p:spPr>
          <a:xfrm>
            <a:off x="685800" y="2240280"/>
            <a:ext cx="5394960" cy="3017520"/>
          </a:xfrm>
          <a:prstGeom prst="rect">
            <a:avLst/>
          </a:prstGeom>
        </p:spPr>
      </p:pic>
      <p:sp>
        <p:nvSpPr>
          <p:cNvPr id="7" name="TextBox 6"/>
          <p:cNvSpPr txBox="1"/>
          <p:nvPr/>
        </p:nvSpPr>
        <p:spPr>
          <a:xfrm>
            <a:off x="685800" y="5330952"/>
            <a:ext cx="5394960" cy="274320"/>
          </a:xfrm>
          <a:prstGeom prst="rect">
            <a:avLst/>
          </a:prstGeom>
          <a:noFill/>
        </p:spPr>
        <p:txBody>
          <a:bodyPr wrap="square" lIns="0" rIns="0" tIns="0" bIns="0" anchor="t">
            <a:spAutoFit/>
          </a:bodyPr>
          <a:lstStyle/>
          <a:p>
            <a:pPr algn="l">
              <a:lnSpc>
                <a:spcPct val="100000"/>
              </a:lnSpc>
              <a:spcAft>
                <a:spcPts val="0"/>
              </a:spcAft>
            </a:pPr>
            <a:r>
              <a:rPr sz="900" b="0" i="1">
                <a:solidFill>
                  <a:srgbClr val="B9C2D2"/>
                </a:solidFill>
                <a:latin typeface="Arial"/>
              </a:rPr>
              <a:t>Front entry area today</a:t>
            </a:r>
          </a:p>
        </p:txBody>
      </p:sp>
      <p:pic>
        <p:nvPicPr>
          <p:cNvPr id="8" name="Picture 7" descr="1816_front_entry_area_rendering_2.jpg"/>
          <p:cNvPicPr>
            <a:picLocks noChangeAspect="1"/>
          </p:cNvPicPr>
          <p:nvPr/>
        </p:nvPicPr>
        <p:blipFill>
          <a:blip r:embed="rId3"/>
          <a:srcRect l="10764" r="10764"/>
          <a:stretch>
            <a:fillRect/>
          </a:stretch>
        </p:blipFill>
        <p:spPr>
          <a:xfrm>
            <a:off x="6355080" y="2240280"/>
            <a:ext cx="5166360" cy="3017520"/>
          </a:xfrm>
          <a:prstGeom prst="rect">
            <a:avLst/>
          </a:prstGeom>
        </p:spPr>
      </p:pic>
      <p:sp>
        <p:nvSpPr>
          <p:cNvPr id="9" name="TextBox 8"/>
          <p:cNvSpPr txBox="1"/>
          <p:nvPr/>
        </p:nvSpPr>
        <p:spPr>
          <a:xfrm>
            <a:off x="6355080" y="5330952"/>
            <a:ext cx="5166360" cy="274320"/>
          </a:xfrm>
          <a:prstGeom prst="rect">
            <a:avLst/>
          </a:prstGeom>
          <a:noFill/>
        </p:spPr>
        <p:txBody>
          <a:bodyPr wrap="square" lIns="0" rIns="0" tIns="0" bIns="0" anchor="t">
            <a:spAutoFit/>
          </a:bodyPr>
          <a:lstStyle/>
          <a:p>
            <a:pPr algn="l">
              <a:lnSpc>
                <a:spcPct val="100000"/>
              </a:lnSpc>
              <a:spcAft>
                <a:spcPts val="0"/>
              </a:spcAft>
            </a:pPr>
            <a:r>
              <a:rPr sz="900" b="0" i="1">
                <a:solidFill>
                  <a:srgbClr val="B9C2D2"/>
                </a:solidFill>
                <a:latin typeface="Arial"/>
              </a:rPr>
              <a:t>Front entry area, restored (concept)</a:t>
            </a:r>
          </a:p>
        </p:txBody>
      </p:sp>
      <p:sp>
        <p:nvSpPr>
          <p:cNvPr id="10" name="TextBox 9"/>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B93A3"/>
                </a:solidFill>
                <a:latin typeface="Arial"/>
              </a:rPr>
              <a:t>Every rendering for 1816, 1818 and 1820 is on llayd.net/bdc-project-summary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DESIGN</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FFFFFF"/>
                </a:solidFill>
                <a:latin typeface="Cambria"/>
              </a:rPr>
              <a:t>Concept design — 1818 and 1820</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C9D2E0"/>
                </a:solidFill>
                <a:latin typeface="Arial"/>
              </a:rPr>
              <a:t>A food-and-beverage level at 1818; gallery or retail at 1820, apartments above.</a:t>
            </a:r>
          </a:p>
        </p:txBody>
      </p:sp>
      <p:pic>
        <p:nvPicPr>
          <p:cNvPr id="6" name="Picture 5" descr="1818_1st_level_rendering_3.jpg"/>
          <p:cNvPicPr>
            <a:picLocks noChangeAspect="1"/>
          </p:cNvPicPr>
          <p:nvPr/>
        </p:nvPicPr>
        <p:blipFill>
          <a:blip r:embed="rId2"/>
          <a:srcRect l="20899" r="20899"/>
          <a:stretch>
            <a:fillRect/>
          </a:stretch>
        </p:blipFill>
        <p:spPr>
          <a:xfrm>
            <a:off x="685800" y="2240280"/>
            <a:ext cx="3657600" cy="2880360"/>
          </a:xfrm>
          <a:prstGeom prst="rect">
            <a:avLst/>
          </a:prstGeom>
        </p:spPr>
      </p:pic>
      <p:sp>
        <p:nvSpPr>
          <p:cNvPr id="7" name="TextBox 6"/>
          <p:cNvSpPr txBox="1"/>
          <p:nvPr/>
        </p:nvSpPr>
        <p:spPr>
          <a:xfrm>
            <a:off x="685800" y="5193792"/>
            <a:ext cx="3657600" cy="274320"/>
          </a:xfrm>
          <a:prstGeom prst="rect">
            <a:avLst/>
          </a:prstGeom>
          <a:noFill/>
        </p:spPr>
        <p:txBody>
          <a:bodyPr wrap="square" lIns="0" rIns="0" tIns="0" bIns="0" anchor="t">
            <a:spAutoFit/>
          </a:bodyPr>
          <a:lstStyle/>
          <a:p>
            <a:pPr algn="l">
              <a:lnSpc>
                <a:spcPct val="100000"/>
              </a:lnSpc>
              <a:spcAft>
                <a:spcPts val="0"/>
              </a:spcAft>
            </a:pPr>
            <a:r>
              <a:rPr sz="900" b="0" i="1">
                <a:solidFill>
                  <a:srgbClr val="B9C2D2"/>
                </a:solidFill>
                <a:latin typeface="Arial"/>
              </a:rPr>
              <a:t>1818 first level (concept)</a:t>
            </a:r>
          </a:p>
        </p:txBody>
      </p:sp>
      <p:pic>
        <p:nvPicPr>
          <p:cNvPr id="8" name="Picture 7" descr="rendering_commercial.jpg"/>
          <p:cNvPicPr>
            <a:picLocks noChangeAspect="1"/>
          </p:cNvPicPr>
          <p:nvPr/>
        </p:nvPicPr>
        <p:blipFill>
          <a:blip r:embed="rId3"/>
          <a:srcRect l="13719" r="13719"/>
          <a:stretch>
            <a:fillRect/>
          </a:stretch>
        </p:blipFill>
        <p:spPr>
          <a:xfrm>
            <a:off x="4572000" y="2240280"/>
            <a:ext cx="3657600" cy="2880360"/>
          </a:xfrm>
          <a:prstGeom prst="rect">
            <a:avLst/>
          </a:prstGeom>
        </p:spPr>
      </p:pic>
      <p:sp>
        <p:nvSpPr>
          <p:cNvPr id="9" name="TextBox 8"/>
          <p:cNvSpPr txBox="1"/>
          <p:nvPr/>
        </p:nvSpPr>
        <p:spPr>
          <a:xfrm>
            <a:off x="4572000" y="5193792"/>
            <a:ext cx="3657600" cy="274320"/>
          </a:xfrm>
          <a:prstGeom prst="rect">
            <a:avLst/>
          </a:prstGeom>
          <a:noFill/>
        </p:spPr>
        <p:txBody>
          <a:bodyPr wrap="square" lIns="0" rIns="0" tIns="0" bIns="0" anchor="t">
            <a:spAutoFit/>
          </a:bodyPr>
          <a:lstStyle/>
          <a:p>
            <a:pPr algn="l">
              <a:lnSpc>
                <a:spcPct val="100000"/>
              </a:lnSpc>
              <a:spcAft>
                <a:spcPts val="0"/>
              </a:spcAft>
            </a:pPr>
            <a:r>
              <a:rPr sz="900" b="0" i="1">
                <a:solidFill>
                  <a:srgbClr val="B9C2D2"/>
                </a:solidFill>
                <a:latin typeface="Arial"/>
              </a:rPr>
              <a:t>Ground-floor commercial (concept)</a:t>
            </a:r>
          </a:p>
        </p:txBody>
      </p:sp>
      <p:pic>
        <p:nvPicPr>
          <p:cNvPr id="10" name="Picture 9" descr="1820_floor_plans.jpg"/>
          <p:cNvPicPr>
            <a:picLocks noChangeAspect="1"/>
          </p:cNvPicPr>
          <p:nvPr/>
        </p:nvPicPr>
        <p:blipFill>
          <a:blip r:embed="rId4"/>
          <a:srcRect l="6943" r="6943"/>
          <a:stretch>
            <a:fillRect/>
          </a:stretch>
        </p:blipFill>
        <p:spPr>
          <a:xfrm>
            <a:off x="8458200" y="2240280"/>
            <a:ext cx="3063240" cy="2880360"/>
          </a:xfrm>
          <a:prstGeom prst="rect">
            <a:avLst/>
          </a:prstGeom>
        </p:spPr>
      </p:pic>
      <p:sp>
        <p:nvSpPr>
          <p:cNvPr id="11" name="TextBox 10"/>
          <p:cNvSpPr txBox="1"/>
          <p:nvPr/>
        </p:nvSpPr>
        <p:spPr>
          <a:xfrm>
            <a:off x="8458200" y="5193792"/>
            <a:ext cx="3063240" cy="274320"/>
          </a:xfrm>
          <a:prstGeom prst="rect">
            <a:avLst/>
          </a:prstGeom>
          <a:noFill/>
        </p:spPr>
        <p:txBody>
          <a:bodyPr wrap="square" lIns="0" rIns="0" tIns="0" bIns="0" anchor="t">
            <a:spAutoFit/>
          </a:bodyPr>
          <a:lstStyle/>
          <a:p>
            <a:pPr algn="l">
              <a:lnSpc>
                <a:spcPct val="100000"/>
              </a:lnSpc>
              <a:spcAft>
                <a:spcPts val="0"/>
              </a:spcAft>
            </a:pPr>
            <a:r>
              <a:rPr sz="900" b="0" i="1">
                <a:solidFill>
                  <a:srgbClr val="B9C2D2"/>
                </a:solidFill>
                <a:latin typeface="Arial"/>
              </a:rPr>
              <a:t>1820 proposed floor plans (Jan 2026)</a:t>
            </a:r>
          </a:p>
        </p:txBody>
      </p:sp>
      <p:sp>
        <p:nvSpPr>
          <p:cNvPr id="12" name="TextBox 11"/>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B93A3"/>
                </a:solidFill>
                <a:latin typeface="Arial"/>
              </a:rPr>
              <a:t>1818's addition is subject to structural study and CHAP review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MARKET &amp; RENT ROLL</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Rents the market supports</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Target rents are the proposal. The NIIF loan is sized on comparable-supported market rents, so repayment does not depend on the premium.</a:t>
            </a:r>
          </a:p>
        </p:txBody>
      </p:sp>
      <p:sp>
        <p:nvSpPr>
          <p:cNvPr id="6" name="Rectangle 5"/>
          <p:cNvSpPr/>
          <p:nvPr/>
        </p:nvSpPr>
        <p:spPr>
          <a:xfrm>
            <a:off x="685800" y="2331720"/>
            <a:ext cx="594360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409444"/>
            <a:ext cx="267004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Comparable (Sept 2026)</a:t>
            </a:r>
          </a:p>
        </p:txBody>
      </p:sp>
      <p:sp>
        <p:nvSpPr>
          <p:cNvPr id="8" name="TextBox 7"/>
          <p:cNvSpPr txBox="1"/>
          <p:nvPr/>
        </p:nvSpPr>
        <p:spPr>
          <a:xfrm>
            <a:off x="3630168" y="2409444"/>
            <a:ext cx="161848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Unit</a:t>
            </a:r>
          </a:p>
        </p:txBody>
      </p:sp>
      <p:sp>
        <p:nvSpPr>
          <p:cNvPr id="9" name="TextBox 8"/>
          <p:cNvSpPr txBox="1"/>
          <p:nvPr/>
        </p:nvSpPr>
        <p:spPr>
          <a:xfrm>
            <a:off x="5413248" y="2409444"/>
            <a:ext cx="116128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Rent / mo</a:t>
            </a:r>
          </a:p>
        </p:txBody>
      </p:sp>
      <p:sp>
        <p:nvSpPr>
          <p:cNvPr id="10" name="Rectangle 9"/>
          <p:cNvSpPr/>
          <p:nvPr/>
        </p:nvSpPr>
        <p:spPr>
          <a:xfrm>
            <a:off x="685800" y="2679191"/>
            <a:ext cx="594360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5528" y="2752344"/>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Nelson Kohl (2 blocks, Class A)</a:t>
            </a:r>
          </a:p>
        </p:txBody>
      </p:sp>
      <p:sp>
        <p:nvSpPr>
          <p:cNvPr id="12" name="TextBox 11"/>
          <p:cNvSpPr txBox="1"/>
          <p:nvPr/>
        </p:nvSpPr>
        <p:spPr>
          <a:xfrm>
            <a:off x="3630168" y="2752344"/>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1BR 538–667 SF</a:t>
            </a:r>
          </a:p>
        </p:txBody>
      </p:sp>
      <p:sp>
        <p:nvSpPr>
          <p:cNvPr id="13" name="TextBox 12"/>
          <p:cNvSpPr txBox="1"/>
          <p:nvPr/>
        </p:nvSpPr>
        <p:spPr>
          <a:xfrm>
            <a:off x="5413248" y="2752344"/>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$1,425–$1,500</a:t>
            </a:r>
          </a:p>
        </p:txBody>
      </p:sp>
      <p:sp>
        <p:nvSpPr>
          <p:cNvPr id="14" name="TextBox 13"/>
          <p:cNvSpPr txBox="1"/>
          <p:nvPr/>
        </p:nvSpPr>
        <p:spPr>
          <a:xfrm>
            <a:off x="795528" y="3081527"/>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Nelson Kohl</a:t>
            </a:r>
          </a:p>
        </p:txBody>
      </p:sp>
      <p:sp>
        <p:nvSpPr>
          <p:cNvPr id="15" name="TextBox 14"/>
          <p:cNvSpPr txBox="1"/>
          <p:nvPr/>
        </p:nvSpPr>
        <p:spPr>
          <a:xfrm>
            <a:off x="3630168" y="3081527"/>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2BR/2BA 874 SF</a:t>
            </a:r>
          </a:p>
        </p:txBody>
      </p:sp>
      <p:sp>
        <p:nvSpPr>
          <p:cNvPr id="16" name="TextBox 15"/>
          <p:cNvSpPr txBox="1"/>
          <p:nvPr/>
        </p:nvSpPr>
        <p:spPr>
          <a:xfrm>
            <a:off x="5413248" y="3081527"/>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$2,255</a:t>
            </a:r>
          </a:p>
        </p:txBody>
      </p:sp>
      <p:sp>
        <p:nvSpPr>
          <p:cNvPr id="17" name="Rectangle 16"/>
          <p:cNvSpPr/>
          <p:nvPr/>
        </p:nvSpPr>
        <p:spPr>
          <a:xfrm>
            <a:off x="685800" y="3337559"/>
            <a:ext cx="594360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95528" y="3410711"/>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The Fitzgerald (Bolton Hill)</a:t>
            </a:r>
          </a:p>
        </p:txBody>
      </p:sp>
      <p:sp>
        <p:nvSpPr>
          <p:cNvPr id="19" name="TextBox 18"/>
          <p:cNvSpPr txBox="1"/>
          <p:nvPr/>
        </p:nvSpPr>
        <p:spPr>
          <a:xfrm>
            <a:off x="3630168" y="3410711"/>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1BR 684–804 SF</a:t>
            </a:r>
          </a:p>
        </p:txBody>
      </p:sp>
      <p:sp>
        <p:nvSpPr>
          <p:cNvPr id="20" name="TextBox 19"/>
          <p:cNvSpPr txBox="1"/>
          <p:nvPr/>
        </p:nvSpPr>
        <p:spPr>
          <a:xfrm>
            <a:off x="5413248" y="3410711"/>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$1,988–$2,297</a:t>
            </a:r>
          </a:p>
        </p:txBody>
      </p:sp>
      <p:sp>
        <p:nvSpPr>
          <p:cNvPr id="21" name="TextBox 20"/>
          <p:cNvSpPr txBox="1"/>
          <p:nvPr/>
        </p:nvSpPr>
        <p:spPr>
          <a:xfrm>
            <a:off x="795528" y="3739896"/>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The Fitzgerald</a:t>
            </a:r>
          </a:p>
        </p:txBody>
      </p:sp>
      <p:sp>
        <p:nvSpPr>
          <p:cNvPr id="22" name="TextBox 21"/>
          <p:cNvSpPr txBox="1"/>
          <p:nvPr/>
        </p:nvSpPr>
        <p:spPr>
          <a:xfrm>
            <a:off x="3630168" y="3739896"/>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2BR</a:t>
            </a:r>
          </a:p>
        </p:txBody>
      </p:sp>
      <p:sp>
        <p:nvSpPr>
          <p:cNvPr id="23" name="TextBox 22"/>
          <p:cNvSpPr txBox="1"/>
          <p:nvPr/>
        </p:nvSpPr>
        <p:spPr>
          <a:xfrm>
            <a:off x="5413248" y="3739896"/>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$2,493–$3,026</a:t>
            </a:r>
          </a:p>
        </p:txBody>
      </p:sp>
      <p:sp>
        <p:nvSpPr>
          <p:cNvPr id="24" name="Rectangle 23"/>
          <p:cNvSpPr/>
          <p:nvPr/>
        </p:nvSpPr>
        <p:spPr>
          <a:xfrm>
            <a:off x="685800" y="3995928"/>
            <a:ext cx="594360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95528" y="4069080"/>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Mount Vernon average (RentCafe)</a:t>
            </a:r>
          </a:p>
        </p:txBody>
      </p:sp>
      <p:sp>
        <p:nvSpPr>
          <p:cNvPr id="26" name="TextBox 25"/>
          <p:cNvSpPr txBox="1"/>
          <p:nvPr/>
        </p:nvSpPr>
        <p:spPr>
          <a:xfrm>
            <a:off x="3630168" y="4069080"/>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2BR 977 SF</a:t>
            </a:r>
          </a:p>
        </p:txBody>
      </p:sp>
      <p:sp>
        <p:nvSpPr>
          <p:cNvPr id="27" name="TextBox 26"/>
          <p:cNvSpPr txBox="1"/>
          <p:nvPr/>
        </p:nvSpPr>
        <p:spPr>
          <a:xfrm>
            <a:off x="5413248" y="4069080"/>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$1,912</a:t>
            </a:r>
          </a:p>
        </p:txBody>
      </p:sp>
      <p:sp>
        <p:nvSpPr>
          <p:cNvPr id="28" name="TextBox 27"/>
          <p:cNvSpPr txBox="1"/>
          <p:nvPr/>
        </p:nvSpPr>
        <p:spPr>
          <a:xfrm>
            <a:off x="795528" y="4398264"/>
            <a:ext cx="26700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Station North submarket (HSA Q2-25)</a:t>
            </a:r>
          </a:p>
        </p:txBody>
      </p:sp>
      <p:sp>
        <p:nvSpPr>
          <p:cNvPr id="29" name="TextBox 28"/>
          <p:cNvSpPr txBox="1"/>
          <p:nvPr/>
        </p:nvSpPr>
        <p:spPr>
          <a:xfrm>
            <a:off x="3630168" y="4398264"/>
            <a:ext cx="16184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All units</a:t>
            </a:r>
          </a:p>
        </p:txBody>
      </p:sp>
      <p:sp>
        <p:nvSpPr>
          <p:cNvPr id="30" name="TextBox 29"/>
          <p:cNvSpPr txBox="1"/>
          <p:nvPr/>
        </p:nvSpPr>
        <p:spPr>
          <a:xfrm>
            <a:off x="5413248" y="4398264"/>
            <a:ext cx="11612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$1,505 avg</a:t>
            </a:r>
          </a:p>
        </p:txBody>
      </p:sp>
      <p:sp>
        <p:nvSpPr>
          <p:cNvPr id="31" name="Rectangle 30"/>
          <p:cNvSpPr/>
          <p:nvPr/>
        </p:nvSpPr>
        <p:spPr>
          <a:xfrm>
            <a:off x="6949440" y="2331720"/>
            <a:ext cx="457200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059168" y="2409444"/>
            <a:ext cx="212140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Rent roll (Year 1 = 2029)</a:t>
            </a:r>
          </a:p>
        </p:txBody>
      </p:sp>
      <p:sp>
        <p:nvSpPr>
          <p:cNvPr id="33" name="TextBox 32"/>
          <p:cNvSpPr txBox="1"/>
          <p:nvPr/>
        </p:nvSpPr>
        <p:spPr>
          <a:xfrm>
            <a:off x="9345167" y="2409444"/>
            <a:ext cx="97840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Target</a:t>
            </a:r>
          </a:p>
        </p:txBody>
      </p:sp>
      <p:sp>
        <p:nvSpPr>
          <p:cNvPr id="34" name="TextBox 33"/>
          <p:cNvSpPr txBox="1"/>
          <p:nvPr/>
        </p:nvSpPr>
        <p:spPr>
          <a:xfrm>
            <a:off x="10488167" y="2409444"/>
            <a:ext cx="97840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Underwriting</a:t>
            </a:r>
          </a:p>
        </p:txBody>
      </p:sp>
      <p:sp>
        <p:nvSpPr>
          <p:cNvPr id="35" name="Rectangle 34"/>
          <p:cNvSpPr/>
          <p:nvPr/>
        </p:nvSpPr>
        <p:spPr>
          <a:xfrm>
            <a:off x="6949440" y="2679191"/>
            <a:ext cx="457200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059168" y="2752344"/>
            <a:ext cx="212140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Average apartment rent</a:t>
            </a:r>
          </a:p>
        </p:txBody>
      </p:sp>
      <p:sp>
        <p:nvSpPr>
          <p:cNvPr id="37" name="TextBox 36"/>
          <p:cNvSpPr txBox="1"/>
          <p:nvPr/>
        </p:nvSpPr>
        <p:spPr>
          <a:xfrm>
            <a:off x="9345167" y="2752344"/>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$2,119</a:t>
            </a:r>
          </a:p>
        </p:txBody>
      </p:sp>
      <p:sp>
        <p:nvSpPr>
          <p:cNvPr id="38" name="TextBox 37"/>
          <p:cNvSpPr txBox="1"/>
          <p:nvPr/>
        </p:nvSpPr>
        <p:spPr>
          <a:xfrm>
            <a:off x="10488167" y="2752344"/>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$1,790</a:t>
            </a:r>
          </a:p>
        </p:txBody>
      </p:sp>
      <p:sp>
        <p:nvSpPr>
          <p:cNvPr id="39" name="TextBox 38"/>
          <p:cNvSpPr txBox="1"/>
          <p:nvPr/>
        </p:nvSpPr>
        <p:spPr>
          <a:xfrm>
            <a:off x="7059168" y="3081527"/>
            <a:ext cx="212140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Average commercial rent</a:t>
            </a:r>
          </a:p>
        </p:txBody>
      </p:sp>
      <p:sp>
        <p:nvSpPr>
          <p:cNvPr id="40" name="TextBox 39"/>
          <p:cNvSpPr txBox="1"/>
          <p:nvPr/>
        </p:nvSpPr>
        <p:spPr>
          <a:xfrm>
            <a:off x="9345167" y="3081527"/>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$3,500</a:t>
            </a:r>
          </a:p>
        </p:txBody>
      </p:sp>
      <p:sp>
        <p:nvSpPr>
          <p:cNvPr id="41" name="TextBox 40"/>
          <p:cNvSpPr txBox="1"/>
          <p:nvPr/>
        </p:nvSpPr>
        <p:spPr>
          <a:xfrm>
            <a:off x="10488167" y="3081527"/>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$2,976</a:t>
            </a:r>
          </a:p>
        </p:txBody>
      </p:sp>
      <p:sp>
        <p:nvSpPr>
          <p:cNvPr id="42" name="Rectangle 41"/>
          <p:cNvSpPr/>
          <p:nvPr/>
        </p:nvSpPr>
        <p:spPr>
          <a:xfrm>
            <a:off x="6949440" y="3337559"/>
            <a:ext cx="457200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059168" y="3410711"/>
            <a:ext cx="212140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Year 1 NOI (all parcels)</a:t>
            </a:r>
          </a:p>
        </p:txBody>
      </p:sp>
      <p:sp>
        <p:nvSpPr>
          <p:cNvPr id="44" name="TextBox 43"/>
          <p:cNvSpPr txBox="1"/>
          <p:nvPr/>
        </p:nvSpPr>
        <p:spPr>
          <a:xfrm>
            <a:off x="9345167" y="3410711"/>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$376,502</a:t>
            </a:r>
          </a:p>
        </p:txBody>
      </p:sp>
      <p:sp>
        <p:nvSpPr>
          <p:cNvPr id="45" name="TextBox 44"/>
          <p:cNvSpPr txBox="1"/>
          <p:nvPr/>
        </p:nvSpPr>
        <p:spPr>
          <a:xfrm>
            <a:off x="10488167" y="3410711"/>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$326,663</a:t>
            </a:r>
          </a:p>
        </p:txBody>
      </p:sp>
      <p:sp>
        <p:nvSpPr>
          <p:cNvPr id="46" name="TextBox 45"/>
          <p:cNvSpPr txBox="1"/>
          <p:nvPr/>
        </p:nvSpPr>
        <p:spPr>
          <a:xfrm>
            <a:off x="7059168" y="3739896"/>
            <a:ext cx="212140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NIIF DSCR (1818 + 1820)</a:t>
            </a:r>
          </a:p>
        </p:txBody>
      </p:sp>
      <p:sp>
        <p:nvSpPr>
          <p:cNvPr id="47" name="TextBox 46"/>
          <p:cNvSpPr txBox="1"/>
          <p:nvPr/>
        </p:nvSpPr>
        <p:spPr>
          <a:xfrm>
            <a:off x="9345167" y="3739896"/>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1.34x</a:t>
            </a:r>
          </a:p>
        </p:txBody>
      </p:sp>
      <p:sp>
        <p:nvSpPr>
          <p:cNvPr id="48" name="TextBox 47"/>
          <p:cNvSpPr txBox="1"/>
          <p:nvPr/>
        </p:nvSpPr>
        <p:spPr>
          <a:xfrm>
            <a:off x="10488167" y="3739896"/>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1.27x</a:t>
            </a:r>
          </a:p>
        </p:txBody>
      </p:sp>
      <p:sp>
        <p:nvSpPr>
          <p:cNvPr id="49" name="Oval 48"/>
          <p:cNvSpPr/>
          <p:nvPr/>
        </p:nvSpPr>
        <p:spPr>
          <a:xfrm>
            <a:off x="6949440" y="441198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7187183" y="4343400"/>
            <a:ext cx="43342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Comps are unfurnished; these units are fully furnished. Furnished rentals typically command 15–30% — underwriting uses 10%.</a:t>
            </a:r>
          </a:p>
        </p:txBody>
      </p:sp>
      <p:sp>
        <p:nvSpPr>
          <p:cNvPr id="51" name="Oval 50"/>
          <p:cNvSpPr/>
          <p:nvPr/>
        </p:nvSpPr>
        <p:spPr>
          <a:xfrm>
            <a:off x="6949440" y="4989458"/>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187183" y="4920878"/>
            <a:ext cx="43342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Rear units add private 18′ × 8′ decks: +$150 target, +$75 underwriting.</a:t>
            </a:r>
          </a:p>
        </p:txBody>
      </p:sp>
      <p:sp>
        <p:nvSpPr>
          <p:cNvPr id="53" name="Oval 52"/>
          <p:cNvSpPr/>
          <p:nvPr/>
        </p:nvSpPr>
        <p:spPr>
          <a:xfrm>
            <a:off x="6949440" y="5389684"/>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7187183" y="5321104"/>
            <a:ext cx="43342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Vacancy: 7% residential + 1% credit loss; 10% commercial.</a:t>
            </a:r>
          </a:p>
        </p:txBody>
      </p:sp>
      <p:sp>
        <p:nvSpPr>
          <p:cNvPr id="55" name="Oval 54"/>
          <p:cNvSpPr/>
          <p:nvPr/>
        </p:nvSpPr>
        <p:spPr>
          <a:xfrm>
            <a:off x="685800" y="491490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923544" y="4846320"/>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The $1,800–$2,300 band is well supported for 2BR and 1BR+den layouts; 1818 and 1820 lean toward those units.</a:t>
            </a:r>
          </a:p>
        </p:txBody>
      </p:sp>
      <p:sp>
        <p:nvSpPr>
          <p:cNvPr id="57" name="Oval 56"/>
          <p:cNvSpPr/>
          <p:nvPr/>
        </p:nvSpPr>
        <p:spPr>
          <a:xfrm>
            <a:off x="685800" y="5315125"/>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923544" y="5246545"/>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The 2,400 SF restaurant space at 1818 is underwritten below market at $3,800.</a:t>
            </a:r>
          </a:p>
        </p:txBody>
      </p:sp>
      <p:sp>
        <p:nvSpPr>
          <p:cNvPr id="59" name="Oval 58"/>
          <p:cNvSpPr/>
          <p:nvPr/>
        </p:nvSpPr>
        <p:spPr>
          <a:xfrm>
            <a:off x="685800" y="5715351"/>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923544" y="5646771"/>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Smaller storefronts still need tenant letters of intent.</a:t>
            </a:r>
          </a:p>
        </p:txBody>
      </p:sp>
      <p:sp>
        <p:nvSpPr>
          <p:cNvPr id="61" name="TextBox 60"/>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Full comparable set and sources: llayd.net/bdc-research-market-rents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COST</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Development budget</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$8,237,803 across three parcels — hard costs carry the GC fee, escalation and contingency.</a:t>
            </a:r>
          </a:p>
        </p:txBody>
      </p:sp>
      <p:graphicFrame>
        <p:nvGraphicFramePr>
          <p:cNvPr id="6" name="Chart 5"/>
          <p:cNvGraphicFramePr>
            <a:graphicFrameLocks noGrp="1"/>
          </p:cNvGraphicFramePr>
          <p:nvPr/>
        </p:nvGraphicFramePr>
        <p:xfrm>
          <a:off x="685800" y="2194560"/>
          <a:ext cx="6035040" cy="3657600"/>
        </p:xfrm>
        <a:graphic>
          <a:graphicData uri="http://schemas.openxmlformats.org/drawingml/2006/chart">
            <c:chart xmlns:c="http://schemas.openxmlformats.org/drawingml/2006/chart" r:id="rId2"/>
          </a:graphicData>
        </a:graphic>
      </p:graphicFrame>
      <p:sp>
        <p:nvSpPr>
          <p:cNvPr id="7" name="Rectangle 6"/>
          <p:cNvSpPr/>
          <p:nvPr/>
        </p:nvSpPr>
        <p:spPr>
          <a:xfrm>
            <a:off x="7040880" y="2286000"/>
            <a:ext cx="448056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150608" y="2363724"/>
            <a:ext cx="3035808" cy="228600"/>
          </a:xfrm>
          <a:prstGeom prst="rect">
            <a:avLst/>
          </a:prstGeom>
          <a:noFill/>
        </p:spPr>
        <p:txBody>
          <a:bodyPr wrap="square" lIns="0" rIns="0" tIns="0" bIns="0" anchor="t">
            <a:spAutoFit/>
          </a:bodyPr>
          <a:lstStyle/>
          <a:p>
            <a:pPr algn="l">
              <a:lnSpc>
                <a:spcPct val="100000"/>
              </a:lnSpc>
              <a:spcAft>
                <a:spcPts val="0"/>
              </a:spcAft>
            </a:pPr>
            <a:r>
              <a:rPr sz="1000" b="1" i="0">
                <a:solidFill>
                  <a:srgbClr val="FFFFFF"/>
                </a:solidFill>
                <a:latin typeface="Arial"/>
              </a:rPr>
              <a:t>Use</a:t>
            </a:r>
          </a:p>
        </p:txBody>
      </p:sp>
      <p:sp>
        <p:nvSpPr>
          <p:cNvPr id="9" name="TextBox 8"/>
          <p:cNvSpPr txBox="1"/>
          <p:nvPr/>
        </p:nvSpPr>
        <p:spPr>
          <a:xfrm>
            <a:off x="10351007" y="2363724"/>
            <a:ext cx="111556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Amount</a:t>
            </a:r>
          </a:p>
        </p:txBody>
      </p:sp>
      <p:sp>
        <p:nvSpPr>
          <p:cNvPr id="10" name="Rectangle 9"/>
          <p:cNvSpPr/>
          <p:nvPr/>
        </p:nvSpPr>
        <p:spPr>
          <a:xfrm>
            <a:off x="7040880" y="2633472"/>
            <a:ext cx="4480560" cy="36576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50608" y="2724912"/>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Hard costs</a:t>
            </a:r>
          </a:p>
        </p:txBody>
      </p:sp>
      <p:sp>
        <p:nvSpPr>
          <p:cNvPr id="12" name="TextBox 11"/>
          <p:cNvSpPr txBox="1"/>
          <p:nvPr/>
        </p:nvSpPr>
        <p:spPr>
          <a:xfrm>
            <a:off x="10351007" y="2724912"/>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$5.02M</a:t>
            </a:r>
          </a:p>
        </p:txBody>
      </p:sp>
      <p:sp>
        <p:nvSpPr>
          <p:cNvPr id="13" name="TextBox 12"/>
          <p:cNvSpPr txBox="1"/>
          <p:nvPr/>
        </p:nvSpPr>
        <p:spPr>
          <a:xfrm>
            <a:off x="7150608" y="3090672"/>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Soft costs</a:t>
            </a:r>
          </a:p>
        </p:txBody>
      </p:sp>
      <p:sp>
        <p:nvSpPr>
          <p:cNvPr id="14" name="TextBox 13"/>
          <p:cNvSpPr txBox="1"/>
          <p:nvPr/>
        </p:nvSpPr>
        <p:spPr>
          <a:xfrm>
            <a:off x="10351007" y="3090672"/>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$0.58M</a:t>
            </a:r>
          </a:p>
        </p:txBody>
      </p:sp>
      <p:sp>
        <p:nvSpPr>
          <p:cNvPr id="15" name="Rectangle 14"/>
          <p:cNvSpPr/>
          <p:nvPr/>
        </p:nvSpPr>
        <p:spPr>
          <a:xfrm>
            <a:off x="7040880" y="3364991"/>
            <a:ext cx="4480560" cy="36576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150608" y="3456432"/>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Furniture, fixtures &amp; equipment</a:t>
            </a:r>
          </a:p>
        </p:txBody>
      </p:sp>
      <p:sp>
        <p:nvSpPr>
          <p:cNvPr id="17" name="TextBox 16"/>
          <p:cNvSpPr txBox="1"/>
          <p:nvPr/>
        </p:nvSpPr>
        <p:spPr>
          <a:xfrm>
            <a:off x="10351007" y="3456432"/>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$0.25M</a:t>
            </a:r>
          </a:p>
        </p:txBody>
      </p:sp>
      <p:sp>
        <p:nvSpPr>
          <p:cNvPr id="18" name="TextBox 17"/>
          <p:cNvSpPr txBox="1"/>
          <p:nvPr/>
        </p:nvSpPr>
        <p:spPr>
          <a:xfrm>
            <a:off x="7150608" y="3822191"/>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Acquisition, closing &amp; work to date</a:t>
            </a:r>
          </a:p>
        </p:txBody>
      </p:sp>
      <p:sp>
        <p:nvSpPr>
          <p:cNvPr id="19" name="TextBox 18"/>
          <p:cNvSpPr txBox="1"/>
          <p:nvPr/>
        </p:nvSpPr>
        <p:spPr>
          <a:xfrm>
            <a:off x="10351007" y="3822191"/>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$1.53M</a:t>
            </a:r>
          </a:p>
        </p:txBody>
      </p:sp>
      <p:sp>
        <p:nvSpPr>
          <p:cNvPr id="20" name="Rectangle 19"/>
          <p:cNvSpPr/>
          <p:nvPr/>
        </p:nvSpPr>
        <p:spPr>
          <a:xfrm>
            <a:off x="7040880" y="4096512"/>
            <a:ext cx="4480560" cy="36576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150608" y="4187952"/>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Financing costs &amp; reserves</a:t>
            </a:r>
          </a:p>
        </p:txBody>
      </p:sp>
      <p:sp>
        <p:nvSpPr>
          <p:cNvPr id="22" name="TextBox 21"/>
          <p:cNvSpPr txBox="1"/>
          <p:nvPr/>
        </p:nvSpPr>
        <p:spPr>
          <a:xfrm>
            <a:off x="10351007" y="4187952"/>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$0.42M</a:t>
            </a:r>
          </a:p>
        </p:txBody>
      </p:sp>
      <p:sp>
        <p:nvSpPr>
          <p:cNvPr id="23" name="TextBox 22"/>
          <p:cNvSpPr txBox="1"/>
          <p:nvPr/>
        </p:nvSpPr>
        <p:spPr>
          <a:xfrm>
            <a:off x="7150608" y="4553712"/>
            <a:ext cx="30358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Developer fee (50% deferred)</a:t>
            </a:r>
          </a:p>
        </p:txBody>
      </p:sp>
      <p:sp>
        <p:nvSpPr>
          <p:cNvPr id="24" name="TextBox 23"/>
          <p:cNvSpPr txBox="1"/>
          <p:nvPr/>
        </p:nvSpPr>
        <p:spPr>
          <a:xfrm>
            <a:off x="10351007" y="4553712"/>
            <a:ext cx="111556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$0.44M</a:t>
            </a:r>
          </a:p>
        </p:txBody>
      </p:sp>
      <p:sp>
        <p:nvSpPr>
          <p:cNvPr id="25" name="Rectangle 24"/>
          <p:cNvSpPr/>
          <p:nvPr/>
        </p:nvSpPr>
        <p:spPr>
          <a:xfrm>
            <a:off x="7040880" y="4828032"/>
            <a:ext cx="4480560" cy="36576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040880" y="4828032"/>
            <a:ext cx="4480560" cy="365760"/>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150608" y="4919472"/>
            <a:ext cx="3035808" cy="201168"/>
          </a:xfrm>
          <a:prstGeom prst="rect">
            <a:avLst/>
          </a:prstGeom>
          <a:noFill/>
        </p:spPr>
        <p:txBody>
          <a:bodyPr wrap="square" lIns="0" rIns="0" tIns="0" bIns="0" anchor="t">
            <a:spAutoFit/>
          </a:bodyPr>
          <a:lstStyle/>
          <a:p>
            <a:pPr algn="l">
              <a:lnSpc>
                <a:spcPct val="100000"/>
              </a:lnSpc>
              <a:spcAft>
                <a:spcPts val="0"/>
              </a:spcAft>
            </a:pPr>
            <a:r>
              <a:rPr sz="1050" b="1" i="0">
                <a:solidFill>
                  <a:srgbClr val="1A1A1A"/>
                </a:solidFill>
                <a:latin typeface="Arial"/>
              </a:rPr>
              <a:t>Total development cost</a:t>
            </a:r>
          </a:p>
        </p:txBody>
      </p:sp>
      <p:sp>
        <p:nvSpPr>
          <p:cNvPr id="28" name="TextBox 27"/>
          <p:cNvSpPr txBox="1"/>
          <p:nvPr/>
        </p:nvSpPr>
        <p:spPr>
          <a:xfrm>
            <a:off x="10351007" y="4919472"/>
            <a:ext cx="1115568" cy="201168"/>
          </a:xfrm>
          <a:prstGeom prst="rect">
            <a:avLst/>
          </a:prstGeom>
          <a:noFill/>
        </p:spPr>
        <p:txBody>
          <a:bodyPr wrap="square" lIns="0" rIns="0" tIns="0" bIns="0" anchor="t">
            <a:spAutoFit/>
          </a:bodyPr>
          <a:lstStyle/>
          <a:p>
            <a:pPr algn="r">
              <a:lnSpc>
                <a:spcPct val="100000"/>
              </a:lnSpc>
              <a:spcAft>
                <a:spcPts val="0"/>
              </a:spcAft>
            </a:pPr>
            <a:r>
              <a:rPr sz="1050" b="1" i="0">
                <a:solidFill>
                  <a:srgbClr val="1A1A1A"/>
                </a:solidFill>
                <a:latin typeface="Arial"/>
              </a:rPr>
              <a:t>$8.24M</a:t>
            </a:r>
          </a:p>
        </p:txBody>
      </p:sp>
      <p:sp>
        <p:nvSpPr>
          <p:cNvPr id="29" name="TextBox 28"/>
          <p:cNvSpPr txBox="1"/>
          <p:nvPr/>
        </p:nvSpPr>
        <p:spPr>
          <a:xfrm>
            <a:off x="7040880" y="5394960"/>
            <a:ext cx="4480560" cy="1005840"/>
          </a:xfrm>
          <a:prstGeom prst="rect">
            <a:avLst/>
          </a:prstGeom>
          <a:noFill/>
        </p:spPr>
        <p:txBody>
          <a:bodyPr wrap="square" lIns="0" rIns="0" tIns="0" bIns="0" anchor="t">
            <a:spAutoFit/>
          </a:bodyPr>
          <a:lstStyle/>
          <a:p>
            <a:pPr algn="l">
              <a:lnSpc>
                <a:spcPct val="125000"/>
              </a:lnSpc>
              <a:spcAft>
                <a:spcPts val="400"/>
              </a:spcAft>
            </a:pPr>
            <a:r>
              <a:rPr sz="1000" b="0" i="0">
                <a:solidFill>
                  <a:srgbClr val="5A5F6A"/>
                </a:solidFill>
                <a:latin typeface="Arial"/>
              </a:rPr>
              <a:t>1818 and 1820 hard costs run ≈$343 per gross SF all-in.</a:t>
            </a:r>
          </a:p>
          <a:p>
            <a:pPr algn="l">
              <a:lnSpc>
                <a:spcPct val="125000"/>
              </a:lnSpc>
              <a:spcAft>
                <a:spcPts val="400"/>
              </a:spcAft>
            </a:pPr>
            <a:r>
              <a:rPr sz="1000" b="0" i="0">
                <a:solidFill>
                  <a:srgbClr val="5A5F6A"/>
                </a:solidFill>
                <a:latin typeface="Arial"/>
              </a:rPr>
              <a:t>Benchmarks: DHCD rehab limits $202–$277/SF before contingency, and 1816's actual bids.</a:t>
            </a:r>
          </a:p>
          <a:p>
            <a:pPr algn="l">
              <a:lnSpc>
                <a:spcPct val="125000"/>
              </a:lnSpc>
              <a:spcAft>
                <a:spcPts val="400"/>
              </a:spcAft>
            </a:pPr>
            <a:r>
              <a:rPr sz="1000" b="0" i="0">
                <a:solidFill>
                  <a:srgbClr val="5A5F6A"/>
                </a:solidFill>
                <a:latin typeface="Arial"/>
              </a:rPr>
              <a:t>Escalation 6% · contingency 12.5% · GC fee 8% (disclosed related party).</a:t>
            </a:r>
          </a:p>
        </p:txBody>
      </p:sp>
      <p:sp>
        <p:nvSpPr>
          <p:cNvPr id="30" name="TextBox 29"/>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Line-by-line budget: llayd.net/bdc-development-budget and the Construction_Budget tab of the Excel model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SOURCES</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Phase 2 capital stack</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$6,166,023 for 1818 + 1820. Private and CDFI capital first, then public programs, then BDC.</a:t>
            </a:r>
          </a:p>
        </p:txBody>
      </p:sp>
      <p:graphicFrame>
        <p:nvGraphicFramePr>
          <p:cNvPr id="6" name="Chart 5"/>
          <p:cNvGraphicFramePr>
            <a:graphicFrameLocks noGrp="1"/>
          </p:cNvGraphicFramePr>
          <p:nvPr/>
        </p:nvGraphicFramePr>
        <p:xfrm>
          <a:off x="685800" y="2148840"/>
          <a:ext cx="10835640" cy="1600200"/>
        </p:xfrm>
        <a:graphic>
          <a:graphicData uri="http://schemas.openxmlformats.org/drawingml/2006/chart">
            <c:chart xmlns:c="http://schemas.openxmlformats.org/drawingml/2006/chart" r:id="rId2"/>
          </a:graphicData>
        </a:graphic>
      </p:graphicFrame>
      <p:sp>
        <p:nvSpPr>
          <p:cNvPr id="7" name="Rectangle 6"/>
          <p:cNvSpPr/>
          <p:nvPr/>
        </p:nvSpPr>
        <p:spPr>
          <a:xfrm>
            <a:off x="685800" y="3977639"/>
            <a:ext cx="548640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95528" y="4055363"/>
            <a:ext cx="289864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Source</a:t>
            </a:r>
          </a:p>
        </p:txBody>
      </p:sp>
      <p:sp>
        <p:nvSpPr>
          <p:cNvPr id="9" name="TextBox 8"/>
          <p:cNvSpPr txBox="1"/>
          <p:nvPr/>
        </p:nvSpPr>
        <p:spPr>
          <a:xfrm>
            <a:off x="3858768" y="4055363"/>
            <a:ext cx="138988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Amount</a:t>
            </a:r>
          </a:p>
        </p:txBody>
      </p:sp>
      <p:sp>
        <p:nvSpPr>
          <p:cNvPr id="10" name="TextBox 9"/>
          <p:cNvSpPr txBox="1"/>
          <p:nvPr/>
        </p:nvSpPr>
        <p:spPr>
          <a:xfrm>
            <a:off x="5413248" y="4055363"/>
            <a:ext cx="70408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a:t>
            </a:r>
          </a:p>
        </p:txBody>
      </p:sp>
      <p:sp>
        <p:nvSpPr>
          <p:cNvPr id="11" name="Rectangle 10"/>
          <p:cNvSpPr/>
          <p:nvPr/>
        </p:nvSpPr>
        <p:spPr>
          <a:xfrm>
            <a:off x="685800" y="4325112"/>
            <a:ext cx="548640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4384548"/>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NIIF senior construction-to-permanent loan</a:t>
            </a:r>
          </a:p>
        </p:txBody>
      </p:sp>
      <p:sp>
        <p:nvSpPr>
          <p:cNvPr id="13" name="TextBox 12"/>
          <p:cNvSpPr txBox="1"/>
          <p:nvPr/>
        </p:nvSpPr>
        <p:spPr>
          <a:xfrm>
            <a:off x="3858768" y="4384548"/>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$2,724,000</a:t>
            </a:r>
          </a:p>
        </p:txBody>
      </p:sp>
      <p:sp>
        <p:nvSpPr>
          <p:cNvPr id="14" name="TextBox 13"/>
          <p:cNvSpPr txBox="1"/>
          <p:nvPr/>
        </p:nvSpPr>
        <p:spPr>
          <a:xfrm>
            <a:off x="5413248" y="4384548"/>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44.2%</a:t>
            </a:r>
          </a:p>
        </p:txBody>
      </p:sp>
      <p:sp>
        <p:nvSpPr>
          <p:cNvPr id="15" name="TextBox 14"/>
          <p:cNvSpPr txBox="1"/>
          <p:nvPr/>
        </p:nvSpPr>
        <p:spPr>
          <a:xfrm>
            <a:off x="795528" y="4686300"/>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Sponsor cash equity</a:t>
            </a:r>
          </a:p>
        </p:txBody>
      </p:sp>
      <p:sp>
        <p:nvSpPr>
          <p:cNvPr id="16" name="TextBox 15"/>
          <p:cNvSpPr txBox="1"/>
          <p:nvPr/>
        </p:nvSpPr>
        <p:spPr>
          <a:xfrm>
            <a:off x="3858768" y="4686300"/>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$200,000</a:t>
            </a:r>
          </a:p>
        </p:txBody>
      </p:sp>
      <p:sp>
        <p:nvSpPr>
          <p:cNvPr id="17" name="TextBox 16"/>
          <p:cNvSpPr txBox="1"/>
          <p:nvPr/>
        </p:nvSpPr>
        <p:spPr>
          <a:xfrm>
            <a:off x="5413248" y="4686300"/>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3.2%</a:t>
            </a:r>
          </a:p>
        </p:txBody>
      </p:sp>
      <p:sp>
        <p:nvSpPr>
          <p:cNvPr id="18" name="Rectangle 17"/>
          <p:cNvSpPr/>
          <p:nvPr/>
        </p:nvSpPr>
        <p:spPr>
          <a:xfrm>
            <a:off x="685800" y="4928616"/>
            <a:ext cx="548640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4988052"/>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Sponsor land equity — 1818</a:t>
            </a:r>
          </a:p>
        </p:txBody>
      </p:sp>
      <p:sp>
        <p:nvSpPr>
          <p:cNvPr id="20" name="TextBox 19"/>
          <p:cNvSpPr txBox="1"/>
          <p:nvPr/>
        </p:nvSpPr>
        <p:spPr>
          <a:xfrm>
            <a:off x="3858768" y="4988052"/>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$150,000</a:t>
            </a:r>
          </a:p>
        </p:txBody>
      </p:sp>
      <p:sp>
        <p:nvSpPr>
          <p:cNvPr id="21" name="TextBox 20"/>
          <p:cNvSpPr txBox="1"/>
          <p:nvPr/>
        </p:nvSpPr>
        <p:spPr>
          <a:xfrm>
            <a:off x="5413248" y="4988052"/>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a:t>
            </a:r>
          </a:p>
        </p:txBody>
      </p:sp>
      <p:sp>
        <p:nvSpPr>
          <p:cNvPr id="22" name="TextBox 21"/>
          <p:cNvSpPr txBox="1"/>
          <p:nvPr/>
        </p:nvSpPr>
        <p:spPr>
          <a:xfrm>
            <a:off x="795528" y="5289804"/>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Deferred developer fee</a:t>
            </a:r>
          </a:p>
        </p:txBody>
      </p:sp>
      <p:sp>
        <p:nvSpPr>
          <p:cNvPr id="23" name="TextBox 22"/>
          <p:cNvSpPr txBox="1"/>
          <p:nvPr/>
        </p:nvSpPr>
        <p:spPr>
          <a:xfrm>
            <a:off x="3858768" y="5289804"/>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$222,149</a:t>
            </a:r>
          </a:p>
        </p:txBody>
      </p:sp>
      <p:sp>
        <p:nvSpPr>
          <p:cNvPr id="24" name="TextBox 23"/>
          <p:cNvSpPr txBox="1"/>
          <p:nvPr/>
        </p:nvSpPr>
        <p:spPr>
          <a:xfrm>
            <a:off x="5413248" y="5289804"/>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3.6%</a:t>
            </a:r>
          </a:p>
        </p:txBody>
      </p:sp>
      <p:sp>
        <p:nvSpPr>
          <p:cNvPr id="25" name="Rectangle 24"/>
          <p:cNvSpPr/>
          <p:nvPr/>
        </p:nvSpPr>
        <p:spPr>
          <a:xfrm>
            <a:off x="685800" y="5532120"/>
            <a:ext cx="548640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95528" y="5591556"/>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MD bond bill — 2027 session (District 40)</a:t>
            </a:r>
          </a:p>
        </p:txBody>
      </p:sp>
      <p:sp>
        <p:nvSpPr>
          <p:cNvPr id="27" name="TextBox 26"/>
          <p:cNvSpPr txBox="1"/>
          <p:nvPr/>
        </p:nvSpPr>
        <p:spPr>
          <a:xfrm>
            <a:off x="3858768" y="5591556"/>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$500,000</a:t>
            </a:r>
          </a:p>
        </p:txBody>
      </p:sp>
      <p:sp>
        <p:nvSpPr>
          <p:cNvPr id="28" name="TextBox 27"/>
          <p:cNvSpPr txBox="1"/>
          <p:nvPr/>
        </p:nvSpPr>
        <p:spPr>
          <a:xfrm>
            <a:off x="5413248" y="5591556"/>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8.1%</a:t>
            </a:r>
          </a:p>
        </p:txBody>
      </p:sp>
      <p:sp>
        <p:nvSpPr>
          <p:cNvPr id="29" name="TextBox 28"/>
          <p:cNvSpPr txBox="1"/>
          <p:nvPr/>
        </p:nvSpPr>
        <p:spPr>
          <a:xfrm>
            <a:off x="795528" y="5893308"/>
            <a:ext cx="289864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Federal historic tax credit equity</a:t>
            </a:r>
          </a:p>
        </p:txBody>
      </p:sp>
      <p:sp>
        <p:nvSpPr>
          <p:cNvPr id="30" name="TextBox 29"/>
          <p:cNvSpPr txBox="1"/>
          <p:nvPr/>
        </p:nvSpPr>
        <p:spPr>
          <a:xfrm>
            <a:off x="3858768" y="5893308"/>
            <a:ext cx="13898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$438,000</a:t>
            </a:r>
          </a:p>
        </p:txBody>
      </p:sp>
      <p:sp>
        <p:nvSpPr>
          <p:cNvPr id="31" name="TextBox 30"/>
          <p:cNvSpPr txBox="1"/>
          <p:nvPr/>
        </p:nvSpPr>
        <p:spPr>
          <a:xfrm>
            <a:off x="5413248" y="5893308"/>
            <a:ext cx="70408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7.1%</a:t>
            </a:r>
          </a:p>
        </p:txBody>
      </p:sp>
      <p:sp>
        <p:nvSpPr>
          <p:cNvPr id="32" name="Rectangle 31"/>
          <p:cNvSpPr/>
          <p:nvPr/>
        </p:nvSpPr>
        <p:spPr>
          <a:xfrm>
            <a:off x="6537960" y="3977639"/>
            <a:ext cx="498348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647688" y="4055363"/>
            <a:ext cx="248716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Source</a:t>
            </a:r>
          </a:p>
        </p:txBody>
      </p:sp>
      <p:sp>
        <p:nvSpPr>
          <p:cNvPr id="34" name="TextBox 33"/>
          <p:cNvSpPr txBox="1"/>
          <p:nvPr/>
        </p:nvSpPr>
        <p:spPr>
          <a:xfrm>
            <a:off x="9299448" y="4055363"/>
            <a:ext cx="134416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Amount</a:t>
            </a:r>
          </a:p>
        </p:txBody>
      </p:sp>
      <p:sp>
        <p:nvSpPr>
          <p:cNvPr id="35" name="TextBox 34"/>
          <p:cNvSpPr txBox="1"/>
          <p:nvPr/>
        </p:nvSpPr>
        <p:spPr>
          <a:xfrm>
            <a:off x="10808208" y="4055363"/>
            <a:ext cx="65836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a:t>
            </a:r>
          </a:p>
        </p:txBody>
      </p:sp>
      <p:sp>
        <p:nvSpPr>
          <p:cNvPr id="36" name="Rectangle 35"/>
          <p:cNvSpPr/>
          <p:nvPr/>
        </p:nvSpPr>
        <p:spPr>
          <a:xfrm>
            <a:off x="6537960" y="4325112"/>
            <a:ext cx="498348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647688" y="4384548"/>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MD historic tax credit equity</a:t>
            </a:r>
          </a:p>
        </p:txBody>
      </p:sp>
      <p:sp>
        <p:nvSpPr>
          <p:cNvPr id="38" name="TextBox 37"/>
          <p:cNvSpPr txBox="1"/>
          <p:nvPr/>
        </p:nvSpPr>
        <p:spPr>
          <a:xfrm>
            <a:off x="9299448" y="4384548"/>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$438,000</a:t>
            </a:r>
          </a:p>
        </p:txBody>
      </p:sp>
      <p:sp>
        <p:nvSpPr>
          <p:cNvPr id="39" name="TextBox 38"/>
          <p:cNvSpPr txBox="1"/>
          <p:nvPr/>
        </p:nvSpPr>
        <p:spPr>
          <a:xfrm>
            <a:off x="10808208" y="4384548"/>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7.1%</a:t>
            </a:r>
          </a:p>
        </p:txBody>
      </p:sp>
      <p:sp>
        <p:nvSpPr>
          <p:cNvPr id="40" name="TextBox 39"/>
          <p:cNvSpPr txBox="1"/>
          <p:nvPr/>
        </p:nvSpPr>
        <p:spPr>
          <a:xfrm>
            <a:off x="6647688" y="4686300"/>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BDC façade improvement grants</a:t>
            </a:r>
          </a:p>
        </p:txBody>
      </p:sp>
      <p:sp>
        <p:nvSpPr>
          <p:cNvPr id="41" name="TextBox 40"/>
          <p:cNvSpPr txBox="1"/>
          <p:nvPr/>
        </p:nvSpPr>
        <p:spPr>
          <a:xfrm>
            <a:off x="9299448" y="4686300"/>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$50,000</a:t>
            </a:r>
          </a:p>
        </p:txBody>
      </p:sp>
      <p:sp>
        <p:nvSpPr>
          <p:cNvPr id="42" name="TextBox 41"/>
          <p:cNvSpPr txBox="1"/>
          <p:nvPr/>
        </p:nvSpPr>
        <p:spPr>
          <a:xfrm>
            <a:off x="10808208" y="4686300"/>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0.8%</a:t>
            </a:r>
          </a:p>
        </p:txBody>
      </p:sp>
      <p:sp>
        <p:nvSpPr>
          <p:cNvPr id="43" name="Rectangle 42"/>
          <p:cNvSpPr/>
          <p:nvPr/>
        </p:nvSpPr>
        <p:spPr>
          <a:xfrm>
            <a:off x="6537960" y="4928616"/>
            <a:ext cx="498348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647688" y="4988052"/>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DHCD BRNI — FY2029</a:t>
            </a:r>
          </a:p>
        </p:txBody>
      </p:sp>
      <p:sp>
        <p:nvSpPr>
          <p:cNvPr id="45" name="TextBox 44"/>
          <p:cNvSpPr txBox="1"/>
          <p:nvPr/>
        </p:nvSpPr>
        <p:spPr>
          <a:xfrm>
            <a:off x="9299448" y="4988052"/>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$150,000</a:t>
            </a:r>
          </a:p>
        </p:txBody>
      </p:sp>
      <p:sp>
        <p:nvSpPr>
          <p:cNvPr id="46" name="TextBox 45"/>
          <p:cNvSpPr txBox="1"/>
          <p:nvPr/>
        </p:nvSpPr>
        <p:spPr>
          <a:xfrm>
            <a:off x="10808208" y="4988052"/>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a:t>
            </a:r>
          </a:p>
        </p:txBody>
      </p:sp>
      <p:sp>
        <p:nvSpPr>
          <p:cNvPr id="47" name="TextBox 46"/>
          <p:cNvSpPr txBox="1"/>
          <p:nvPr/>
        </p:nvSpPr>
        <p:spPr>
          <a:xfrm>
            <a:off x="6647688" y="5289804"/>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DHCD Strategic Demolition Fund</a:t>
            </a:r>
          </a:p>
        </p:txBody>
      </p:sp>
      <p:sp>
        <p:nvSpPr>
          <p:cNvPr id="48" name="TextBox 47"/>
          <p:cNvSpPr txBox="1"/>
          <p:nvPr/>
        </p:nvSpPr>
        <p:spPr>
          <a:xfrm>
            <a:off x="9299448" y="5289804"/>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$250,000</a:t>
            </a:r>
          </a:p>
        </p:txBody>
      </p:sp>
      <p:sp>
        <p:nvSpPr>
          <p:cNvPr id="49" name="TextBox 48"/>
          <p:cNvSpPr txBox="1"/>
          <p:nvPr/>
        </p:nvSpPr>
        <p:spPr>
          <a:xfrm>
            <a:off x="10808208" y="5289804"/>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4.1%</a:t>
            </a:r>
          </a:p>
        </p:txBody>
      </p:sp>
      <p:sp>
        <p:nvSpPr>
          <p:cNvPr id="50" name="Rectangle 49"/>
          <p:cNvSpPr/>
          <p:nvPr/>
        </p:nvSpPr>
        <p:spPr>
          <a:xfrm>
            <a:off x="6537960" y="5532120"/>
            <a:ext cx="498348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647688" y="5591556"/>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DHCD Community Legacy</a:t>
            </a:r>
          </a:p>
        </p:txBody>
      </p:sp>
      <p:sp>
        <p:nvSpPr>
          <p:cNvPr id="52" name="TextBox 51"/>
          <p:cNvSpPr txBox="1"/>
          <p:nvPr/>
        </p:nvSpPr>
        <p:spPr>
          <a:xfrm>
            <a:off x="9299448" y="5591556"/>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$100,000</a:t>
            </a:r>
          </a:p>
        </p:txBody>
      </p:sp>
      <p:sp>
        <p:nvSpPr>
          <p:cNvPr id="53" name="TextBox 52"/>
          <p:cNvSpPr txBox="1"/>
          <p:nvPr/>
        </p:nvSpPr>
        <p:spPr>
          <a:xfrm>
            <a:off x="10808208" y="5591556"/>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1.6%</a:t>
            </a:r>
          </a:p>
        </p:txBody>
      </p:sp>
      <p:sp>
        <p:nvSpPr>
          <p:cNvPr id="54" name="TextBox 53"/>
          <p:cNvSpPr txBox="1"/>
          <p:nvPr/>
        </p:nvSpPr>
        <p:spPr>
          <a:xfrm>
            <a:off x="6647688" y="5893308"/>
            <a:ext cx="248716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BDC / City subordinate gap financing (request)</a:t>
            </a:r>
          </a:p>
        </p:txBody>
      </p:sp>
      <p:sp>
        <p:nvSpPr>
          <p:cNvPr id="55" name="TextBox 54"/>
          <p:cNvSpPr txBox="1"/>
          <p:nvPr/>
        </p:nvSpPr>
        <p:spPr>
          <a:xfrm>
            <a:off x="9299448" y="5893308"/>
            <a:ext cx="13441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$943,874</a:t>
            </a:r>
          </a:p>
        </p:txBody>
      </p:sp>
      <p:sp>
        <p:nvSpPr>
          <p:cNvPr id="56" name="TextBox 55"/>
          <p:cNvSpPr txBox="1"/>
          <p:nvPr/>
        </p:nvSpPr>
        <p:spPr>
          <a:xfrm>
            <a:off x="10808208" y="5893308"/>
            <a:ext cx="6583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15.3%</a:t>
            </a:r>
          </a:p>
        </p:txBody>
      </p:sp>
      <p:sp>
        <p:nvSpPr>
          <p:cNvPr id="57" name="TextBox 56"/>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Phase 1 (1816) is separately funded at $2,071,780: permanent loan $782,036, sponsor equity and carry $789,744, BRNI $250,000, 2025 bond bill $250,000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GAP ANALYSIS</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The funding gap</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Private capital first, then state and federal programs, then a targeted BDC request.</a:t>
            </a:r>
          </a:p>
        </p:txBody>
      </p:sp>
      <p:sp>
        <p:nvSpPr>
          <p:cNvPr id="6" name="Rectangle 5"/>
          <p:cNvSpPr/>
          <p:nvPr/>
        </p:nvSpPr>
        <p:spPr>
          <a:xfrm>
            <a:off x="685800" y="2286000"/>
            <a:ext cx="640080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363724"/>
            <a:ext cx="4453128" cy="228600"/>
          </a:xfrm>
          <a:prstGeom prst="rect">
            <a:avLst/>
          </a:prstGeom>
          <a:noFill/>
        </p:spPr>
        <p:txBody>
          <a:bodyPr wrap="square" lIns="0" rIns="0" tIns="0" bIns="0" anchor="t">
            <a:spAutoFit/>
          </a:bodyPr>
          <a:lstStyle/>
          <a:p>
            <a:pPr algn="l">
              <a:lnSpc>
                <a:spcPct val="100000"/>
              </a:lnSpc>
              <a:spcAft>
                <a:spcPts val="0"/>
              </a:spcAft>
            </a:pPr>
            <a:r>
              <a:rPr sz="1050" b="1" i="0">
                <a:solidFill>
                  <a:srgbClr val="FFFFFF"/>
                </a:solidFill>
                <a:latin typeface="Arial"/>
              </a:rPr>
              <a:t>Step (Phase 2)</a:t>
            </a:r>
          </a:p>
        </p:txBody>
      </p:sp>
      <p:sp>
        <p:nvSpPr>
          <p:cNvPr id="8" name="TextBox 7"/>
          <p:cNvSpPr txBox="1"/>
          <p:nvPr/>
        </p:nvSpPr>
        <p:spPr>
          <a:xfrm>
            <a:off x="5413248" y="2363724"/>
            <a:ext cx="1618488" cy="228600"/>
          </a:xfrm>
          <a:prstGeom prst="rect">
            <a:avLst/>
          </a:prstGeom>
          <a:noFill/>
        </p:spPr>
        <p:txBody>
          <a:bodyPr wrap="square" lIns="0" rIns="0" tIns="0" bIns="0" anchor="t">
            <a:spAutoFit/>
          </a:bodyPr>
          <a:lstStyle/>
          <a:p>
            <a:pPr algn="r">
              <a:lnSpc>
                <a:spcPct val="100000"/>
              </a:lnSpc>
              <a:spcAft>
                <a:spcPts val="0"/>
              </a:spcAft>
            </a:pPr>
            <a:r>
              <a:rPr sz="1050" b="1" i="0">
                <a:solidFill>
                  <a:srgbClr val="FFFFFF"/>
                </a:solidFill>
                <a:latin typeface="Arial"/>
              </a:rPr>
              <a:t>Amount</a:t>
            </a:r>
          </a:p>
        </p:txBody>
      </p:sp>
      <p:sp>
        <p:nvSpPr>
          <p:cNvPr id="9" name="Rectangle 8"/>
          <p:cNvSpPr/>
          <p:nvPr/>
        </p:nvSpPr>
        <p:spPr>
          <a:xfrm>
            <a:off x="685800" y="2633472"/>
            <a:ext cx="640080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2734056"/>
            <a:ext cx="445312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Total Phase 2 uses</a:t>
            </a:r>
          </a:p>
        </p:txBody>
      </p:sp>
      <p:sp>
        <p:nvSpPr>
          <p:cNvPr id="11" name="TextBox 10"/>
          <p:cNvSpPr txBox="1"/>
          <p:nvPr/>
        </p:nvSpPr>
        <p:spPr>
          <a:xfrm>
            <a:off x="5413248" y="2734056"/>
            <a:ext cx="161848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$6,166,023</a:t>
            </a:r>
          </a:p>
        </p:txBody>
      </p:sp>
      <p:sp>
        <p:nvSpPr>
          <p:cNvPr id="12" name="TextBox 11"/>
          <p:cNvSpPr txBox="1"/>
          <p:nvPr/>
        </p:nvSpPr>
        <p:spPr>
          <a:xfrm>
            <a:off x="795528" y="3118103"/>
            <a:ext cx="445312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Less: NIIF loan, sponsor cash, 1818 land, deferred fee</a:t>
            </a:r>
          </a:p>
        </p:txBody>
      </p:sp>
      <p:sp>
        <p:nvSpPr>
          <p:cNvPr id="13" name="TextBox 12"/>
          <p:cNvSpPr txBox="1"/>
          <p:nvPr/>
        </p:nvSpPr>
        <p:spPr>
          <a:xfrm>
            <a:off x="5413248" y="3118103"/>
            <a:ext cx="161848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−$3,296,149</a:t>
            </a:r>
          </a:p>
        </p:txBody>
      </p:sp>
      <p:sp>
        <p:nvSpPr>
          <p:cNvPr id="14" name="Rectangle 13"/>
          <p:cNvSpPr/>
          <p:nvPr/>
        </p:nvSpPr>
        <p:spPr>
          <a:xfrm>
            <a:off x="685800" y="3401568"/>
            <a:ext cx="640080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85800" y="3401568"/>
            <a:ext cx="6400800" cy="384048"/>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5528" y="3502151"/>
            <a:ext cx="4453128" cy="201168"/>
          </a:xfrm>
          <a:prstGeom prst="rect">
            <a:avLst/>
          </a:prstGeom>
          <a:noFill/>
        </p:spPr>
        <p:txBody>
          <a:bodyPr wrap="square" lIns="0" rIns="0" tIns="0" bIns="0" anchor="t">
            <a:spAutoFit/>
          </a:bodyPr>
          <a:lstStyle/>
          <a:p>
            <a:pPr algn="l">
              <a:lnSpc>
                <a:spcPct val="100000"/>
              </a:lnSpc>
              <a:spcAft>
                <a:spcPts val="0"/>
              </a:spcAft>
            </a:pPr>
            <a:r>
              <a:rPr sz="1100" b="1" i="0">
                <a:solidFill>
                  <a:srgbClr val="1A1A1A"/>
                </a:solidFill>
                <a:latin typeface="Arial"/>
              </a:rPr>
              <a:t>Gap before any public source</a:t>
            </a:r>
          </a:p>
        </p:txBody>
      </p:sp>
      <p:sp>
        <p:nvSpPr>
          <p:cNvPr id="17" name="TextBox 16"/>
          <p:cNvSpPr txBox="1"/>
          <p:nvPr/>
        </p:nvSpPr>
        <p:spPr>
          <a:xfrm>
            <a:off x="5413248" y="3502151"/>
            <a:ext cx="1618488" cy="201168"/>
          </a:xfrm>
          <a:prstGeom prst="rect">
            <a:avLst/>
          </a:prstGeom>
          <a:noFill/>
        </p:spPr>
        <p:txBody>
          <a:bodyPr wrap="square" lIns="0" rIns="0" tIns="0" bIns="0" anchor="t">
            <a:spAutoFit/>
          </a:bodyPr>
          <a:lstStyle/>
          <a:p>
            <a:pPr algn="r">
              <a:lnSpc>
                <a:spcPct val="100000"/>
              </a:lnSpc>
              <a:spcAft>
                <a:spcPts val="0"/>
              </a:spcAft>
            </a:pPr>
            <a:r>
              <a:rPr sz="1100" b="1" i="0">
                <a:solidFill>
                  <a:srgbClr val="1A1A1A"/>
                </a:solidFill>
                <a:latin typeface="Arial"/>
              </a:rPr>
              <a:t>$2,869,874</a:t>
            </a:r>
          </a:p>
        </p:txBody>
      </p:sp>
      <p:sp>
        <p:nvSpPr>
          <p:cNvPr id="18" name="TextBox 17"/>
          <p:cNvSpPr txBox="1"/>
          <p:nvPr/>
        </p:nvSpPr>
        <p:spPr>
          <a:xfrm>
            <a:off x="795528" y="3886200"/>
            <a:ext cx="445312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Less: 2027 bond bill, historic tax credits, façade grants</a:t>
            </a:r>
          </a:p>
        </p:txBody>
      </p:sp>
      <p:sp>
        <p:nvSpPr>
          <p:cNvPr id="19" name="TextBox 18"/>
          <p:cNvSpPr txBox="1"/>
          <p:nvPr/>
        </p:nvSpPr>
        <p:spPr>
          <a:xfrm>
            <a:off x="5413248" y="3886200"/>
            <a:ext cx="161848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−$1,426,000</a:t>
            </a:r>
          </a:p>
        </p:txBody>
      </p:sp>
      <p:sp>
        <p:nvSpPr>
          <p:cNvPr id="20" name="Rectangle 19"/>
          <p:cNvSpPr/>
          <p:nvPr/>
        </p:nvSpPr>
        <p:spPr>
          <a:xfrm>
            <a:off x="685800" y="4169663"/>
            <a:ext cx="640080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85800" y="4169663"/>
            <a:ext cx="6400800" cy="384048"/>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95528" y="4270248"/>
            <a:ext cx="4453128" cy="201168"/>
          </a:xfrm>
          <a:prstGeom prst="rect">
            <a:avLst/>
          </a:prstGeom>
          <a:noFill/>
        </p:spPr>
        <p:txBody>
          <a:bodyPr wrap="square" lIns="0" rIns="0" tIns="0" bIns="0" anchor="t">
            <a:spAutoFit/>
          </a:bodyPr>
          <a:lstStyle/>
          <a:p>
            <a:pPr algn="l">
              <a:lnSpc>
                <a:spcPct val="100000"/>
              </a:lnSpc>
              <a:spcAft>
                <a:spcPts val="0"/>
              </a:spcAft>
            </a:pPr>
            <a:r>
              <a:rPr sz="1100" b="1" i="0">
                <a:solidFill>
                  <a:srgbClr val="1A1A1A"/>
                </a:solidFill>
                <a:latin typeface="Arial"/>
              </a:rPr>
              <a:t>Gap after Priority 2</a:t>
            </a:r>
          </a:p>
        </p:txBody>
      </p:sp>
      <p:sp>
        <p:nvSpPr>
          <p:cNvPr id="23" name="TextBox 22"/>
          <p:cNvSpPr txBox="1"/>
          <p:nvPr/>
        </p:nvSpPr>
        <p:spPr>
          <a:xfrm>
            <a:off x="5413248" y="4270248"/>
            <a:ext cx="1618488" cy="201168"/>
          </a:xfrm>
          <a:prstGeom prst="rect">
            <a:avLst/>
          </a:prstGeom>
          <a:noFill/>
        </p:spPr>
        <p:txBody>
          <a:bodyPr wrap="square" lIns="0" rIns="0" tIns="0" bIns="0" anchor="t">
            <a:spAutoFit/>
          </a:bodyPr>
          <a:lstStyle/>
          <a:p>
            <a:pPr algn="r">
              <a:lnSpc>
                <a:spcPct val="100000"/>
              </a:lnSpc>
              <a:spcAft>
                <a:spcPts val="0"/>
              </a:spcAft>
            </a:pPr>
            <a:r>
              <a:rPr sz="1100" b="1" i="0">
                <a:solidFill>
                  <a:srgbClr val="1A1A1A"/>
                </a:solidFill>
                <a:latin typeface="Arial"/>
              </a:rPr>
              <a:t>$1,443,874</a:t>
            </a:r>
          </a:p>
        </p:txBody>
      </p:sp>
      <p:sp>
        <p:nvSpPr>
          <p:cNvPr id="24" name="TextBox 23"/>
          <p:cNvSpPr txBox="1"/>
          <p:nvPr/>
        </p:nvSpPr>
        <p:spPr>
          <a:xfrm>
            <a:off x="795528" y="4654296"/>
            <a:ext cx="445312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Less: BRNI FY2029, Strategic Demolition Fund, Community Legacy</a:t>
            </a:r>
          </a:p>
        </p:txBody>
      </p:sp>
      <p:sp>
        <p:nvSpPr>
          <p:cNvPr id="25" name="TextBox 24"/>
          <p:cNvSpPr txBox="1"/>
          <p:nvPr/>
        </p:nvSpPr>
        <p:spPr>
          <a:xfrm>
            <a:off x="5413248" y="4654296"/>
            <a:ext cx="161848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−$500,000</a:t>
            </a:r>
          </a:p>
        </p:txBody>
      </p:sp>
      <p:sp>
        <p:nvSpPr>
          <p:cNvPr id="26" name="Rectangle 25"/>
          <p:cNvSpPr/>
          <p:nvPr/>
        </p:nvSpPr>
        <p:spPr>
          <a:xfrm>
            <a:off x="685800" y="4937759"/>
            <a:ext cx="6400800" cy="38404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85800" y="4937759"/>
            <a:ext cx="6400800" cy="384048"/>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95528" y="5038344"/>
            <a:ext cx="4453128" cy="201168"/>
          </a:xfrm>
          <a:prstGeom prst="rect">
            <a:avLst/>
          </a:prstGeom>
          <a:noFill/>
        </p:spPr>
        <p:txBody>
          <a:bodyPr wrap="square" lIns="0" rIns="0" tIns="0" bIns="0" anchor="t">
            <a:spAutoFit/>
          </a:bodyPr>
          <a:lstStyle/>
          <a:p>
            <a:pPr algn="l">
              <a:lnSpc>
                <a:spcPct val="100000"/>
              </a:lnSpc>
              <a:spcAft>
                <a:spcPts val="0"/>
              </a:spcAft>
            </a:pPr>
            <a:r>
              <a:rPr sz="1100" b="1" i="0">
                <a:solidFill>
                  <a:srgbClr val="1A1A1A"/>
                </a:solidFill>
                <a:latin typeface="Arial"/>
              </a:rPr>
              <a:t>Remaining gap — BDC / City request</a:t>
            </a:r>
          </a:p>
        </p:txBody>
      </p:sp>
      <p:sp>
        <p:nvSpPr>
          <p:cNvPr id="29" name="TextBox 28"/>
          <p:cNvSpPr txBox="1"/>
          <p:nvPr/>
        </p:nvSpPr>
        <p:spPr>
          <a:xfrm>
            <a:off x="5413248" y="5038344"/>
            <a:ext cx="1618488" cy="201168"/>
          </a:xfrm>
          <a:prstGeom prst="rect">
            <a:avLst/>
          </a:prstGeom>
          <a:noFill/>
        </p:spPr>
        <p:txBody>
          <a:bodyPr wrap="square" lIns="0" rIns="0" tIns="0" bIns="0" anchor="t">
            <a:spAutoFit/>
          </a:bodyPr>
          <a:lstStyle/>
          <a:p>
            <a:pPr algn="r">
              <a:lnSpc>
                <a:spcPct val="100000"/>
              </a:lnSpc>
              <a:spcAft>
                <a:spcPts val="0"/>
              </a:spcAft>
            </a:pPr>
            <a:r>
              <a:rPr sz="1100" b="1" i="0">
                <a:solidFill>
                  <a:srgbClr val="1A1A1A"/>
                </a:solidFill>
                <a:latin typeface="Arial"/>
              </a:rPr>
              <a:t>$943,874</a:t>
            </a:r>
          </a:p>
        </p:txBody>
      </p:sp>
      <p:sp>
        <p:nvSpPr>
          <p:cNvPr id="30" name="Rounded Rectangle 29"/>
          <p:cNvSpPr/>
          <p:nvPr/>
        </p:nvSpPr>
        <p:spPr>
          <a:xfrm>
            <a:off x="7498079" y="2286000"/>
            <a:ext cx="4023360" cy="361188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818120" y="2542032"/>
            <a:ext cx="3429000" cy="365760"/>
          </a:xfrm>
          <a:prstGeom prst="rect">
            <a:avLst/>
          </a:prstGeom>
          <a:noFill/>
        </p:spPr>
        <p:txBody>
          <a:bodyPr wrap="square" lIns="0" rIns="0" tIns="0" bIns="0" anchor="t">
            <a:spAutoFit/>
          </a:bodyPr>
          <a:lstStyle/>
          <a:p>
            <a:pPr algn="l">
              <a:lnSpc>
                <a:spcPct val="100000"/>
              </a:lnSpc>
              <a:spcAft>
                <a:spcPts val="0"/>
              </a:spcAft>
            </a:pPr>
            <a:r>
              <a:rPr sz="1500" b="1" i="0">
                <a:solidFill>
                  <a:srgbClr val="1F2A44"/>
                </a:solidFill>
                <a:latin typeface="Cambria"/>
              </a:rPr>
              <a:t>Why a gap exists</a:t>
            </a:r>
          </a:p>
        </p:txBody>
      </p:sp>
      <p:sp>
        <p:nvSpPr>
          <p:cNvPr id="32" name="TextBox 31"/>
          <p:cNvSpPr txBox="1"/>
          <p:nvPr/>
        </p:nvSpPr>
        <p:spPr>
          <a:xfrm>
            <a:off x="7818120" y="3017520"/>
            <a:ext cx="3429000" cy="2651760"/>
          </a:xfrm>
          <a:prstGeom prst="rect">
            <a:avLst/>
          </a:prstGeom>
          <a:noFill/>
        </p:spPr>
        <p:txBody>
          <a:bodyPr wrap="square" lIns="0" rIns="0" tIns="0" bIns="0" anchor="t">
            <a:spAutoFit/>
          </a:bodyPr>
          <a:lstStyle/>
          <a:p>
            <a:pPr algn="l">
              <a:lnSpc>
                <a:spcPct val="120000"/>
              </a:lnSpc>
              <a:spcAft>
                <a:spcPts val="800"/>
              </a:spcAft>
            </a:pPr>
            <a:r>
              <a:rPr sz="1150" b="0" i="0">
                <a:solidFill>
                  <a:srgbClr val="1A1A1A"/>
                </a:solidFill>
                <a:latin typeface="Arial"/>
              </a:rPr>
              <a:t>Phase 2 costs $6,166,023.</a:t>
            </a:r>
          </a:p>
          <a:p>
            <a:pPr algn="l">
              <a:lnSpc>
                <a:spcPct val="120000"/>
              </a:lnSpc>
              <a:spcAft>
                <a:spcPts val="800"/>
              </a:spcAft>
            </a:pPr>
            <a:r>
              <a:rPr sz="1150" b="0" i="0">
                <a:solidFill>
                  <a:srgbClr val="1A1A1A"/>
                </a:solidFill>
                <a:latin typeface="Arial"/>
              </a:rPr>
              <a:t>The finished buildings are worth $3,405,893 at a 7.5% cap rate.</a:t>
            </a:r>
          </a:p>
          <a:p>
            <a:pPr algn="l">
              <a:lnSpc>
                <a:spcPct val="120000"/>
              </a:lnSpc>
              <a:spcAft>
                <a:spcPts val="800"/>
              </a:spcAft>
            </a:pPr>
            <a:r>
              <a:rPr sz="1150" b="0" i="0">
                <a:solidFill>
                  <a:srgbClr val="1A1A1A"/>
                </a:solidFill>
                <a:latin typeface="Arial"/>
              </a:rPr>
              <a:t>The unlevered project return is 0.6%.</a:t>
            </a:r>
          </a:p>
          <a:p>
            <a:pPr algn="l">
              <a:lnSpc>
                <a:spcPct val="120000"/>
              </a:lnSpc>
              <a:spcAft>
                <a:spcPts val="800"/>
              </a:spcAft>
            </a:pPr>
            <a:r>
              <a:rPr sz="1150" b="0" i="0">
                <a:solidFill>
                  <a:srgbClr val="1A1A1A"/>
                </a:solidFill>
                <a:latin typeface="Arial"/>
              </a:rPr>
              <a:t>Restoring historic buildings on this block costs more than conventional capital can carry. The public investment delivers 18 homes, 4 storefronts and a restored landmark.</a:t>
            </a:r>
          </a:p>
        </p:txBody>
      </p:sp>
      <p:sp>
        <p:nvSpPr>
          <p:cNvPr id="33" name="TextBox 32"/>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The request shrinks dollar-for-dollar if any other award comes in higher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STRATEGY</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Ranked funding strategy</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Four priorities. Hard money is only a bridge, never the plan.</a:t>
            </a:r>
          </a:p>
        </p:txBody>
      </p:sp>
      <p:sp>
        <p:nvSpPr>
          <p:cNvPr id="6" name="Rounded Rectangle 5"/>
          <p:cNvSpPr/>
          <p:nvPr/>
        </p:nvSpPr>
        <p:spPr>
          <a:xfrm>
            <a:off x="685800" y="2240280"/>
            <a:ext cx="2606040" cy="320040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41832" y="2514600"/>
            <a:ext cx="384048" cy="384048"/>
          </a:xfrm>
          <a:prstGeom prst="ellipse">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41832" y="2601468"/>
            <a:ext cx="384048" cy="274320"/>
          </a:xfrm>
          <a:prstGeom prst="rect">
            <a:avLst/>
          </a:prstGeom>
          <a:noFill/>
        </p:spPr>
        <p:txBody>
          <a:bodyPr wrap="square" lIns="0" rIns="0" tIns="0" bIns="0" anchor="t">
            <a:spAutoFit/>
          </a:bodyPr>
          <a:lstStyle/>
          <a:p>
            <a:pPr algn="ctr">
              <a:lnSpc>
                <a:spcPct val="100000"/>
              </a:lnSpc>
              <a:spcAft>
                <a:spcPts val="0"/>
              </a:spcAft>
            </a:pPr>
            <a:r>
              <a:rPr sz="1500" b="1" i="0">
                <a:solidFill>
                  <a:srgbClr val="FFFFFF"/>
                </a:solidFill>
                <a:latin typeface="Cambria"/>
              </a:rPr>
              <a:t>1</a:t>
            </a:r>
          </a:p>
        </p:txBody>
      </p:sp>
      <p:sp>
        <p:nvSpPr>
          <p:cNvPr id="9" name="TextBox 8"/>
          <p:cNvSpPr txBox="1"/>
          <p:nvPr/>
        </p:nvSpPr>
        <p:spPr>
          <a:xfrm>
            <a:off x="941832" y="3063240"/>
            <a:ext cx="2103120" cy="274320"/>
          </a:xfrm>
          <a:prstGeom prst="rect">
            <a:avLst/>
          </a:prstGeom>
          <a:noFill/>
        </p:spPr>
        <p:txBody>
          <a:bodyPr wrap="square" lIns="0" rIns="0" tIns="0" bIns="0" anchor="t">
            <a:spAutoFit/>
          </a:bodyPr>
          <a:lstStyle/>
          <a:p>
            <a:pPr algn="l">
              <a:lnSpc>
                <a:spcPct val="100000"/>
              </a:lnSpc>
              <a:spcAft>
                <a:spcPts val="0"/>
              </a:spcAft>
            </a:pPr>
            <a:r>
              <a:rPr sz="900" b="1" i="0">
                <a:solidFill>
                  <a:srgbClr val="5A5F6A"/>
                </a:solidFill>
                <a:latin typeface="Arial"/>
              </a:rPr>
              <a:t>PRIORITY 1</a:t>
            </a:r>
          </a:p>
        </p:txBody>
      </p:sp>
      <p:sp>
        <p:nvSpPr>
          <p:cNvPr id="10" name="TextBox 9"/>
          <p:cNvSpPr txBox="1"/>
          <p:nvPr/>
        </p:nvSpPr>
        <p:spPr>
          <a:xfrm>
            <a:off x="941832" y="3310128"/>
            <a:ext cx="2103120" cy="548640"/>
          </a:xfrm>
          <a:prstGeom prst="rect">
            <a:avLst/>
          </a:prstGeom>
          <a:noFill/>
        </p:spPr>
        <p:txBody>
          <a:bodyPr wrap="square" lIns="0" rIns="0" tIns="0" bIns="0" anchor="t">
            <a:spAutoFit/>
          </a:bodyPr>
          <a:lstStyle/>
          <a:p>
            <a:pPr algn="l">
              <a:lnSpc>
                <a:spcPct val="105000"/>
              </a:lnSpc>
              <a:spcAft>
                <a:spcPts val="0"/>
              </a:spcAft>
            </a:pPr>
            <a:r>
              <a:rPr sz="1350" b="1" i="0">
                <a:solidFill>
                  <a:srgbClr val="1F2A44"/>
                </a:solidFill>
                <a:latin typeface="Cambria"/>
              </a:rPr>
              <a:t>Private &amp; CDFI capital</a:t>
            </a:r>
          </a:p>
        </p:txBody>
      </p:sp>
      <p:sp>
        <p:nvSpPr>
          <p:cNvPr id="11" name="Oval 10"/>
          <p:cNvSpPr/>
          <p:nvPr/>
        </p:nvSpPr>
        <p:spPr>
          <a:xfrm>
            <a:off x="941832" y="4046220"/>
            <a:ext cx="82296" cy="82296"/>
          </a:xfrm>
          <a:prstGeom prst="ellipse">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79576" y="3977639"/>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NIIF senior loan $2,724,000 at 5.0%</a:t>
            </a:r>
          </a:p>
        </p:txBody>
      </p:sp>
      <p:sp>
        <p:nvSpPr>
          <p:cNvPr id="13" name="Oval 12"/>
          <p:cNvSpPr/>
          <p:nvPr/>
        </p:nvSpPr>
        <p:spPr>
          <a:xfrm>
            <a:off x="941832" y="4448556"/>
            <a:ext cx="82296" cy="82296"/>
          </a:xfrm>
          <a:prstGeom prst="ellipse">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79576" y="4379976"/>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Sponsor cash $200,000 · 1818 land $150,000</a:t>
            </a:r>
          </a:p>
        </p:txBody>
      </p:sp>
      <p:sp>
        <p:nvSpPr>
          <p:cNvPr id="15" name="Oval 14"/>
          <p:cNvSpPr/>
          <p:nvPr/>
        </p:nvSpPr>
        <p:spPr>
          <a:xfrm>
            <a:off x="941832" y="4850892"/>
            <a:ext cx="82296" cy="82296"/>
          </a:xfrm>
          <a:prstGeom prst="ellipse">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9576" y="4782312"/>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Deferred developer fee $222,149</a:t>
            </a:r>
          </a:p>
        </p:txBody>
      </p:sp>
      <p:sp>
        <p:nvSpPr>
          <p:cNvPr id="17" name="Rounded Rectangle 16"/>
          <p:cNvSpPr/>
          <p:nvPr/>
        </p:nvSpPr>
        <p:spPr>
          <a:xfrm>
            <a:off x="3483864" y="2240280"/>
            <a:ext cx="2606040" cy="320040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3739896" y="2514600"/>
            <a:ext cx="384048" cy="384048"/>
          </a:xfrm>
          <a:prstGeom prst="ellipse">
            <a:avLst/>
          </a:prstGeom>
          <a:solidFill>
            <a:srgbClr val="2E6F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739896" y="2601468"/>
            <a:ext cx="384048" cy="274320"/>
          </a:xfrm>
          <a:prstGeom prst="rect">
            <a:avLst/>
          </a:prstGeom>
          <a:noFill/>
        </p:spPr>
        <p:txBody>
          <a:bodyPr wrap="square" lIns="0" rIns="0" tIns="0" bIns="0" anchor="t">
            <a:spAutoFit/>
          </a:bodyPr>
          <a:lstStyle/>
          <a:p>
            <a:pPr algn="ctr">
              <a:lnSpc>
                <a:spcPct val="100000"/>
              </a:lnSpc>
              <a:spcAft>
                <a:spcPts val="0"/>
              </a:spcAft>
            </a:pPr>
            <a:r>
              <a:rPr sz="1500" b="1" i="0">
                <a:solidFill>
                  <a:srgbClr val="FFFFFF"/>
                </a:solidFill>
                <a:latin typeface="Cambria"/>
              </a:rPr>
              <a:t>2</a:t>
            </a:r>
          </a:p>
        </p:txBody>
      </p:sp>
      <p:sp>
        <p:nvSpPr>
          <p:cNvPr id="20" name="TextBox 19"/>
          <p:cNvSpPr txBox="1"/>
          <p:nvPr/>
        </p:nvSpPr>
        <p:spPr>
          <a:xfrm>
            <a:off x="3739896" y="3063240"/>
            <a:ext cx="2103120" cy="274320"/>
          </a:xfrm>
          <a:prstGeom prst="rect">
            <a:avLst/>
          </a:prstGeom>
          <a:noFill/>
        </p:spPr>
        <p:txBody>
          <a:bodyPr wrap="square" lIns="0" rIns="0" tIns="0" bIns="0" anchor="t">
            <a:spAutoFit/>
          </a:bodyPr>
          <a:lstStyle/>
          <a:p>
            <a:pPr algn="l">
              <a:lnSpc>
                <a:spcPct val="100000"/>
              </a:lnSpc>
              <a:spcAft>
                <a:spcPts val="0"/>
              </a:spcAft>
            </a:pPr>
            <a:r>
              <a:rPr sz="900" b="1" i="0">
                <a:solidFill>
                  <a:srgbClr val="5A5F6A"/>
                </a:solidFill>
                <a:latin typeface="Arial"/>
              </a:rPr>
              <a:t>PRIORITY 2</a:t>
            </a:r>
          </a:p>
        </p:txBody>
      </p:sp>
      <p:sp>
        <p:nvSpPr>
          <p:cNvPr id="21" name="TextBox 20"/>
          <p:cNvSpPr txBox="1"/>
          <p:nvPr/>
        </p:nvSpPr>
        <p:spPr>
          <a:xfrm>
            <a:off x="3739896" y="3310128"/>
            <a:ext cx="2103120" cy="548640"/>
          </a:xfrm>
          <a:prstGeom prst="rect">
            <a:avLst/>
          </a:prstGeom>
          <a:noFill/>
        </p:spPr>
        <p:txBody>
          <a:bodyPr wrap="square" lIns="0" rIns="0" tIns="0" bIns="0" anchor="t">
            <a:spAutoFit/>
          </a:bodyPr>
          <a:lstStyle/>
          <a:p>
            <a:pPr algn="l">
              <a:lnSpc>
                <a:spcPct val="105000"/>
              </a:lnSpc>
              <a:spcAft>
                <a:spcPts val="0"/>
              </a:spcAft>
            </a:pPr>
            <a:r>
              <a:rPr sz="1350" b="1" i="0">
                <a:solidFill>
                  <a:srgbClr val="1F2A44"/>
                </a:solidFill>
                <a:latin typeface="Cambria"/>
              </a:rPr>
              <a:t>State &amp; federal programs</a:t>
            </a:r>
          </a:p>
        </p:txBody>
      </p:sp>
      <p:sp>
        <p:nvSpPr>
          <p:cNvPr id="22" name="Oval 21"/>
          <p:cNvSpPr/>
          <p:nvPr/>
        </p:nvSpPr>
        <p:spPr>
          <a:xfrm>
            <a:off x="3739896" y="4046220"/>
            <a:ext cx="82296" cy="82296"/>
          </a:xfrm>
          <a:prstGeom prst="ellipse">
            <a:avLst/>
          </a:prstGeom>
          <a:solidFill>
            <a:srgbClr val="2E6F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977639" y="3977639"/>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2027 bond bill $500,000 — due 11/23/2026</a:t>
            </a:r>
          </a:p>
        </p:txBody>
      </p:sp>
      <p:sp>
        <p:nvSpPr>
          <p:cNvPr id="24" name="Oval 23"/>
          <p:cNvSpPr/>
          <p:nvPr/>
        </p:nvSpPr>
        <p:spPr>
          <a:xfrm>
            <a:off x="3739896" y="4448556"/>
            <a:ext cx="82296" cy="82296"/>
          </a:xfrm>
          <a:prstGeom prst="ellipse">
            <a:avLst/>
          </a:prstGeom>
          <a:solidFill>
            <a:srgbClr val="2E6F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977639" y="4379976"/>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Historic tax credits $876,000 on $2,576,470 QRE</a:t>
            </a:r>
          </a:p>
        </p:txBody>
      </p:sp>
      <p:sp>
        <p:nvSpPr>
          <p:cNvPr id="26" name="Oval 25"/>
          <p:cNvSpPr/>
          <p:nvPr/>
        </p:nvSpPr>
        <p:spPr>
          <a:xfrm>
            <a:off x="3739896" y="4850892"/>
            <a:ext cx="82296" cy="82296"/>
          </a:xfrm>
          <a:prstGeom prst="ellipse">
            <a:avLst/>
          </a:prstGeom>
          <a:solidFill>
            <a:srgbClr val="2E6F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977639" y="4782312"/>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BDC façade grants $50,000 (2 × $25k)</a:t>
            </a:r>
          </a:p>
        </p:txBody>
      </p:sp>
      <p:sp>
        <p:nvSpPr>
          <p:cNvPr id="28" name="Rounded Rectangle 27"/>
          <p:cNvSpPr/>
          <p:nvPr/>
        </p:nvSpPr>
        <p:spPr>
          <a:xfrm>
            <a:off x="6281928" y="2240280"/>
            <a:ext cx="2606040" cy="320040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537960" y="2514600"/>
            <a:ext cx="384048" cy="384048"/>
          </a:xfrm>
          <a:prstGeom prst="ellipse">
            <a:avLst/>
          </a:prstGeom>
          <a:solidFill>
            <a:srgbClr val="7A8B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537960" y="2601468"/>
            <a:ext cx="384048" cy="274320"/>
          </a:xfrm>
          <a:prstGeom prst="rect">
            <a:avLst/>
          </a:prstGeom>
          <a:noFill/>
        </p:spPr>
        <p:txBody>
          <a:bodyPr wrap="square" lIns="0" rIns="0" tIns="0" bIns="0" anchor="t">
            <a:spAutoFit/>
          </a:bodyPr>
          <a:lstStyle/>
          <a:p>
            <a:pPr algn="ctr">
              <a:lnSpc>
                <a:spcPct val="100000"/>
              </a:lnSpc>
              <a:spcAft>
                <a:spcPts val="0"/>
              </a:spcAft>
            </a:pPr>
            <a:r>
              <a:rPr sz="1500" b="1" i="0">
                <a:solidFill>
                  <a:srgbClr val="FFFFFF"/>
                </a:solidFill>
                <a:latin typeface="Cambria"/>
              </a:rPr>
              <a:t>3</a:t>
            </a:r>
          </a:p>
        </p:txBody>
      </p:sp>
      <p:sp>
        <p:nvSpPr>
          <p:cNvPr id="31" name="TextBox 30"/>
          <p:cNvSpPr txBox="1"/>
          <p:nvPr/>
        </p:nvSpPr>
        <p:spPr>
          <a:xfrm>
            <a:off x="6537960" y="3063240"/>
            <a:ext cx="2103120" cy="274320"/>
          </a:xfrm>
          <a:prstGeom prst="rect">
            <a:avLst/>
          </a:prstGeom>
          <a:noFill/>
        </p:spPr>
        <p:txBody>
          <a:bodyPr wrap="square" lIns="0" rIns="0" tIns="0" bIns="0" anchor="t">
            <a:spAutoFit/>
          </a:bodyPr>
          <a:lstStyle/>
          <a:p>
            <a:pPr algn="l">
              <a:lnSpc>
                <a:spcPct val="100000"/>
              </a:lnSpc>
              <a:spcAft>
                <a:spcPts val="0"/>
              </a:spcAft>
            </a:pPr>
            <a:r>
              <a:rPr sz="900" b="1" i="0">
                <a:solidFill>
                  <a:srgbClr val="5A5F6A"/>
                </a:solidFill>
                <a:latin typeface="Arial"/>
              </a:rPr>
              <a:t>PRIORITY 3</a:t>
            </a:r>
          </a:p>
        </p:txBody>
      </p:sp>
      <p:sp>
        <p:nvSpPr>
          <p:cNvPr id="32" name="TextBox 31"/>
          <p:cNvSpPr txBox="1"/>
          <p:nvPr/>
        </p:nvSpPr>
        <p:spPr>
          <a:xfrm>
            <a:off x="6537960" y="3310128"/>
            <a:ext cx="2103120" cy="548640"/>
          </a:xfrm>
          <a:prstGeom prst="rect">
            <a:avLst/>
          </a:prstGeom>
          <a:noFill/>
        </p:spPr>
        <p:txBody>
          <a:bodyPr wrap="square" lIns="0" rIns="0" tIns="0" bIns="0" anchor="t">
            <a:spAutoFit/>
          </a:bodyPr>
          <a:lstStyle/>
          <a:p>
            <a:pPr algn="l">
              <a:lnSpc>
                <a:spcPct val="105000"/>
              </a:lnSpc>
              <a:spcAft>
                <a:spcPts val="0"/>
              </a:spcAft>
            </a:pPr>
            <a:r>
              <a:rPr sz="1350" b="1" i="0">
                <a:solidFill>
                  <a:srgbClr val="1F2A44"/>
                </a:solidFill>
                <a:latin typeface="Cambria"/>
              </a:rPr>
              <a:t>DHCD grants via CDO partner</a:t>
            </a:r>
          </a:p>
        </p:txBody>
      </p:sp>
      <p:sp>
        <p:nvSpPr>
          <p:cNvPr id="33" name="Oval 32"/>
          <p:cNvSpPr/>
          <p:nvPr/>
        </p:nvSpPr>
        <p:spPr>
          <a:xfrm>
            <a:off x="6537960" y="4046220"/>
            <a:ext cx="82296" cy="82296"/>
          </a:xfrm>
          <a:prstGeom prst="ellipse">
            <a:avLst/>
          </a:prstGeom>
          <a:solidFill>
            <a:srgbClr val="7A8B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775704" y="3977639"/>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BRNI FY2029 $150,000</a:t>
            </a:r>
          </a:p>
        </p:txBody>
      </p:sp>
      <p:sp>
        <p:nvSpPr>
          <p:cNvPr id="35" name="Oval 34"/>
          <p:cNvSpPr/>
          <p:nvPr/>
        </p:nvSpPr>
        <p:spPr>
          <a:xfrm>
            <a:off x="6537960" y="4265676"/>
            <a:ext cx="82296" cy="82296"/>
          </a:xfrm>
          <a:prstGeom prst="ellipse">
            <a:avLst/>
          </a:prstGeom>
          <a:solidFill>
            <a:srgbClr val="7A8B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775704" y="4197096"/>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Strategic Demolition Fund $250,000</a:t>
            </a:r>
          </a:p>
        </p:txBody>
      </p:sp>
      <p:sp>
        <p:nvSpPr>
          <p:cNvPr id="37" name="Oval 36"/>
          <p:cNvSpPr/>
          <p:nvPr/>
        </p:nvSpPr>
        <p:spPr>
          <a:xfrm>
            <a:off x="6537960" y="4668012"/>
            <a:ext cx="82296" cy="82296"/>
          </a:xfrm>
          <a:prstGeom prst="ellipse">
            <a:avLst/>
          </a:prstGeom>
          <a:solidFill>
            <a:srgbClr val="7A8B6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775704" y="4599432"/>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Community Legacy $100,000</a:t>
            </a:r>
          </a:p>
        </p:txBody>
      </p:sp>
      <p:sp>
        <p:nvSpPr>
          <p:cNvPr id="39" name="Rounded Rectangle 38"/>
          <p:cNvSpPr/>
          <p:nvPr/>
        </p:nvSpPr>
        <p:spPr>
          <a:xfrm>
            <a:off x="9079992" y="2240280"/>
            <a:ext cx="2606040" cy="320040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9336024" y="2514600"/>
            <a:ext cx="384048" cy="384048"/>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9336024" y="2601468"/>
            <a:ext cx="384048" cy="274320"/>
          </a:xfrm>
          <a:prstGeom prst="rect">
            <a:avLst/>
          </a:prstGeom>
          <a:noFill/>
        </p:spPr>
        <p:txBody>
          <a:bodyPr wrap="square" lIns="0" rIns="0" tIns="0" bIns="0" anchor="t">
            <a:spAutoFit/>
          </a:bodyPr>
          <a:lstStyle/>
          <a:p>
            <a:pPr algn="ctr">
              <a:lnSpc>
                <a:spcPct val="100000"/>
              </a:lnSpc>
              <a:spcAft>
                <a:spcPts val="0"/>
              </a:spcAft>
            </a:pPr>
            <a:r>
              <a:rPr sz="1500" b="1" i="0">
                <a:solidFill>
                  <a:srgbClr val="FFFFFF"/>
                </a:solidFill>
                <a:latin typeface="Cambria"/>
              </a:rPr>
              <a:t>4</a:t>
            </a:r>
          </a:p>
        </p:txBody>
      </p:sp>
      <p:sp>
        <p:nvSpPr>
          <p:cNvPr id="42" name="TextBox 41"/>
          <p:cNvSpPr txBox="1"/>
          <p:nvPr/>
        </p:nvSpPr>
        <p:spPr>
          <a:xfrm>
            <a:off x="9336024" y="3063240"/>
            <a:ext cx="2103120" cy="274320"/>
          </a:xfrm>
          <a:prstGeom prst="rect">
            <a:avLst/>
          </a:prstGeom>
          <a:noFill/>
        </p:spPr>
        <p:txBody>
          <a:bodyPr wrap="square" lIns="0" rIns="0" tIns="0" bIns="0" anchor="t">
            <a:spAutoFit/>
          </a:bodyPr>
          <a:lstStyle/>
          <a:p>
            <a:pPr algn="l">
              <a:lnSpc>
                <a:spcPct val="100000"/>
              </a:lnSpc>
              <a:spcAft>
                <a:spcPts val="0"/>
              </a:spcAft>
            </a:pPr>
            <a:r>
              <a:rPr sz="900" b="1" i="0">
                <a:solidFill>
                  <a:srgbClr val="5A5F6A"/>
                </a:solidFill>
                <a:latin typeface="Arial"/>
              </a:rPr>
              <a:t>PRIORITY 4</a:t>
            </a:r>
          </a:p>
        </p:txBody>
      </p:sp>
      <p:sp>
        <p:nvSpPr>
          <p:cNvPr id="43" name="TextBox 42"/>
          <p:cNvSpPr txBox="1"/>
          <p:nvPr/>
        </p:nvSpPr>
        <p:spPr>
          <a:xfrm>
            <a:off x="9336024" y="3310128"/>
            <a:ext cx="2103120" cy="548640"/>
          </a:xfrm>
          <a:prstGeom prst="rect">
            <a:avLst/>
          </a:prstGeom>
          <a:noFill/>
        </p:spPr>
        <p:txBody>
          <a:bodyPr wrap="square" lIns="0" rIns="0" tIns="0" bIns="0" anchor="t">
            <a:spAutoFit/>
          </a:bodyPr>
          <a:lstStyle/>
          <a:p>
            <a:pPr algn="l">
              <a:lnSpc>
                <a:spcPct val="105000"/>
              </a:lnSpc>
              <a:spcAft>
                <a:spcPts val="0"/>
              </a:spcAft>
            </a:pPr>
            <a:r>
              <a:rPr sz="1350" b="1" i="0">
                <a:solidFill>
                  <a:srgbClr val="1F2A44"/>
                </a:solidFill>
                <a:latin typeface="Cambria"/>
              </a:rPr>
              <a:t>BDC request</a:t>
            </a:r>
          </a:p>
        </p:txBody>
      </p:sp>
      <p:sp>
        <p:nvSpPr>
          <p:cNvPr id="44" name="Oval 43"/>
          <p:cNvSpPr/>
          <p:nvPr/>
        </p:nvSpPr>
        <p:spPr>
          <a:xfrm>
            <a:off x="9336024" y="404622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573767" y="3977639"/>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$943,874 — deferred subordinate financing</a:t>
            </a:r>
          </a:p>
        </p:txBody>
      </p:sp>
      <p:sp>
        <p:nvSpPr>
          <p:cNvPr id="46" name="Oval 45"/>
          <p:cNvSpPr/>
          <p:nvPr/>
        </p:nvSpPr>
        <p:spPr>
          <a:xfrm>
            <a:off x="9336024" y="4448556"/>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9573767" y="4379976"/>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Repaid at refinance or sale</a:t>
            </a:r>
          </a:p>
        </p:txBody>
      </p:sp>
      <p:sp>
        <p:nvSpPr>
          <p:cNvPr id="48" name="Oval 47"/>
          <p:cNvSpPr/>
          <p:nvPr/>
        </p:nvSpPr>
        <p:spPr>
          <a:xfrm>
            <a:off x="9336024" y="4850892"/>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9573767" y="4782312"/>
            <a:ext cx="1911095" cy="365760"/>
          </a:xfrm>
          <a:prstGeom prst="rect">
            <a:avLst/>
          </a:prstGeom>
          <a:noFill/>
        </p:spPr>
        <p:txBody>
          <a:bodyPr wrap="square" lIns="0" rIns="0" tIns="0" bIns="0" anchor="t">
            <a:spAutoFit/>
          </a:bodyPr>
          <a:lstStyle/>
          <a:p>
            <a:pPr algn="l">
              <a:lnSpc>
                <a:spcPct val="118000"/>
              </a:lnSpc>
              <a:spcAft>
                <a:spcPts val="0"/>
              </a:spcAft>
            </a:pPr>
            <a:r>
              <a:rPr sz="1000" b="0" i="0">
                <a:solidFill>
                  <a:srgbClr val="1A1A1A"/>
                </a:solidFill>
                <a:latin typeface="Arial"/>
              </a:rPr>
              <a:t>Shrinks if other awards land higher</a:t>
            </a:r>
          </a:p>
        </p:txBody>
      </p:sp>
      <p:sp>
        <p:nvSpPr>
          <p:cNvPr id="50" name="TextBox 49"/>
          <p:cNvSpPr txBox="1"/>
          <p:nvPr/>
        </p:nvSpPr>
        <p:spPr>
          <a:xfrm>
            <a:off x="685800" y="5669280"/>
            <a:ext cx="10835640" cy="548640"/>
          </a:xfrm>
          <a:prstGeom prst="rect">
            <a:avLst/>
          </a:prstGeom>
          <a:noFill/>
        </p:spPr>
        <p:txBody>
          <a:bodyPr wrap="square" lIns="0" rIns="0" tIns="0" bIns="0" anchor="t">
            <a:spAutoFit/>
          </a:bodyPr>
          <a:lstStyle/>
          <a:p>
            <a:pPr algn="l">
              <a:lnSpc>
                <a:spcPct val="120000"/>
              </a:lnSpc>
              <a:spcAft>
                <a:spcPts val="0"/>
              </a:spcAft>
            </a:pPr>
            <a:r>
              <a:rPr sz="1000" b="0" i="0">
                <a:solidFill>
                  <a:srgbClr val="5A5F6A"/>
                </a:solidFill>
                <a:latin typeface="Arial"/>
              </a:rPr>
              <a:t>Also available: DHCD Small Business Lending (4% fixed, up to $2M) for the commercial component · Opportunity Zone equity (tract 1205 through 2028) · CBP funds · MHT Historic Preservation Loan Fund · furniture leasing or a $150/mo furnished amenity fee.</a:t>
            </a:r>
          </a:p>
        </p:txBody>
      </p:sp>
      <p:sp>
        <p:nvSpPr>
          <p:cNvPr id="51" name="TextBox 50"/>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A last-resort hard-money bridge of the pre-public gap would cost about $760,000 over 24 months — which the project cannot absorb</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DEBT</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NIIF underwriting</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The loan is the lesser of three limits — coverage, value, and the program cap.</a:t>
            </a:r>
          </a:p>
        </p:txBody>
      </p:sp>
      <p:sp>
        <p:nvSpPr>
          <p:cNvPr id="6" name="Rectangle 5"/>
          <p:cNvSpPr/>
          <p:nvPr/>
        </p:nvSpPr>
        <p:spPr>
          <a:xfrm>
            <a:off x="685800" y="2240280"/>
            <a:ext cx="512064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318004"/>
            <a:ext cx="3264408" cy="228600"/>
          </a:xfrm>
          <a:prstGeom prst="rect">
            <a:avLst/>
          </a:prstGeom>
          <a:noFill/>
        </p:spPr>
        <p:txBody>
          <a:bodyPr wrap="square" lIns="0" rIns="0" tIns="0" bIns="0" anchor="t">
            <a:spAutoFit/>
          </a:bodyPr>
          <a:lstStyle/>
          <a:p>
            <a:pPr algn="l">
              <a:lnSpc>
                <a:spcPct val="100000"/>
              </a:lnSpc>
              <a:spcAft>
                <a:spcPts val="0"/>
              </a:spcAft>
            </a:pPr>
            <a:r>
              <a:rPr sz="1000" b="1" i="0">
                <a:solidFill>
                  <a:srgbClr val="FFFFFF"/>
                </a:solidFill>
                <a:latin typeface="Arial"/>
              </a:rPr>
              <a:t>Loan sizing — 1818 + 1820</a:t>
            </a:r>
          </a:p>
        </p:txBody>
      </p:sp>
      <p:sp>
        <p:nvSpPr>
          <p:cNvPr id="8" name="TextBox 7"/>
          <p:cNvSpPr txBox="1"/>
          <p:nvPr/>
        </p:nvSpPr>
        <p:spPr>
          <a:xfrm>
            <a:off x="4224528" y="2318004"/>
            <a:ext cx="152704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Amount</a:t>
            </a:r>
          </a:p>
        </p:txBody>
      </p:sp>
      <p:sp>
        <p:nvSpPr>
          <p:cNvPr id="9" name="Rectangle 8"/>
          <p:cNvSpPr/>
          <p:nvPr/>
        </p:nvSpPr>
        <p:spPr>
          <a:xfrm>
            <a:off x="685800" y="2587752"/>
            <a:ext cx="51206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2660904"/>
            <a:ext cx="32644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NOI at market rents (with CHAP)</a:t>
            </a:r>
          </a:p>
        </p:txBody>
      </p:sp>
      <p:sp>
        <p:nvSpPr>
          <p:cNvPr id="11" name="TextBox 10"/>
          <p:cNvSpPr txBox="1"/>
          <p:nvPr/>
        </p:nvSpPr>
        <p:spPr>
          <a:xfrm>
            <a:off x="4224528" y="2660904"/>
            <a:ext cx="15270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$243,585</a:t>
            </a:r>
          </a:p>
        </p:txBody>
      </p:sp>
      <p:sp>
        <p:nvSpPr>
          <p:cNvPr id="12" name="TextBox 11"/>
          <p:cNvSpPr txBox="1"/>
          <p:nvPr/>
        </p:nvSpPr>
        <p:spPr>
          <a:xfrm>
            <a:off x="795528" y="2990088"/>
            <a:ext cx="32644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Max loan at 1.25x DSCR</a:t>
            </a:r>
          </a:p>
        </p:txBody>
      </p:sp>
      <p:sp>
        <p:nvSpPr>
          <p:cNvPr id="13" name="TextBox 12"/>
          <p:cNvSpPr txBox="1"/>
          <p:nvPr/>
        </p:nvSpPr>
        <p:spPr>
          <a:xfrm>
            <a:off x="4224528" y="2990088"/>
            <a:ext cx="15270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$2,777,842</a:t>
            </a:r>
          </a:p>
        </p:txBody>
      </p:sp>
      <p:sp>
        <p:nvSpPr>
          <p:cNvPr id="14" name="Rectangle 13"/>
          <p:cNvSpPr/>
          <p:nvPr/>
        </p:nvSpPr>
        <p:spPr>
          <a:xfrm>
            <a:off x="685800" y="3246120"/>
            <a:ext cx="51206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3319272"/>
            <a:ext cx="32644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Stabilized value (7.5% cap)</a:t>
            </a:r>
          </a:p>
        </p:txBody>
      </p:sp>
      <p:sp>
        <p:nvSpPr>
          <p:cNvPr id="16" name="TextBox 15"/>
          <p:cNvSpPr txBox="1"/>
          <p:nvPr/>
        </p:nvSpPr>
        <p:spPr>
          <a:xfrm>
            <a:off x="4224528" y="3319272"/>
            <a:ext cx="15270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$3,405,893</a:t>
            </a:r>
          </a:p>
        </p:txBody>
      </p:sp>
      <p:sp>
        <p:nvSpPr>
          <p:cNvPr id="17" name="TextBox 16"/>
          <p:cNvSpPr txBox="1"/>
          <p:nvPr/>
        </p:nvSpPr>
        <p:spPr>
          <a:xfrm>
            <a:off x="795528" y="3648456"/>
            <a:ext cx="32644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Max loan at 80% LTV</a:t>
            </a:r>
          </a:p>
        </p:txBody>
      </p:sp>
      <p:sp>
        <p:nvSpPr>
          <p:cNvPr id="18" name="TextBox 17"/>
          <p:cNvSpPr txBox="1"/>
          <p:nvPr/>
        </p:nvSpPr>
        <p:spPr>
          <a:xfrm>
            <a:off x="4224528" y="3648456"/>
            <a:ext cx="15270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$2,724,714</a:t>
            </a:r>
          </a:p>
        </p:txBody>
      </p:sp>
      <p:sp>
        <p:nvSpPr>
          <p:cNvPr id="19" name="Rectangle 18"/>
          <p:cNvSpPr/>
          <p:nvPr/>
        </p:nvSpPr>
        <p:spPr>
          <a:xfrm>
            <a:off x="685800" y="3904487"/>
            <a:ext cx="51206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95528" y="3977639"/>
            <a:ext cx="32644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NIIF program cap</a:t>
            </a:r>
          </a:p>
        </p:txBody>
      </p:sp>
      <p:sp>
        <p:nvSpPr>
          <p:cNvPr id="21" name="TextBox 20"/>
          <p:cNvSpPr txBox="1"/>
          <p:nvPr/>
        </p:nvSpPr>
        <p:spPr>
          <a:xfrm>
            <a:off x="4224528" y="3977639"/>
            <a:ext cx="15270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$3,000,000</a:t>
            </a:r>
          </a:p>
        </p:txBody>
      </p:sp>
      <p:sp>
        <p:nvSpPr>
          <p:cNvPr id="22" name="Rectangle 21"/>
          <p:cNvSpPr/>
          <p:nvPr/>
        </p:nvSpPr>
        <p:spPr>
          <a:xfrm>
            <a:off x="685800" y="4233672"/>
            <a:ext cx="5120640" cy="329184"/>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95528" y="4306824"/>
            <a:ext cx="3264408" cy="201168"/>
          </a:xfrm>
          <a:prstGeom prst="rect">
            <a:avLst/>
          </a:prstGeom>
          <a:noFill/>
        </p:spPr>
        <p:txBody>
          <a:bodyPr wrap="square" lIns="0" rIns="0" tIns="0" bIns="0" anchor="t">
            <a:spAutoFit/>
          </a:bodyPr>
          <a:lstStyle/>
          <a:p>
            <a:pPr algn="l">
              <a:lnSpc>
                <a:spcPct val="100000"/>
              </a:lnSpc>
              <a:spcAft>
                <a:spcPts val="0"/>
              </a:spcAft>
            </a:pPr>
            <a:r>
              <a:rPr sz="1050" b="1" i="0">
                <a:solidFill>
                  <a:srgbClr val="1A1A1A"/>
                </a:solidFill>
                <a:latin typeface="Arial"/>
              </a:rPr>
              <a:t>NIIF loan (the lesser)</a:t>
            </a:r>
          </a:p>
        </p:txBody>
      </p:sp>
      <p:sp>
        <p:nvSpPr>
          <p:cNvPr id="24" name="TextBox 23"/>
          <p:cNvSpPr txBox="1"/>
          <p:nvPr/>
        </p:nvSpPr>
        <p:spPr>
          <a:xfrm>
            <a:off x="4224528" y="4306824"/>
            <a:ext cx="1527048" cy="201168"/>
          </a:xfrm>
          <a:prstGeom prst="rect">
            <a:avLst/>
          </a:prstGeom>
          <a:noFill/>
        </p:spPr>
        <p:txBody>
          <a:bodyPr wrap="square" lIns="0" rIns="0" tIns="0" bIns="0" anchor="t">
            <a:spAutoFit/>
          </a:bodyPr>
          <a:lstStyle/>
          <a:p>
            <a:pPr algn="r">
              <a:lnSpc>
                <a:spcPct val="100000"/>
              </a:lnSpc>
              <a:spcAft>
                <a:spcPts val="0"/>
              </a:spcAft>
            </a:pPr>
            <a:r>
              <a:rPr sz="1050" b="1" i="0">
                <a:solidFill>
                  <a:srgbClr val="1A1A1A"/>
                </a:solidFill>
                <a:latin typeface="Arial"/>
              </a:rPr>
              <a:t>$2,724,000</a:t>
            </a:r>
          </a:p>
        </p:txBody>
      </p:sp>
      <p:sp>
        <p:nvSpPr>
          <p:cNvPr id="25" name="Rectangle 24"/>
          <p:cNvSpPr/>
          <p:nvPr/>
        </p:nvSpPr>
        <p:spPr>
          <a:xfrm>
            <a:off x="6172200" y="2240280"/>
            <a:ext cx="534924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281928" y="2318004"/>
            <a:ext cx="2350008" cy="228600"/>
          </a:xfrm>
          <a:prstGeom prst="rect">
            <a:avLst/>
          </a:prstGeom>
          <a:noFill/>
        </p:spPr>
        <p:txBody>
          <a:bodyPr wrap="square" lIns="0" rIns="0" tIns="0" bIns="0" anchor="t">
            <a:spAutoFit/>
          </a:bodyPr>
          <a:lstStyle/>
          <a:p>
            <a:pPr algn="l">
              <a:lnSpc>
                <a:spcPct val="100000"/>
              </a:lnSpc>
              <a:spcAft>
                <a:spcPts val="0"/>
              </a:spcAft>
            </a:pPr>
            <a:r>
              <a:rPr sz="1000" b="1" i="0">
                <a:solidFill>
                  <a:srgbClr val="FFFFFF"/>
                </a:solidFill>
                <a:latin typeface="Arial"/>
              </a:rPr>
              <a:t>Metric</a:t>
            </a:r>
          </a:p>
        </p:txBody>
      </p:sp>
      <p:sp>
        <p:nvSpPr>
          <p:cNvPr id="27" name="TextBox 26"/>
          <p:cNvSpPr txBox="1"/>
          <p:nvPr/>
        </p:nvSpPr>
        <p:spPr>
          <a:xfrm>
            <a:off x="8796528" y="2318004"/>
            <a:ext cx="125272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1816</a:t>
            </a:r>
          </a:p>
        </p:txBody>
      </p:sp>
      <p:sp>
        <p:nvSpPr>
          <p:cNvPr id="28" name="TextBox 27"/>
          <p:cNvSpPr txBox="1"/>
          <p:nvPr/>
        </p:nvSpPr>
        <p:spPr>
          <a:xfrm>
            <a:off x="10213848" y="2318004"/>
            <a:ext cx="125272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1818 + 1820</a:t>
            </a:r>
          </a:p>
        </p:txBody>
      </p:sp>
      <p:sp>
        <p:nvSpPr>
          <p:cNvPr id="29" name="Rectangle 28"/>
          <p:cNvSpPr/>
          <p:nvPr/>
        </p:nvSpPr>
        <p:spPr>
          <a:xfrm>
            <a:off x="6172200" y="2587752"/>
            <a:ext cx="53492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281928" y="2660904"/>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Permanent debt</a:t>
            </a:r>
          </a:p>
        </p:txBody>
      </p:sp>
      <p:sp>
        <p:nvSpPr>
          <p:cNvPr id="31" name="TextBox 30"/>
          <p:cNvSpPr txBox="1"/>
          <p:nvPr/>
        </p:nvSpPr>
        <p:spPr>
          <a:xfrm>
            <a:off x="8796528" y="2660904"/>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$782,036</a:t>
            </a:r>
          </a:p>
        </p:txBody>
      </p:sp>
      <p:sp>
        <p:nvSpPr>
          <p:cNvPr id="32" name="TextBox 31"/>
          <p:cNvSpPr txBox="1"/>
          <p:nvPr/>
        </p:nvSpPr>
        <p:spPr>
          <a:xfrm>
            <a:off x="10213848" y="2660904"/>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$2,724,000</a:t>
            </a:r>
          </a:p>
        </p:txBody>
      </p:sp>
      <p:sp>
        <p:nvSpPr>
          <p:cNvPr id="33" name="TextBox 32"/>
          <p:cNvSpPr txBox="1"/>
          <p:nvPr/>
        </p:nvSpPr>
        <p:spPr>
          <a:xfrm>
            <a:off x="6281928" y="2990088"/>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Annual debt service</a:t>
            </a:r>
          </a:p>
        </p:txBody>
      </p:sp>
      <p:sp>
        <p:nvSpPr>
          <p:cNvPr id="34" name="TextBox 33"/>
          <p:cNvSpPr txBox="1"/>
          <p:nvPr/>
        </p:nvSpPr>
        <p:spPr>
          <a:xfrm>
            <a:off x="8796528" y="2990088"/>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$67,831</a:t>
            </a:r>
          </a:p>
        </p:txBody>
      </p:sp>
      <p:sp>
        <p:nvSpPr>
          <p:cNvPr id="35" name="TextBox 34"/>
          <p:cNvSpPr txBox="1"/>
          <p:nvPr/>
        </p:nvSpPr>
        <p:spPr>
          <a:xfrm>
            <a:off x="10213848" y="2990088"/>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$191,091</a:t>
            </a:r>
          </a:p>
        </p:txBody>
      </p:sp>
      <p:sp>
        <p:nvSpPr>
          <p:cNvPr id="36" name="Rectangle 35"/>
          <p:cNvSpPr/>
          <p:nvPr/>
        </p:nvSpPr>
        <p:spPr>
          <a:xfrm>
            <a:off x="6172200" y="3246120"/>
            <a:ext cx="53492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281928" y="3319272"/>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DSCR — target rents</a:t>
            </a:r>
          </a:p>
        </p:txBody>
      </p:sp>
      <p:sp>
        <p:nvSpPr>
          <p:cNvPr id="38" name="TextBox 37"/>
          <p:cNvSpPr txBox="1"/>
          <p:nvPr/>
        </p:nvSpPr>
        <p:spPr>
          <a:xfrm>
            <a:off x="8796528" y="3319272"/>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1.78x</a:t>
            </a:r>
          </a:p>
        </p:txBody>
      </p:sp>
      <p:sp>
        <p:nvSpPr>
          <p:cNvPr id="39" name="TextBox 38"/>
          <p:cNvSpPr txBox="1"/>
          <p:nvPr/>
        </p:nvSpPr>
        <p:spPr>
          <a:xfrm>
            <a:off x="10213848" y="3319272"/>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1.34x</a:t>
            </a:r>
          </a:p>
        </p:txBody>
      </p:sp>
      <p:sp>
        <p:nvSpPr>
          <p:cNvPr id="40" name="TextBox 39"/>
          <p:cNvSpPr txBox="1"/>
          <p:nvPr/>
        </p:nvSpPr>
        <p:spPr>
          <a:xfrm>
            <a:off x="6281928" y="3648456"/>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DSCR — market rents</a:t>
            </a:r>
          </a:p>
        </p:txBody>
      </p:sp>
      <p:sp>
        <p:nvSpPr>
          <p:cNvPr id="41" name="TextBox 40"/>
          <p:cNvSpPr txBox="1"/>
          <p:nvPr/>
        </p:nvSpPr>
        <p:spPr>
          <a:xfrm>
            <a:off x="8796528" y="3648456"/>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a:t>
            </a:r>
          </a:p>
        </p:txBody>
      </p:sp>
      <p:sp>
        <p:nvSpPr>
          <p:cNvPr id="42" name="TextBox 41"/>
          <p:cNvSpPr txBox="1"/>
          <p:nvPr/>
        </p:nvSpPr>
        <p:spPr>
          <a:xfrm>
            <a:off x="10213848" y="3648456"/>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1.27x</a:t>
            </a:r>
          </a:p>
        </p:txBody>
      </p:sp>
      <p:sp>
        <p:nvSpPr>
          <p:cNvPr id="43" name="Rectangle 42"/>
          <p:cNvSpPr/>
          <p:nvPr/>
        </p:nvSpPr>
        <p:spPr>
          <a:xfrm>
            <a:off x="6172200" y="3904487"/>
            <a:ext cx="5349240" cy="329184"/>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281928" y="3977639"/>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LTV / LTC</a:t>
            </a:r>
          </a:p>
        </p:txBody>
      </p:sp>
      <p:sp>
        <p:nvSpPr>
          <p:cNvPr id="45" name="TextBox 44"/>
          <p:cNvSpPr txBox="1"/>
          <p:nvPr/>
        </p:nvSpPr>
        <p:spPr>
          <a:xfrm>
            <a:off x="8796528" y="3977639"/>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48% / 38%</a:t>
            </a:r>
          </a:p>
        </p:txBody>
      </p:sp>
      <p:sp>
        <p:nvSpPr>
          <p:cNvPr id="46" name="TextBox 45"/>
          <p:cNvSpPr txBox="1"/>
          <p:nvPr/>
        </p:nvSpPr>
        <p:spPr>
          <a:xfrm>
            <a:off x="10213848" y="3977639"/>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80% / 44%</a:t>
            </a:r>
          </a:p>
        </p:txBody>
      </p:sp>
      <p:sp>
        <p:nvSpPr>
          <p:cNvPr id="47" name="TextBox 46"/>
          <p:cNvSpPr txBox="1"/>
          <p:nvPr/>
        </p:nvSpPr>
        <p:spPr>
          <a:xfrm>
            <a:off x="6281928" y="4306824"/>
            <a:ext cx="2350008"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Debt yield</a:t>
            </a:r>
          </a:p>
        </p:txBody>
      </p:sp>
      <p:sp>
        <p:nvSpPr>
          <p:cNvPr id="48" name="TextBox 47"/>
          <p:cNvSpPr txBox="1"/>
          <p:nvPr/>
        </p:nvSpPr>
        <p:spPr>
          <a:xfrm>
            <a:off x="8796528" y="4306824"/>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15.5%</a:t>
            </a:r>
          </a:p>
        </p:txBody>
      </p:sp>
      <p:sp>
        <p:nvSpPr>
          <p:cNvPr id="49" name="TextBox 48"/>
          <p:cNvSpPr txBox="1"/>
          <p:nvPr/>
        </p:nvSpPr>
        <p:spPr>
          <a:xfrm>
            <a:off x="10213848" y="4306824"/>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9.4%</a:t>
            </a:r>
          </a:p>
        </p:txBody>
      </p:sp>
      <p:sp>
        <p:nvSpPr>
          <p:cNvPr id="50" name="Rectangle 49"/>
          <p:cNvSpPr/>
          <p:nvPr/>
        </p:nvSpPr>
        <p:spPr>
          <a:xfrm>
            <a:off x="685800" y="4663440"/>
            <a:ext cx="653796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795528" y="4741164"/>
            <a:ext cx="2624327" cy="228600"/>
          </a:xfrm>
          <a:prstGeom prst="rect">
            <a:avLst/>
          </a:prstGeom>
          <a:noFill/>
        </p:spPr>
        <p:txBody>
          <a:bodyPr wrap="square" lIns="0" rIns="0" tIns="0" bIns="0" anchor="t">
            <a:spAutoFit/>
          </a:bodyPr>
          <a:lstStyle/>
          <a:p>
            <a:pPr algn="l">
              <a:lnSpc>
                <a:spcPct val="100000"/>
              </a:lnSpc>
              <a:spcAft>
                <a:spcPts val="0"/>
              </a:spcAft>
            </a:pPr>
            <a:r>
              <a:rPr sz="1000" b="1" i="0">
                <a:solidFill>
                  <a:srgbClr val="FFFFFF"/>
                </a:solidFill>
                <a:latin typeface="Arial"/>
              </a:rPr>
              <a:t>Covenant test</a:t>
            </a:r>
          </a:p>
        </p:txBody>
      </p:sp>
      <p:sp>
        <p:nvSpPr>
          <p:cNvPr id="52" name="TextBox 51"/>
          <p:cNvSpPr txBox="1"/>
          <p:nvPr/>
        </p:nvSpPr>
        <p:spPr>
          <a:xfrm>
            <a:off x="3584448" y="4741164"/>
            <a:ext cx="125272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Requirement</a:t>
            </a:r>
          </a:p>
        </p:txBody>
      </p:sp>
      <p:sp>
        <p:nvSpPr>
          <p:cNvPr id="53" name="TextBox 52"/>
          <p:cNvSpPr txBox="1"/>
          <p:nvPr/>
        </p:nvSpPr>
        <p:spPr>
          <a:xfrm>
            <a:off x="5001768" y="4741164"/>
            <a:ext cx="106984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Result</a:t>
            </a:r>
          </a:p>
        </p:txBody>
      </p:sp>
      <p:sp>
        <p:nvSpPr>
          <p:cNvPr id="54" name="TextBox 53"/>
          <p:cNvSpPr txBox="1"/>
          <p:nvPr/>
        </p:nvSpPr>
        <p:spPr>
          <a:xfrm>
            <a:off x="6236207" y="4741164"/>
            <a:ext cx="93268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
            </a:r>
          </a:p>
        </p:txBody>
      </p:sp>
      <p:sp>
        <p:nvSpPr>
          <p:cNvPr id="55" name="Rectangle 54"/>
          <p:cNvSpPr/>
          <p:nvPr/>
        </p:nvSpPr>
        <p:spPr>
          <a:xfrm>
            <a:off x="685800" y="5010912"/>
            <a:ext cx="6537960" cy="27432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795528" y="5056631"/>
            <a:ext cx="26243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DSCR at market rents (NIIF)</a:t>
            </a:r>
          </a:p>
        </p:txBody>
      </p:sp>
      <p:sp>
        <p:nvSpPr>
          <p:cNvPr id="57" name="TextBox 56"/>
          <p:cNvSpPr txBox="1"/>
          <p:nvPr/>
        </p:nvSpPr>
        <p:spPr>
          <a:xfrm>
            <a:off x="3584448" y="5056631"/>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 1.25x</a:t>
            </a:r>
          </a:p>
        </p:txBody>
      </p:sp>
      <p:sp>
        <p:nvSpPr>
          <p:cNvPr id="58" name="TextBox 57"/>
          <p:cNvSpPr txBox="1"/>
          <p:nvPr/>
        </p:nvSpPr>
        <p:spPr>
          <a:xfrm>
            <a:off x="5001768" y="5056631"/>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1.27x</a:t>
            </a:r>
          </a:p>
        </p:txBody>
      </p:sp>
      <p:sp>
        <p:nvSpPr>
          <p:cNvPr id="59" name="TextBox 58"/>
          <p:cNvSpPr txBox="1"/>
          <p:nvPr/>
        </p:nvSpPr>
        <p:spPr>
          <a:xfrm>
            <a:off x="6236207" y="5056631"/>
            <a:ext cx="93268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PASS</a:t>
            </a:r>
          </a:p>
        </p:txBody>
      </p:sp>
      <p:sp>
        <p:nvSpPr>
          <p:cNvPr id="60" name="TextBox 59"/>
          <p:cNvSpPr txBox="1"/>
          <p:nvPr/>
        </p:nvSpPr>
        <p:spPr>
          <a:xfrm>
            <a:off x="795528" y="5330951"/>
            <a:ext cx="26243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Consolidated DSCR</a:t>
            </a:r>
          </a:p>
        </p:txBody>
      </p:sp>
      <p:sp>
        <p:nvSpPr>
          <p:cNvPr id="61" name="TextBox 60"/>
          <p:cNvSpPr txBox="1"/>
          <p:nvPr/>
        </p:nvSpPr>
        <p:spPr>
          <a:xfrm>
            <a:off x="3584448" y="5330951"/>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 1.25x</a:t>
            </a:r>
          </a:p>
        </p:txBody>
      </p:sp>
      <p:sp>
        <p:nvSpPr>
          <p:cNvPr id="62" name="TextBox 61"/>
          <p:cNvSpPr txBox="1"/>
          <p:nvPr/>
        </p:nvSpPr>
        <p:spPr>
          <a:xfrm>
            <a:off x="5001768" y="5330951"/>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1.45x</a:t>
            </a:r>
          </a:p>
        </p:txBody>
      </p:sp>
      <p:sp>
        <p:nvSpPr>
          <p:cNvPr id="63" name="TextBox 62"/>
          <p:cNvSpPr txBox="1"/>
          <p:nvPr/>
        </p:nvSpPr>
        <p:spPr>
          <a:xfrm>
            <a:off x="6236207" y="5330951"/>
            <a:ext cx="93268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PASS</a:t>
            </a:r>
          </a:p>
        </p:txBody>
      </p:sp>
      <p:sp>
        <p:nvSpPr>
          <p:cNvPr id="64" name="Rectangle 63"/>
          <p:cNvSpPr/>
          <p:nvPr/>
        </p:nvSpPr>
        <p:spPr>
          <a:xfrm>
            <a:off x="685800" y="5559551"/>
            <a:ext cx="6537960" cy="27432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795528" y="5605271"/>
            <a:ext cx="26243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LTV (as-completed)</a:t>
            </a:r>
          </a:p>
        </p:txBody>
      </p:sp>
      <p:sp>
        <p:nvSpPr>
          <p:cNvPr id="66" name="TextBox 65"/>
          <p:cNvSpPr txBox="1"/>
          <p:nvPr/>
        </p:nvSpPr>
        <p:spPr>
          <a:xfrm>
            <a:off x="3584448" y="5605271"/>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 80%</a:t>
            </a:r>
          </a:p>
        </p:txBody>
      </p:sp>
      <p:sp>
        <p:nvSpPr>
          <p:cNvPr id="67" name="TextBox 66"/>
          <p:cNvSpPr txBox="1"/>
          <p:nvPr/>
        </p:nvSpPr>
        <p:spPr>
          <a:xfrm>
            <a:off x="5001768" y="5605271"/>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80.0%</a:t>
            </a:r>
          </a:p>
        </p:txBody>
      </p:sp>
      <p:sp>
        <p:nvSpPr>
          <p:cNvPr id="68" name="TextBox 67"/>
          <p:cNvSpPr txBox="1"/>
          <p:nvPr/>
        </p:nvSpPr>
        <p:spPr>
          <a:xfrm>
            <a:off x="6236207" y="5605271"/>
            <a:ext cx="93268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PASS</a:t>
            </a:r>
          </a:p>
        </p:txBody>
      </p:sp>
      <p:sp>
        <p:nvSpPr>
          <p:cNvPr id="69" name="TextBox 68"/>
          <p:cNvSpPr txBox="1"/>
          <p:nvPr/>
        </p:nvSpPr>
        <p:spPr>
          <a:xfrm>
            <a:off x="795528" y="5879591"/>
            <a:ext cx="26243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LTC</a:t>
            </a:r>
          </a:p>
        </p:txBody>
      </p:sp>
      <p:sp>
        <p:nvSpPr>
          <p:cNvPr id="70" name="TextBox 69"/>
          <p:cNvSpPr txBox="1"/>
          <p:nvPr/>
        </p:nvSpPr>
        <p:spPr>
          <a:xfrm>
            <a:off x="3584448" y="5879591"/>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 80%</a:t>
            </a:r>
          </a:p>
        </p:txBody>
      </p:sp>
      <p:sp>
        <p:nvSpPr>
          <p:cNvPr id="71" name="TextBox 70"/>
          <p:cNvSpPr txBox="1"/>
          <p:nvPr/>
        </p:nvSpPr>
        <p:spPr>
          <a:xfrm>
            <a:off x="5001768" y="5879591"/>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44.2%</a:t>
            </a:r>
          </a:p>
        </p:txBody>
      </p:sp>
      <p:sp>
        <p:nvSpPr>
          <p:cNvPr id="72" name="TextBox 71"/>
          <p:cNvSpPr txBox="1"/>
          <p:nvPr/>
        </p:nvSpPr>
        <p:spPr>
          <a:xfrm>
            <a:off x="6236207" y="5879591"/>
            <a:ext cx="93268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PASS</a:t>
            </a:r>
          </a:p>
        </p:txBody>
      </p:sp>
      <p:sp>
        <p:nvSpPr>
          <p:cNvPr id="73" name="Rectangle 72"/>
          <p:cNvSpPr/>
          <p:nvPr/>
        </p:nvSpPr>
        <p:spPr>
          <a:xfrm>
            <a:off x="685800" y="6108191"/>
            <a:ext cx="6537960" cy="274320"/>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795528" y="6153911"/>
            <a:ext cx="26243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Loan size</a:t>
            </a:r>
          </a:p>
        </p:txBody>
      </p:sp>
      <p:sp>
        <p:nvSpPr>
          <p:cNvPr id="75" name="TextBox 74"/>
          <p:cNvSpPr txBox="1"/>
          <p:nvPr/>
        </p:nvSpPr>
        <p:spPr>
          <a:xfrm>
            <a:off x="3584448" y="6153911"/>
            <a:ext cx="125272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 $3.00M</a:t>
            </a:r>
          </a:p>
        </p:txBody>
      </p:sp>
      <p:sp>
        <p:nvSpPr>
          <p:cNvPr id="76" name="TextBox 75"/>
          <p:cNvSpPr txBox="1"/>
          <p:nvPr/>
        </p:nvSpPr>
        <p:spPr>
          <a:xfrm>
            <a:off x="5001768" y="6153911"/>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$2.72M</a:t>
            </a:r>
          </a:p>
        </p:txBody>
      </p:sp>
      <p:sp>
        <p:nvSpPr>
          <p:cNvPr id="77" name="TextBox 76"/>
          <p:cNvSpPr txBox="1"/>
          <p:nvPr/>
        </p:nvSpPr>
        <p:spPr>
          <a:xfrm>
            <a:off x="6236207" y="6153911"/>
            <a:ext cx="93268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PASS</a:t>
            </a:r>
          </a:p>
        </p:txBody>
      </p:sp>
      <p:sp>
        <p:nvSpPr>
          <p:cNvPr id="78" name="Rounded Rectangle 77"/>
          <p:cNvSpPr/>
          <p:nvPr/>
        </p:nvSpPr>
        <p:spPr>
          <a:xfrm>
            <a:off x="7635240" y="4663440"/>
            <a:ext cx="3886200" cy="1645920"/>
          </a:xfrm>
          <a:prstGeom prst="roundRect">
            <a:avLst>
              <a:gd name="adj" fmla="val 6000"/>
            </a:avLst>
          </a:prstGeom>
          <a:solidFill>
            <a:srgbClr val="F7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7909560" y="4864608"/>
            <a:ext cx="3383280" cy="274320"/>
          </a:xfrm>
          <a:prstGeom prst="rect">
            <a:avLst/>
          </a:prstGeom>
          <a:noFill/>
        </p:spPr>
        <p:txBody>
          <a:bodyPr wrap="square" lIns="0" rIns="0" tIns="0" bIns="0" anchor="t">
            <a:spAutoFit/>
          </a:bodyPr>
          <a:lstStyle/>
          <a:p>
            <a:pPr algn="l">
              <a:lnSpc>
                <a:spcPct val="100000"/>
              </a:lnSpc>
              <a:spcAft>
                <a:spcPts val="0"/>
              </a:spcAft>
            </a:pPr>
            <a:r>
              <a:rPr sz="1150" b="1" i="0">
                <a:solidFill>
                  <a:srgbClr val="1F2A44"/>
                </a:solidFill>
                <a:latin typeface="Cambria"/>
              </a:rPr>
              <a:t>Terms modeled</a:t>
            </a:r>
          </a:p>
        </p:txBody>
      </p:sp>
      <p:sp>
        <p:nvSpPr>
          <p:cNvPr id="80" name="TextBox 79"/>
          <p:cNvSpPr txBox="1"/>
          <p:nvPr/>
        </p:nvSpPr>
        <p:spPr>
          <a:xfrm>
            <a:off x="7909560" y="5230368"/>
            <a:ext cx="3383280" cy="1005840"/>
          </a:xfrm>
          <a:prstGeom prst="rect">
            <a:avLst/>
          </a:prstGeom>
          <a:noFill/>
        </p:spPr>
        <p:txBody>
          <a:bodyPr wrap="square" lIns="0" rIns="0" tIns="0" bIns="0" anchor="t">
            <a:spAutoFit/>
          </a:bodyPr>
          <a:lstStyle/>
          <a:p>
            <a:pPr algn="l">
              <a:lnSpc>
                <a:spcPct val="118000"/>
              </a:lnSpc>
              <a:spcAft>
                <a:spcPts val="500"/>
              </a:spcAft>
            </a:pPr>
            <a:r>
              <a:rPr sz="1000" b="0" i="0">
                <a:solidFill>
                  <a:srgbClr val="1A1A1A"/>
                </a:solidFill>
                <a:latin typeface="Arial"/>
              </a:rPr>
              <a:t>5.0% fixed · 18-month interest-only · 25-year amortization on a 7-year term · fee &lt;= 1.5%</a:t>
            </a:r>
          </a:p>
          <a:p>
            <a:pPr algn="l">
              <a:lnSpc>
                <a:spcPct val="118000"/>
              </a:lnSpc>
              <a:spcAft>
                <a:spcPts val="500"/>
              </a:spcAft>
            </a:pPr>
            <a:r>
              <a:rPr sz="1000" b="0" i="0">
                <a:solidFill>
                  <a:srgbClr val="1A1A1A"/>
                </a:solidFill>
                <a:latin typeface="Arial"/>
              </a:rPr>
              <a:t>If NIIF also refinances 1816 at 5.0%, consolidated DSCR rises to 1.53x.</a:t>
            </a:r>
          </a:p>
        </p:txBody>
      </p:sp>
      <p:sp>
        <p:nvSpPr>
          <p:cNvPr id="81" name="TextBox 80"/>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Excluding the CHAP credit, NIIF coverage is 1.11x on target rents — shown on the Debt_Metrics tab</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CASH FLOW</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Ten-year pro forma</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Rents +2%/yr, expenses +3%/yr, CHAP credit for 10 years, exit at a 8.0% cap.</a:t>
            </a:r>
          </a:p>
        </p:txBody>
      </p:sp>
      <p:graphicFrame>
        <p:nvGraphicFramePr>
          <p:cNvPr id="6" name="Chart 5"/>
          <p:cNvGraphicFramePr>
            <a:graphicFrameLocks noGrp="1"/>
          </p:cNvGraphicFramePr>
          <p:nvPr/>
        </p:nvGraphicFramePr>
        <p:xfrm>
          <a:off x="685800" y="2240280"/>
          <a:ext cx="6949440" cy="3566160"/>
        </p:xfrm>
        <a:graphic>
          <a:graphicData uri="http://schemas.openxmlformats.org/drawingml/2006/chart">
            <c:chart xmlns:c="http://schemas.openxmlformats.org/drawingml/2006/chart" r:id="rId2"/>
          </a:graphicData>
        </a:graphic>
      </p:graphicFrame>
      <p:sp>
        <p:nvSpPr>
          <p:cNvPr id="7" name="Rectangle 6"/>
          <p:cNvSpPr/>
          <p:nvPr/>
        </p:nvSpPr>
        <p:spPr>
          <a:xfrm>
            <a:off x="7955279" y="2286000"/>
            <a:ext cx="356616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65007" y="2363724"/>
            <a:ext cx="2167127" cy="228600"/>
          </a:xfrm>
          <a:prstGeom prst="rect">
            <a:avLst/>
          </a:prstGeom>
          <a:noFill/>
        </p:spPr>
        <p:txBody>
          <a:bodyPr wrap="square" lIns="0" rIns="0" tIns="0" bIns="0" anchor="t">
            <a:spAutoFit/>
          </a:bodyPr>
          <a:lstStyle/>
          <a:p>
            <a:pPr algn="l">
              <a:lnSpc>
                <a:spcPct val="100000"/>
              </a:lnSpc>
              <a:spcAft>
                <a:spcPts val="0"/>
              </a:spcAft>
            </a:pPr>
            <a:r>
              <a:rPr sz="1000" b="1" i="0">
                <a:solidFill>
                  <a:srgbClr val="FFFFFF"/>
                </a:solidFill>
                <a:latin typeface="Arial"/>
              </a:rPr>
              <a:t>Returns</a:t>
            </a:r>
          </a:p>
        </p:txBody>
      </p:sp>
      <p:sp>
        <p:nvSpPr>
          <p:cNvPr id="9" name="TextBox 8"/>
          <p:cNvSpPr txBox="1"/>
          <p:nvPr/>
        </p:nvSpPr>
        <p:spPr>
          <a:xfrm>
            <a:off x="10396728" y="2363724"/>
            <a:ext cx="1069848" cy="228600"/>
          </a:xfrm>
          <a:prstGeom prst="rect">
            <a:avLst/>
          </a:prstGeom>
          <a:noFill/>
        </p:spPr>
        <p:txBody>
          <a:bodyPr wrap="square" lIns="0" rIns="0" tIns="0" bIns="0" anchor="t">
            <a:spAutoFit/>
          </a:bodyPr>
          <a:lstStyle/>
          <a:p>
            <a:pPr algn="r">
              <a:lnSpc>
                <a:spcPct val="100000"/>
              </a:lnSpc>
              <a:spcAft>
                <a:spcPts val="0"/>
              </a:spcAft>
            </a:pPr>
            <a:r>
              <a:rPr sz="1000" b="1" i="0">
                <a:solidFill>
                  <a:srgbClr val="FFFFFF"/>
                </a:solidFill>
                <a:latin typeface="Arial"/>
              </a:rPr>
              <a:t>Value</a:t>
            </a:r>
          </a:p>
        </p:txBody>
      </p:sp>
      <p:sp>
        <p:nvSpPr>
          <p:cNvPr id="10" name="Rectangle 9"/>
          <p:cNvSpPr/>
          <p:nvPr/>
        </p:nvSpPr>
        <p:spPr>
          <a:xfrm>
            <a:off x="7955279" y="2633472"/>
            <a:ext cx="3566160" cy="33832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65007" y="2711196"/>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Year 1 NOI (2029)</a:t>
            </a:r>
          </a:p>
        </p:txBody>
      </p:sp>
      <p:sp>
        <p:nvSpPr>
          <p:cNvPr id="12" name="TextBox 11"/>
          <p:cNvSpPr txBox="1"/>
          <p:nvPr/>
        </p:nvSpPr>
        <p:spPr>
          <a:xfrm>
            <a:off x="10396728" y="2711196"/>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$376,502</a:t>
            </a:r>
          </a:p>
        </p:txBody>
      </p:sp>
      <p:sp>
        <p:nvSpPr>
          <p:cNvPr id="13" name="TextBox 12"/>
          <p:cNvSpPr txBox="1"/>
          <p:nvPr/>
        </p:nvSpPr>
        <p:spPr>
          <a:xfrm>
            <a:off x="8065007" y="3049524"/>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Year 1 DSCR</a:t>
            </a:r>
          </a:p>
        </p:txBody>
      </p:sp>
      <p:sp>
        <p:nvSpPr>
          <p:cNvPr id="14" name="TextBox 13"/>
          <p:cNvSpPr txBox="1"/>
          <p:nvPr/>
        </p:nvSpPr>
        <p:spPr>
          <a:xfrm>
            <a:off x="10396728" y="3049524"/>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1.45x</a:t>
            </a:r>
          </a:p>
        </p:txBody>
      </p:sp>
      <p:sp>
        <p:nvSpPr>
          <p:cNvPr id="15" name="Rectangle 14"/>
          <p:cNvSpPr/>
          <p:nvPr/>
        </p:nvSpPr>
        <p:spPr>
          <a:xfrm>
            <a:off x="7955279" y="3310128"/>
            <a:ext cx="3566160" cy="33832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65007" y="3387852"/>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Year 10 DSCR</a:t>
            </a:r>
          </a:p>
        </p:txBody>
      </p:sp>
      <p:sp>
        <p:nvSpPr>
          <p:cNvPr id="17" name="TextBox 16"/>
          <p:cNvSpPr txBox="1"/>
          <p:nvPr/>
        </p:nvSpPr>
        <p:spPr>
          <a:xfrm>
            <a:off x="10396728" y="3387852"/>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1.66x</a:t>
            </a:r>
          </a:p>
        </p:txBody>
      </p:sp>
      <p:sp>
        <p:nvSpPr>
          <p:cNvPr id="18" name="TextBox 17"/>
          <p:cNvSpPr txBox="1"/>
          <p:nvPr/>
        </p:nvSpPr>
        <p:spPr>
          <a:xfrm>
            <a:off x="8065007" y="3726180"/>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Levered IRR (sponsor)</a:t>
            </a:r>
          </a:p>
        </p:txBody>
      </p:sp>
      <p:sp>
        <p:nvSpPr>
          <p:cNvPr id="19" name="TextBox 18"/>
          <p:cNvSpPr txBox="1"/>
          <p:nvPr/>
        </p:nvSpPr>
        <p:spPr>
          <a:xfrm>
            <a:off x="10396728" y="3726180"/>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11.6%</a:t>
            </a:r>
          </a:p>
        </p:txBody>
      </p:sp>
      <p:sp>
        <p:nvSpPr>
          <p:cNvPr id="20" name="Rectangle 19"/>
          <p:cNvSpPr/>
          <p:nvPr/>
        </p:nvSpPr>
        <p:spPr>
          <a:xfrm>
            <a:off x="7955279" y="3986784"/>
            <a:ext cx="3566160" cy="33832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065007" y="4064508"/>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Unlevered IRR (project)</a:t>
            </a:r>
          </a:p>
        </p:txBody>
      </p:sp>
      <p:sp>
        <p:nvSpPr>
          <p:cNvPr id="22" name="TextBox 21"/>
          <p:cNvSpPr txBox="1"/>
          <p:nvPr/>
        </p:nvSpPr>
        <p:spPr>
          <a:xfrm>
            <a:off x="10396728" y="4064508"/>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0.6%</a:t>
            </a:r>
          </a:p>
        </p:txBody>
      </p:sp>
      <p:sp>
        <p:nvSpPr>
          <p:cNvPr id="23" name="TextBox 22"/>
          <p:cNvSpPr txBox="1"/>
          <p:nvPr/>
        </p:nvSpPr>
        <p:spPr>
          <a:xfrm>
            <a:off x="8065007" y="4402836"/>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Return on cost</a:t>
            </a:r>
          </a:p>
        </p:txBody>
      </p:sp>
      <p:sp>
        <p:nvSpPr>
          <p:cNvPr id="24" name="TextBox 23"/>
          <p:cNvSpPr txBox="1"/>
          <p:nvPr/>
        </p:nvSpPr>
        <p:spPr>
          <a:xfrm>
            <a:off x="10396728" y="4402836"/>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4.6%</a:t>
            </a:r>
          </a:p>
        </p:txBody>
      </p:sp>
      <p:sp>
        <p:nvSpPr>
          <p:cNvPr id="25" name="Rectangle 24"/>
          <p:cNvSpPr/>
          <p:nvPr/>
        </p:nvSpPr>
        <p:spPr>
          <a:xfrm>
            <a:off x="7955279" y="4663440"/>
            <a:ext cx="3566160" cy="33832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065007" y="4741164"/>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Average cash-on-cash</a:t>
            </a:r>
          </a:p>
        </p:txBody>
      </p:sp>
      <p:sp>
        <p:nvSpPr>
          <p:cNvPr id="27" name="TextBox 26"/>
          <p:cNvSpPr txBox="1"/>
          <p:nvPr/>
        </p:nvSpPr>
        <p:spPr>
          <a:xfrm>
            <a:off x="10396728" y="4741164"/>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10.7%</a:t>
            </a:r>
          </a:p>
        </p:txBody>
      </p:sp>
      <p:sp>
        <p:nvSpPr>
          <p:cNvPr id="28" name="TextBox 27"/>
          <p:cNvSpPr txBox="1"/>
          <p:nvPr/>
        </p:nvSpPr>
        <p:spPr>
          <a:xfrm>
            <a:off x="8065007" y="5079492"/>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Equity multiple</a:t>
            </a:r>
          </a:p>
        </p:txBody>
      </p:sp>
      <p:sp>
        <p:nvSpPr>
          <p:cNvPr id="29" name="TextBox 28"/>
          <p:cNvSpPr txBox="1"/>
          <p:nvPr/>
        </p:nvSpPr>
        <p:spPr>
          <a:xfrm>
            <a:off x="10396728" y="5079492"/>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2.16x</a:t>
            </a:r>
          </a:p>
        </p:txBody>
      </p:sp>
      <p:sp>
        <p:nvSpPr>
          <p:cNvPr id="30" name="Rectangle 29"/>
          <p:cNvSpPr/>
          <p:nvPr/>
        </p:nvSpPr>
        <p:spPr>
          <a:xfrm>
            <a:off x="7955279" y="5340096"/>
            <a:ext cx="3566160" cy="338328"/>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065007" y="5417820"/>
            <a:ext cx="2167127" cy="201168"/>
          </a:xfrm>
          <a:prstGeom prst="rect">
            <a:avLst/>
          </a:prstGeom>
          <a:noFill/>
        </p:spPr>
        <p:txBody>
          <a:bodyPr wrap="square" lIns="0" rIns="0" tIns="0" bIns="0" anchor="t">
            <a:spAutoFit/>
          </a:bodyPr>
          <a:lstStyle/>
          <a:p>
            <a:pPr algn="l">
              <a:lnSpc>
                <a:spcPct val="100000"/>
              </a:lnSpc>
              <a:spcAft>
                <a:spcPts val="0"/>
              </a:spcAft>
            </a:pPr>
            <a:r>
              <a:rPr sz="1050" b="0" i="0">
                <a:solidFill>
                  <a:srgbClr val="1A1A1A"/>
                </a:solidFill>
                <a:latin typeface="Arial"/>
              </a:rPr>
              <a:t>Net reversion to sponsor</a:t>
            </a:r>
          </a:p>
        </p:txBody>
      </p:sp>
      <p:sp>
        <p:nvSpPr>
          <p:cNvPr id="32" name="TextBox 31"/>
          <p:cNvSpPr txBox="1"/>
          <p:nvPr/>
        </p:nvSpPr>
        <p:spPr>
          <a:xfrm>
            <a:off x="10396728" y="5417820"/>
            <a:ext cx="1069848" cy="201168"/>
          </a:xfrm>
          <a:prstGeom prst="rect">
            <a:avLst/>
          </a:prstGeom>
          <a:noFill/>
        </p:spPr>
        <p:txBody>
          <a:bodyPr wrap="square" lIns="0" rIns="0" tIns="0" bIns="0" anchor="t">
            <a:spAutoFit/>
          </a:bodyPr>
          <a:lstStyle/>
          <a:p>
            <a:pPr algn="r">
              <a:lnSpc>
                <a:spcPct val="100000"/>
              </a:lnSpc>
              <a:spcAft>
                <a:spcPts val="0"/>
              </a:spcAft>
            </a:pPr>
            <a:r>
              <a:rPr sz="1050" b="0" i="0">
                <a:solidFill>
                  <a:srgbClr val="1A1A1A"/>
                </a:solidFill>
                <a:latin typeface="Arial"/>
              </a:rPr>
              <a:t>$1,014,112</a:t>
            </a:r>
          </a:p>
        </p:txBody>
      </p:sp>
      <p:sp>
        <p:nvSpPr>
          <p:cNvPr id="33" name="TextBox 32"/>
          <p:cNvSpPr txBox="1"/>
          <p:nvPr/>
        </p:nvSpPr>
        <p:spPr>
          <a:xfrm>
            <a:off x="7955279" y="5852160"/>
            <a:ext cx="3566160" cy="640080"/>
          </a:xfrm>
          <a:prstGeom prst="rect">
            <a:avLst/>
          </a:prstGeom>
          <a:noFill/>
        </p:spPr>
        <p:txBody>
          <a:bodyPr wrap="square" lIns="0" rIns="0" tIns="0" bIns="0" anchor="t">
            <a:spAutoFit/>
          </a:bodyPr>
          <a:lstStyle/>
          <a:p>
            <a:pPr algn="l">
              <a:lnSpc>
                <a:spcPct val="120000"/>
              </a:lnSpc>
              <a:spcAft>
                <a:spcPts val="0"/>
              </a:spcAft>
            </a:pPr>
            <a:r>
              <a:rPr sz="1000" b="0" i="0">
                <a:solidFill>
                  <a:srgbClr val="5A5F6A"/>
                </a:solidFill>
                <a:latin typeface="Arial"/>
              </a:rPr>
              <a:t>The deferred developer fee is fully repaid by Year 4; cash flow after that is distributable.</a:t>
            </a:r>
          </a:p>
        </p:txBody>
      </p:sp>
      <p:sp>
        <p:nvSpPr>
          <p:cNvPr id="34" name="TextBox 33"/>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Full ten years, including the deferred fee schedule: llayd.net/bdc-pro-forma and the Pro_Forma tab</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SENSITIVITY</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Stress tests</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Every scenario re-runs the whole model, with the NIIF loan held at the base amount.</a:t>
            </a:r>
          </a:p>
        </p:txBody>
      </p:sp>
      <p:sp>
        <p:nvSpPr>
          <p:cNvPr id="6" name="Rectangle 5"/>
          <p:cNvSpPr/>
          <p:nvPr/>
        </p:nvSpPr>
        <p:spPr>
          <a:xfrm>
            <a:off x="685800" y="2240280"/>
            <a:ext cx="1083564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318004"/>
            <a:ext cx="3447288" cy="228600"/>
          </a:xfrm>
          <a:prstGeom prst="rect">
            <a:avLst/>
          </a:prstGeom>
          <a:noFill/>
        </p:spPr>
        <p:txBody>
          <a:bodyPr wrap="square" lIns="0" rIns="0" tIns="0" bIns="0" anchor="t">
            <a:spAutoFit/>
          </a:bodyPr>
          <a:lstStyle/>
          <a:p>
            <a:pPr algn="l">
              <a:lnSpc>
                <a:spcPct val="100000"/>
              </a:lnSpc>
              <a:spcAft>
                <a:spcPts val="0"/>
              </a:spcAft>
            </a:pPr>
            <a:r>
              <a:rPr sz="950" b="1" i="0">
                <a:solidFill>
                  <a:srgbClr val="FFFFFF"/>
                </a:solidFill>
                <a:latin typeface="Arial"/>
              </a:rPr>
              <a:t>Scenario</a:t>
            </a:r>
          </a:p>
        </p:txBody>
      </p:sp>
      <p:sp>
        <p:nvSpPr>
          <p:cNvPr id="8" name="TextBox 7"/>
          <p:cNvSpPr txBox="1"/>
          <p:nvPr/>
        </p:nvSpPr>
        <p:spPr>
          <a:xfrm>
            <a:off x="4407408" y="2318004"/>
            <a:ext cx="102412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Yr 1 NOI</a:t>
            </a:r>
          </a:p>
        </p:txBody>
      </p:sp>
      <p:sp>
        <p:nvSpPr>
          <p:cNvPr id="9" name="TextBox 8"/>
          <p:cNvSpPr txBox="1"/>
          <p:nvPr/>
        </p:nvSpPr>
        <p:spPr>
          <a:xfrm>
            <a:off x="5596128" y="2318004"/>
            <a:ext cx="102412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Consol. DSCR</a:t>
            </a:r>
          </a:p>
        </p:txBody>
      </p:sp>
      <p:sp>
        <p:nvSpPr>
          <p:cNvPr id="10" name="TextBox 9"/>
          <p:cNvSpPr txBox="1"/>
          <p:nvPr/>
        </p:nvSpPr>
        <p:spPr>
          <a:xfrm>
            <a:off x="6784848" y="2318004"/>
            <a:ext cx="97840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NIIF DSCR</a:t>
            </a:r>
          </a:p>
        </p:txBody>
      </p:sp>
      <p:sp>
        <p:nvSpPr>
          <p:cNvPr id="11" name="TextBox 10"/>
          <p:cNvSpPr txBox="1"/>
          <p:nvPr/>
        </p:nvSpPr>
        <p:spPr>
          <a:xfrm>
            <a:off x="7927848" y="2318004"/>
            <a:ext cx="111556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BDC gap</a:t>
            </a:r>
          </a:p>
        </p:txBody>
      </p:sp>
      <p:sp>
        <p:nvSpPr>
          <p:cNvPr id="12" name="TextBox 11"/>
          <p:cNvSpPr txBox="1"/>
          <p:nvPr/>
        </p:nvSpPr>
        <p:spPr>
          <a:xfrm>
            <a:off x="9208008" y="2318004"/>
            <a:ext cx="120700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NIIF capacity</a:t>
            </a:r>
          </a:p>
        </p:txBody>
      </p:sp>
      <p:sp>
        <p:nvSpPr>
          <p:cNvPr id="13" name="TextBox 12"/>
          <p:cNvSpPr txBox="1"/>
          <p:nvPr/>
        </p:nvSpPr>
        <p:spPr>
          <a:xfrm>
            <a:off x="10579608" y="2318004"/>
            <a:ext cx="886968" cy="228600"/>
          </a:xfrm>
          <a:prstGeom prst="rect">
            <a:avLst/>
          </a:prstGeom>
          <a:noFill/>
        </p:spPr>
        <p:txBody>
          <a:bodyPr wrap="square" lIns="0" rIns="0" tIns="0" bIns="0" anchor="t">
            <a:spAutoFit/>
          </a:bodyPr>
          <a:lstStyle/>
          <a:p>
            <a:pPr algn="r">
              <a:lnSpc>
                <a:spcPct val="100000"/>
              </a:lnSpc>
              <a:spcAft>
                <a:spcPts val="0"/>
              </a:spcAft>
            </a:pPr>
            <a:r>
              <a:rPr sz="950" b="1" i="0">
                <a:solidFill>
                  <a:srgbClr val="FFFFFF"/>
                </a:solidFill>
                <a:latin typeface="Arial"/>
              </a:rPr>
              <a:t>Levered IRR</a:t>
            </a:r>
          </a:p>
        </p:txBody>
      </p:sp>
      <p:sp>
        <p:nvSpPr>
          <p:cNvPr id="14" name="Rectangle 13"/>
          <p:cNvSpPr/>
          <p:nvPr/>
        </p:nvSpPr>
        <p:spPr>
          <a:xfrm>
            <a:off x="685800" y="2587752"/>
            <a:ext cx="1083564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85800" y="2587752"/>
            <a:ext cx="10835640" cy="301752"/>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5528" y="2647188"/>
            <a:ext cx="3447288" cy="201168"/>
          </a:xfrm>
          <a:prstGeom prst="rect">
            <a:avLst/>
          </a:prstGeom>
          <a:noFill/>
        </p:spPr>
        <p:txBody>
          <a:bodyPr wrap="square" lIns="0" rIns="0" tIns="0" bIns="0" anchor="t">
            <a:spAutoFit/>
          </a:bodyPr>
          <a:lstStyle/>
          <a:p>
            <a:pPr algn="l">
              <a:lnSpc>
                <a:spcPct val="100000"/>
              </a:lnSpc>
              <a:spcAft>
                <a:spcPts val="0"/>
              </a:spcAft>
            </a:pPr>
            <a:r>
              <a:rPr sz="1000" b="1" i="0">
                <a:solidFill>
                  <a:srgbClr val="1A1A1A"/>
                </a:solidFill>
                <a:latin typeface="Arial"/>
              </a:rPr>
              <a:t>Base case — target rents</a:t>
            </a:r>
          </a:p>
        </p:txBody>
      </p:sp>
      <p:sp>
        <p:nvSpPr>
          <p:cNvPr id="17" name="TextBox 16"/>
          <p:cNvSpPr txBox="1"/>
          <p:nvPr/>
        </p:nvSpPr>
        <p:spPr>
          <a:xfrm>
            <a:off x="4407408" y="2647188"/>
            <a:ext cx="102412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$376,502</a:t>
            </a:r>
          </a:p>
        </p:txBody>
      </p:sp>
      <p:sp>
        <p:nvSpPr>
          <p:cNvPr id="18" name="TextBox 17"/>
          <p:cNvSpPr txBox="1"/>
          <p:nvPr/>
        </p:nvSpPr>
        <p:spPr>
          <a:xfrm>
            <a:off x="5596128" y="2647188"/>
            <a:ext cx="102412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1.45x</a:t>
            </a:r>
          </a:p>
        </p:txBody>
      </p:sp>
      <p:sp>
        <p:nvSpPr>
          <p:cNvPr id="19" name="TextBox 18"/>
          <p:cNvSpPr txBox="1"/>
          <p:nvPr/>
        </p:nvSpPr>
        <p:spPr>
          <a:xfrm>
            <a:off x="6784848" y="2647188"/>
            <a:ext cx="97840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1.34x</a:t>
            </a:r>
          </a:p>
        </p:txBody>
      </p:sp>
      <p:sp>
        <p:nvSpPr>
          <p:cNvPr id="20" name="TextBox 19"/>
          <p:cNvSpPr txBox="1"/>
          <p:nvPr/>
        </p:nvSpPr>
        <p:spPr>
          <a:xfrm>
            <a:off x="7927848" y="2647188"/>
            <a:ext cx="111556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$943,874</a:t>
            </a:r>
          </a:p>
        </p:txBody>
      </p:sp>
      <p:sp>
        <p:nvSpPr>
          <p:cNvPr id="21" name="TextBox 20"/>
          <p:cNvSpPr txBox="1"/>
          <p:nvPr/>
        </p:nvSpPr>
        <p:spPr>
          <a:xfrm>
            <a:off x="9208008" y="2647188"/>
            <a:ext cx="120700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$2,724,000</a:t>
            </a:r>
          </a:p>
        </p:txBody>
      </p:sp>
      <p:sp>
        <p:nvSpPr>
          <p:cNvPr id="22" name="TextBox 21"/>
          <p:cNvSpPr txBox="1"/>
          <p:nvPr/>
        </p:nvSpPr>
        <p:spPr>
          <a:xfrm>
            <a:off x="10579608" y="2647188"/>
            <a:ext cx="886968" cy="201168"/>
          </a:xfrm>
          <a:prstGeom prst="rect">
            <a:avLst/>
          </a:prstGeom>
          <a:noFill/>
        </p:spPr>
        <p:txBody>
          <a:bodyPr wrap="square" lIns="0" rIns="0" tIns="0" bIns="0" anchor="t">
            <a:spAutoFit/>
          </a:bodyPr>
          <a:lstStyle/>
          <a:p>
            <a:pPr algn="r">
              <a:lnSpc>
                <a:spcPct val="100000"/>
              </a:lnSpc>
              <a:spcAft>
                <a:spcPts val="0"/>
              </a:spcAft>
            </a:pPr>
            <a:r>
              <a:rPr sz="1000" b="1" i="0">
                <a:solidFill>
                  <a:srgbClr val="1A1A1A"/>
                </a:solidFill>
                <a:latin typeface="Arial"/>
              </a:rPr>
              <a:t>11.6%</a:t>
            </a:r>
          </a:p>
        </p:txBody>
      </p:sp>
      <p:sp>
        <p:nvSpPr>
          <p:cNvPr id="23" name="TextBox 22"/>
          <p:cNvSpPr txBox="1"/>
          <p:nvPr/>
        </p:nvSpPr>
        <p:spPr>
          <a:xfrm>
            <a:off x="795528" y="2948940"/>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Market-rent case (comparable-supported rents)</a:t>
            </a:r>
          </a:p>
        </p:txBody>
      </p:sp>
      <p:sp>
        <p:nvSpPr>
          <p:cNvPr id="24" name="TextBox 23"/>
          <p:cNvSpPr txBox="1"/>
          <p:nvPr/>
        </p:nvSpPr>
        <p:spPr>
          <a:xfrm>
            <a:off x="4407408" y="2948940"/>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$326,663</a:t>
            </a:r>
          </a:p>
        </p:txBody>
      </p:sp>
      <p:sp>
        <p:nvSpPr>
          <p:cNvPr id="25" name="TextBox 24"/>
          <p:cNvSpPr txBox="1"/>
          <p:nvPr/>
        </p:nvSpPr>
        <p:spPr>
          <a:xfrm>
            <a:off x="5596128" y="2948940"/>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1.26x</a:t>
            </a:r>
          </a:p>
        </p:txBody>
      </p:sp>
      <p:sp>
        <p:nvSpPr>
          <p:cNvPr id="26" name="TextBox 25"/>
          <p:cNvSpPr txBox="1"/>
          <p:nvPr/>
        </p:nvSpPr>
        <p:spPr>
          <a:xfrm>
            <a:off x="6784848" y="2948940"/>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1.27x</a:t>
            </a:r>
          </a:p>
        </p:txBody>
      </p:sp>
      <p:sp>
        <p:nvSpPr>
          <p:cNvPr id="27" name="TextBox 26"/>
          <p:cNvSpPr txBox="1"/>
          <p:nvPr/>
        </p:nvSpPr>
        <p:spPr>
          <a:xfrm>
            <a:off x="7927848" y="2948940"/>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$943,549</a:t>
            </a:r>
          </a:p>
        </p:txBody>
      </p:sp>
      <p:sp>
        <p:nvSpPr>
          <p:cNvPr id="28" name="TextBox 27"/>
          <p:cNvSpPr txBox="1"/>
          <p:nvPr/>
        </p:nvSpPr>
        <p:spPr>
          <a:xfrm>
            <a:off x="9208008" y="2948940"/>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$2,598,000</a:t>
            </a:r>
          </a:p>
        </p:txBody>
      </p:sp>
      <p:sp>
        <p:nvSpPr>
          <p:cNvPr id="29" name="TextBox 28"/>
          <p:cNvSpPr txBox="1"/>
          <p:nvPr/>
        </p:nvSpPr>
        <p:spPr>
          <a:xfrm>
            <a:off x="10579608" y="2948940"/>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0.5%</a:t>
            </a:r>
          </a:p>
        </p:txBody>
      </p:sp>
      <p:sp>
        <p:nvSpPr>
          <p:cNvPr id="30" name="Rectangle 29"/>
          <p:cNvSpPr/>
          <p:nvPr/>
        </p:nvSpPr>
        <p:spPr>
          <a:xfrm>
            <a:off x="685800" y="3191256"/>
            <a:ext cx="1083564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95528" y="3250692"/>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Target residential rents −10%</a:t>
            </a:r>
          </a:p>
        </p:txBody>
      </p:sp>
      <p:sp>
        <p:nvSpPr>
          <p:cNvPr id="32" name="TextBox 31"/>
          <p:cNvSpPr txBox="1"/>
          <p:nvPr/>
        </p:nvSpPr>
        <p:spPr>
          <a:xfrm>
            <a:off x="4407408" y="3250692"/>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$336,490</a:t>
            </a:r>
          </a:p>
        </p:txBody>
      </p:sp>
      <p:sp>
        <p:nvSpPr>
          <p:cNvPr id="33" name="TextBox 32"/>
          <p:cNvSpPr txBox="1"/>
          <p:nvPr/>
        </p:nvSpPr>
        <p:spPr>
          <a:xfrm>
            <a:off x="5596128" y="3250692"/>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1.30x</a:t>
            </a:r>
          </a:p>
        </p:txBody>
      </p:sp>
      <p:sp>
        <p:nvSpPr>
          <p:cNvPr id="34" name="TextBox 33"/>
          <p:cNvSpPr txBox="1"/>
          <p:nvPr/>
        </p:nvSpPr>
        <p:spPr>
          <a:xfrm>
            <a:off x="6784848" y="3250692"/>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1.19x</a:t>
            </a:r>
          </a:p>
        </p:txBody>
      </p:sp>
      <p:sp>
        <p:nvSpPr>
          <p:cNvPr id="35" name="TextBox 34"/>
          <p:cNvSpPr txBox="1"/>
          <p:nvPr/>
        </p:nvSpPr>
        <p:spPr>
          <a:xfrm>
            <a:off x="7927848" y="3250692"/>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$943,116</a:t>
            </a:r>
          </a:p>
        </p:txBody>
      </p:sp>
      <p:sp>
        <p:nvSpPr>
          <p:cNvPr id="36" name="TextBox 35"/>
          <p:cNvSpPr txBox="1"/>
          <p:nvPr/>
        </p:nvSpPr>
        <p:spPr>
          <a:xfrm>
            <a:off x="9208008" y="3250692"/>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$2,429,000</a:t>
            </a:r>
          </a:p>
        </p:txBody>
      </p:sp>
      <p:sp>
        <p:nvSpPr>
          <p:cNvPr id="37" name="TextBox 36"/>
          <p:cNvSpPr txBox="1"/>
          <p:nvPr/>
        </p:nvSpPr>
        <p:spPr>
          <a:xfrm>
            <a:off x="10579608" y="3250692"/>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3.3%</a:t>
            </a:r>
          </a:p>
        </p:txBody>
      </p:sp>
      <p:sp>
        <p:nvSpPr>
          <p:cNvPr id="38" name="TextBox 37"/>
          <p:cNvSpPr txBox="1"/>
          <p:nvPr/>
        </p:nvSpPr>
        <p:spPr>
          <a:xfrm>
            <a:off x="795528" y="3552444"/>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Commercial rents −25% &amp; 20% commercial vacancy</a:t>
            </a:r>
          </a:p>
        </p:txBody>
      </p:sp>
      <p:sp>
        <p:nvSpPr>
          <p:cNvPr id="39" name="TextBox 38"/>
          <p:cNvSpPr txBox="1"/>
          <p:nvPr/>
        </p:nvSpPr>
        <p:spPr>
          <a:xfrm>
            <a:off x="4407408" y="3552444"/>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$328,622</a:t>
            </a:r>
          </a:p>
        </p:txBody>
      </p:sp>
      <p:sp>
        <p:nvSpPr>
          <p:cNvPr id="40" name="TextBox 39"/>
          <p:cNvSpPr txBox="1"/>
          <p:nvPr/>
        </p:nvSpPr>
        <p:spPr>
          <a:xfrm>
            <a:off x="5596128" y="3552444"/>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1.27x</a:t>
            </a:r>
          </a:p>
        </p:txBody>
      </p:sp>
      <p:sp>
        <p:nvSpPr>
          <p:cNvPr id="41" name="TextBox 40"/>
          <p:cNvSpPr txBox="1"/>
          <p:nvPr/>
        </p:nvSpPr>
        <p:spPr>
          <a:xfrm>
            <a:off x="6784848" y="3552444"/>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1.21x</a:t>
            </a:r>
          </a:p>
        </p:txBody>
      </p:sp>
      <p:sp>
        <p:nvSpPr>
          <p:cNvPr id="42" name="TextBox 41"/>
          <p:cNvSpPr txBox="1"/>
          <p:nvPr/>
        </p:nvSpPr>
        <p:spPr>
          <a:xfrm>
            <a:off x="7927848" y="3552444"/>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$943,191</a:t>
            </a:r>
          </a:p>
        </p:txBody>
      </p:sp>
      <p:sp>
        <p:nvSpPr>
          <p:cNvPr id="43" name="TextBox 42"/>
          <p:cNvSpPr txBox="1"/>
          <p:nvPr/>
        </p:nvSpPr>
        <p:spPr>
          <a:xfrm>
            <a:off x="9208008" y="3552444"/>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$2,458,000</a:t>
            </a:r>
          </a:p>
        </p:txBody>
      </p:sp>
      <p:sp>
        <p:nvSpPr>
          <p:cNvPr id="44" name="TextBox 43"/>
          <p:cNvSpPr txBox="1"/>
          <p:nvPr/>
        </p:nvSpPr>
        <p:spPr>
          <a:xfrm>
            <a:off x="10579608" y="3552444"/>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1.1%</a:t>
            </a:r>
          </a:p>
        </p:txBody>
      </p:sp>
      <p:sp>
        <p:nvSpPr>
          <p:cNvPr id="45" name="Rectangle 44"/>
          <p:cNvSpPr/>
          <p:nvPr/>
        </p:nvSpPr>
        <p:spPr>
          <a:xfrm>
            <a:off x="685800" y="3794760"/>
            <a:ext cx="1083564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95528" y="3854196"/>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Interest rates +200 bps (NIIF 7.0%, 1816 9.25%)</a:t>
            </a:r>
          </a:p>
        </p:txBody>
      </p:sp>
      <p:sp>
        <p:nvSpPr>
          <p:cNvPr id="47" name="TextBox 46"/>
          <p:cNvSpPr txBox="1"/>
          <p:nvPr/>
        </p:nvSpPr>
        <p:spPr>
          <a:xfrm>
            <a:off x="4407408" y="3854196"/>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$376,502</a:t>
            </a:r>
          </a:p>
        </p:txBody>
      </p:sp>
      <p:sp>
        <p:nvSpPr>
          <p:cNvPr id="48" name="TextBox 47"/>
          <p:cNvSpPr txBox="1"/>
          <p:nvPr/>
        </p:nvSpPr>
        <p:spPr>
          <a:xfrm>
            <a:off x="5596128" y="3854196"/>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1.21x</a:t>
            </a:r>
          </a:p>
        </p:txBody>
      </p:sp>
      <p:sp>
        <p:nvSpPr>
          <p:cNvPr id="49" name="TextBox 48"/>
          <p:cNvSpPr txBox="1"/>
          <p:nvPr/>
        </p:nvSpPr>
        <p:spPr>
          <a:xfrm>
            <a:off x="6784848" y="3854196"/>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1.11x</a:t>
            </a:r>
          </a:p>
        </p:txBody>
      </p:sp>
      <p:sp>
        <p:nvSpPr>
          <p:cNvPr id="50" name="TextBox 49"/>
          <p:cNvSpPr txBox="1"/>
          <p:nvPr/>
        </p:nvSpPr>
        <p:spPr>
          <a:xfrm>
            <a:off x="7927848" y="3854196"/>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$1,011,387</a:t>
            </a:r>
          </a:p>
        </p:txBody>
      </p:sp>
      <p:sp>
        <p:nvSpPr>
          <p:cNvPr id="51" name="TextBox 50"/>
          <p:cNvSpPr txBox="1"/>
          <p:nvPr/>
        </p:nvSpPr>
        <p:spPr>
          <a:xfrm>
            <a:off x="9208008" y="3854196"/>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$2,297,000</a:t>
            </a:r>
          </a:p>
        </p:txBody>
      </p:sp>
      <p:sp>
        <p:nvSpPr>
          <p:cNvPr id="52" name="TextBox 51"/>
          <p:cNvSpPr txBox="1"/>
          <p:nvPr/>
        </p:nvSpPr>
        <p:spPr>
          <a:xfrm>
            <a:off x="10579608" y="3854196"/>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5.3%</a:t>
            </a:r>
          </a:p>
        </p:txBody>
      </p:sp>
      <p:sp>
        <p:nvSpPr>
          <p:cNvPr id="53" name="TextBox 52"/>
          <p:cNvSpPr txBox="1"/>
          <p:nvPr/>
        </p:nvSpPr>
        <p:spPr>
          <a:xfrm>
            <a:off x="795528" y="4155948"/>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Hard costs +15%</a:t>
            </a:r>
          </a:p>
        </p:txBody>
      </p:sp>
      <p:sp>
        <p:nvSpPr>
          <p:cNvPr id="54" name="TextBox 53"/>
          <p:cNvSpPr txBox="1"/>
          <p:nvPr/>
        </p:nvSpPr>
        <p:spPr>
          <a:xfrm>
            <a:off x="4407408" y="4155948"/>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$376,502</a:t>
            </a:r>
          </a:p>
        </p:txBody>
      </p:sp>
      <p:sp>
        <p:nvSpPr>
          <p:cNvPr id="55" name="TextBox 54"/>
          <p:cNvSpPr txBox="1"/>
          <p:nvPr/>
        </p:nvSpPr>
        <p:spPr>
          <a:xfrm>
            <a:off x="5596128" y="4155948"/>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1.43x</a:t>
            </a:r>
          </a:p>
        </p:txBody>
      </p:sp>
      <p:sp>
        <p:nvSpPr>
          <p:cNvPr id="56" name="TextBox 55"/>
          <p:cNvSpPr txBox="1"/>
          <p:nvPr/>
        </p:nvSpPr>
        <p:spPr>
          <a:xfrm>
            <a:off x="6784848" y="4155948"/>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1.34x</a:t>
            </a:r>
          </a:p>
        </p:txBody>
      </p:sp>
      <p:sp>
        <p:nvSpPr>
          <p:cNvPr id="57" name="TextBox 56"/>
          <p:cNvSpPr txBox="1"/>
          <p:nvPr/>
        </p:nvSpPr>
        <p:spPr>
          <a:xfrm>
            <a:off x="7927848" y="4155948"/>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$1,484,425</a:t>
            </a:r>
          </a:p>
        </p:txBody>
      </p:sp>
      <p:sp>
        <p:nvSpPr>
          <p:cNvPr id="58" name="TextBox 57"/>
          <p:cNvSpPr txBox="1"/>
          <p:nvPr/>
        </p:nvSpPr>
        <p:spPr>
          <a:xfrm>
            <a:off x="9208008" y="4155948"/>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$2,724,000</a:t>
            </a:r>
          </a:p>
        </p:txBody>
      </p:sp>
      <p:sp>
        <p:nvSpPr>
          <p:cNvPr id="59" name="TextBox 58"/>
          <p:cNvSpPr txBox="1"/>
          <p:nvPr/>
        </p:nvSpPr>
        <p:spPr>
          <a:xfrm>
            <a:off x="10579608" y="4155948"/>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7.5%</a:t>
            </a:r>
          </a:p>
        </p:txBody>
      </p:sp>
      <p:sp>
        <p:nvSpPr>
          <p:cNvPr id="60" name="Rectangle 59"/>
          <p:cNvSpPr/>
          <p:nvPr/>
        </p:nvSpPr>
        <p:spPr>
          <a:xfrm>
            <a:off x="685800" y="4398264"/>
            <a:ext cx="1083564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795528" y="4457700"/>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No historic tax credit equity (federal or state)</a:t>
            </a:r>
          </a:p>
        </p:txBody>
      </p:sp>
      <p:sp>
        <p:nvSpPr>
          <p:cNvPr id="62" name="TextBox 61"/>
          <p:cNvSpPr txBox="1"/>
          <p:nvPr/>
        </p:nvSpPr>
        <p:spPr>
          <a:xfrm>
            <a:off x="4407408" y="4457700"/>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$376,502</a:t>
            </a:r>
          </a:p>
        </p:txBody>
      </p:sp>
      <p:sp>
        <p:nvSpPr>
          <p:cNvPr id="63" name="TextBox 62"/>
          <p:cNvSpPr txBox="1"/>
          <p:nvPr/>
        </p:nvSpPr>
        <p:spPr>
          <a:xfrm>
            <a:off x="5596128" y="4457700"/>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1.45x</a:t>
            </a:r>
          </a:p>
        </p:txBody>
      </p:sp>
      <p:sp>
        <p:nvSpPr>
          <p:cNvPr id="64" name="TextBox 63"/>
          <p:cNvSpPr txBox="1"/>
          <p:nvPr/>
        </p:nvSpPr>
        <p:spPr>
          <a:xfrm>
            <a:off x="6784848" y="4457700"/>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1.34x</a:t>
            </a:r>
          </a:p>
        </p:txBody>
      </p:sp>
      <p:sp>
        <p:nvSpPr>
          <p:cNvPr id="65" name="TextBox 64"/>
          <p:cNvSpPr txBox="1"/>
          <p:nvPr/>
        </p:nvSpPr>
        <p:spPr>
          <a:xfrm>
            <a:off x="7927848" y="4457700"/>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$1,819,874</a:t>
            </a:r>
          </a:p>
        </p:txBody>
      </p:sp>
      <p:sp>
        <p:nvSpPr>
          <p:cNvPr id="66" name="TextBox 65"/>
          <p:cNvSpPr txBox="1"/>
          <p:nvPr/>
        </p:nvSpPr>
        <p:spPr>
          <a:xfrm>
            <a:off x="9208008" y="4457700"/>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$2,724,000</a:t>
            </a:r>
          </a:p>
        </p:txBody>
      </p:sp>
      <p:sp>
        <p:nvSpPr>
          <p:cNvPr id="67" name="TextBox 66"/>
          <p:cNvSpPr txBox="1"/>
          <p:nvPr/>
        </p:nvSpPr>
        <p:spPr>
          <a:xfrm>
            <a:off x="10579608" y="4457700"/>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5.7%</a:t>
            </a:r>
          </a:p>
        </p:txBody>
      </p:sp>
      <p:sp>
        <p:nvSpPr>
          <p:cNvPr id="68" name="TextBox 67"/>
          <p:cNvSpPr txBox="1"/>
          <p:nvPr/>
        </p:nvSpPr>
        <p:spPr>
          <a:xfrm>
            <a:off x="795528" y="4759452"/>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Expenses +15%</a:t>
            </a:r>
          </a:p>
        </p:txBody>
      </p:sp>
      <p:sp>
        <p:nvSpPr>
          <p:cNvPr id="69" name="TextBox 68"/>
          <p:cNvSpPr txBox="1"/>
          <p:nvPr/>
        </p:nvSpPr>
        <p:spPr>
          <a:xfrm>
            <a:off x="4407408" y="4759452"/>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$344,314</a:t>
            </a:r>
          </a:p>
        </p:txBody>
      </p:sp>
      <p:sp>
        <p:nvSpPr>
          <p:cNvPr id="70" name="TextBox 69"/>
          <p:cNvSpPr txBox="1"/>
          <p:nvPr/>
        </p:nvSpPr>
        <p:spPr>
          <a:xfrm>
            <a:off x="5596128" y="4759452"/>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1.33x</a:t>
            </a:r>
          </a:p>
        </p:txBody>
      </p:sp>
      <p:sp>
        <p:nvSpPr>
          <p:cNvPr id="71" name="TextBox 70"/>
          <p:cNvSpPr txBox="1"/>
          <p:nvPr/>
        </p:nvSpPr>
        <p:spPr>
          <a:xfrm>
            <a:off x="6784848" y="4759452"/>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1.23x</a:t>
            </a:r>
          </a:p>
        </p:txBody>
      </p:sp>
      <p:sp>
        <p:nvSpPr>
          <p:cNvPr id="72" name="TextBox 71"/>
          <p:cNvSpPr txBox="1"/>
          <p:nvPr/>
        </p:nvSpPr>
        <p:spPr>
          <a:xfrm>
            <a:off x="7927848" y="4759452"/>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$954,938</a:t>
            </a:r>
          </a:p>
        </p:txBody>
      </p:sp>
      <p:sp>
        <p:nvSpPr>
          <p:cNvPr id="73" name="TextBox 72"/>
          <p:cNvSpPr txBox="1"/>
          <p:nvPr/>
        </p:nvSpPr>
        <p:spPr>
          <a:xfrm>
            <a:off x="9208008" y="4759452"/>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$2,497,000</a:t>
            </a:r>
          </a:p>
        </p:txBody>
      </p:sp>
      <p:sp>
        <p:nvSpPr>
          <p:cNvPr id="74" name="TextBox 73"/>
          <p:cNvSpPr txBox="1"/>
          <p:nvPr/>
        </p:nvSpPr>
        <p:spPr>
          <a:xfrm>
            <a:off x="10579608" y="4759452"/>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4.5%</a:t>
            </a:r>
          </a:p>
        </p:txBody>
      </p:sp>
      <p:sp>
        <p:nvSpPr>
          <p:cNvPr id="75" name="Rectangle 74"/>
          <p:cNvSpPr/>
          <p:nvPr/>
        </p:nvSpPr>
        <p:spPr>
          <a:xfrm>
            <a:off x="685800" y="5001768"/>
            <a:ext cx="10835640" cy="301752"/>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TextBox 75"/>
          <p:cNvSpPr txBox="1"/>
          <p:nvPr/>
        </p:nvSpPr>
        <p:spPr>
          <a:xfrm>
            <a:off x="795528" y="5061204"/>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Option — $150/mo furnished amenity fee per apartment</a:t>
            </a:r>
          </a:p>
        </p:txBody>
      </p:sp>
      <p:sp>
        <p:nvSpPr>
          <p:cNvPr id="77" name="TextBox 76"/>
          <p:cNvSpPr txBox="1"/>
          <p:nvPr/>
        </p:nvSpPr>
        <p:spPr>
          <a:xfrm>
            <a:off x="4407408" y="5061204"/>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$407,282</a:t>
            </a:r>
          </a:p>
        </p:txBody>
      </p:sp>
      <p:sp>
        <p:nvSpPr>
          <p:cNvPr id="78" name="TextBox 77"/>
          <p:cNvSpPr txBox="1"/>
          <p:nvPr/>
        </p:nvSpPr>
        <p:spPr>
          <a:xfrm>
            <a:off x="5596128" y="5061204"/>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1.57x</a:t>
            </a:r>
          </a:p>
        </p:txBody>
      </p:sp>
      <p:sp>
        <p:nvSpPr>
          <p:cNvPr id="79" name="TextBox 78"/>
          <p:cNvSpPr txBox="1"/>
          <p:nvPr/>
        </p:nvSpPr>
        <p:spPr>
          <a:xfrm>
            <a:off x="6784848" y="5061204"/>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1.44x</a:t>
            </a:r>
          </a:p>
        </p:txBody>
      </p:sp>
      <p:sp>
        <p:nvSpPr>
          <p:cNvPr id="80" name="TextBox 79"/>
          <p:cNvSpPr txBox="1"/>
          <p:nvPr/>
        </p:nvSpPr>
        <p:spPr>
          <a:xfrm>
            <a:off x="7927848" y="5061204"/>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$944,435</a:t>
            </a:r>
          </a:p>
        </p:txBody>
      </p:sp>
      <p:sp>
        <p:nvSpPr>
          <p:cNvPr id="81" name="TextBox 80"/>
          <p:cNvSpPr txBox="1"/>
          <p:nvPr/>
        </p:nvSpPr>
        <p:spPr>
          <a:xfrm>
            <a:off x="9208008" y="5061204"/>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$2,943,000</a:t>
            </a:r>
          </a:p>
        </p:txBody>
      </p:sp>
      <p:sp>
        <p:nvSpPr>
          <p:cNvPr id="82" name="TextBox 81"/>
          <p:cNvSpPr txBox="1"/>
          <p:nvPr/>
        </p:nvSpPr>
        <p:spPr>
          <a:xfrm>
            <a:off x="10579608" y="5061204"/>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16.3%</a:t>
            </a:r>
          </a:p>
        </p:txBody>
      </p:sp>
      <p:sp>
        <p:nvSpPr>
          <p:cNvPr id="83" name="TextBox 82"/>
          <p:cNvSpPr txBox="1"/>
          <p:nvPr/>
        </p:nvSpPr>
        <p:spPr>
          <a:xfrm>
            <a:off x="795528" y="5362956"/>
            <a:ext cx="3447288" cy="201168"/>
          </a:xfrm>
          <a:prstGeom prst="rect">
            <a:avLst/>
          </a:prstGeom>
          <a:noFill/>
        </p:spPr>
        <p:txBody>
          <a:bodyPr wrap="square" lIns="0" rIns="0" tIns="0" bIns="0" anchor="t">
            <a:spAutoFit/>
          </a:bodyPr>
          <a:lstStyle/>
          <a:p>
            <a:pPr algn="l">
              <a:lnSpc>
                <a:spcPct val="100000"/>
              </a:lnSpc>
              <a:spcAft>
                <a:spcPts val="0"/>
              </a:spcAft>
            </a:pPr>
            <a:r>
              <a:rPr sz="1000" b="0" i="0">
                <a:solidFill>
                  <a:srgbClr val="1A1A1A"/>
                </a:solidFill>
                <a:latin typeface="Arial"/>
              </a:rPr>
              <a:t>Upside — NIIF also refinances 1816 at 5.0%</a:t>
            </a:r>
          </a:p>
        </p:txBody>
      </p:sp>
      <p:sp>
        <p:nvSpPr>
          <p:cNvPr id="84" name="TextBox 83"/>
          <p:cNvSpPr txBox="1"/>
          <p:nvPr/>
        </p:nvSpPr>
        <p:spPr>
          <a:xfrm>
            <a:off x="4407408" y="5362956"/>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$376,502</a:t>
            </a:r>
          </a:p>
        </p:txBody>
      </p:sp>
      <p:sp>
        <p:nvSpPr>
          <p:cNvPr id="85" name="TextBox 84"/>
          <p:cNvSpPr txBox="1"/>
          <p:nvPr/>
        </p:nvSpPr>
        <p:spPr>
          <a:xfrm>
            <a:off x="5596128" y="5362956"/>
            <a:ext cx="102412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1.53x</a:t>
            </a:r>
          </a:p>
        </p:txBody>
      </p:sp>
      <p:sp>
        <p:nvSpPr>
          <p:cNvPr id="86" name="TextBox 85"/>
          <p:cNvSpPr txBox="1"/>
          <p:nvPr/>
        </p:nvSpPr>
        <p:spPr>
          <a:xfrm>
            <a:off x="6784848" y="5362956"/>
            <a:ext cx="9784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1.34x</a:t>
            </a:r>
          </a:p>
        </p:txBody>
      </p:sp>
      <p:sp>
        <p:nvSpPr>
          <p:cNvPr id="87" name="TextBox 86"/>
          <p:cNvSpPr txBox="1"/>
          <p:nvPr/>
        </p:nvSpPr>
        <p:spPr>
          <a:xfrm>
            <a:off x="7927848" y="5362956"/>
            <a:ext cx="11155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$943,874</a:t>
            </a:r>
          </a:p>
        </p:txBody>
      </p:sp>
      <p:sp>
        <p:nvSpPr>
          <p:cNvPr id="88" name="TextBox 87"/>
          <p:cNvSpPr txBox="1"/>
          <p:nvPr/>
        </p:nvSpPr>
        <p:spPr>
          <a:xfrm>
            <a:off x="9208008" y="5362956"/>
            <a:ext cx="120700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$2,724,000</a:t>
            </a:r>
          </a:p>
        </p:txBody>
      </p:sp>
      <p:sp>
        <p:nvSpPr>
          <p:cNvPr id="89" name="TextBox 88"/>
          <p:cNvSpPr txBox="1"/>
          <p:nvPr/>
        </p:nvSpPr>
        <p:spPr>
          <a:xfrm>
            <a:off x="10579608" y="5362956"/>
            <a:ext cx="886968" cy="201168"/>
          </a:xfrm>
          <a:prstGeom prst="rect">
            <a:avLst/>
          </a:prstGeom>
          <a:noFill/>
        </p:spPr>
        <p:txBody>
          <a:bodyPr wrap="square" lIns="0" rIns="0" tIns="0" bIns="0" anchor="t">
            <a:spAutoFit/>
          </a:bodyPr>
          <a:lstStyle/>
          <a:p>
            <a:pPr algn="r">
              <a:lnSpc>
                <a:spcPct val="100000"/>
              </a:lnSpc>
              <a:spcAft>
                <a:spcPts val="0"/>
              </a:spcAft>
            </a:pPr>
            <a:r>
              <a:rPr sz="1000" b="0" i="0">
                <a:solidFill>
                  <a:srgbClr val="1A1A1A"/>
                </a:solidFill>
                <a:latin typeface="Arial"/>
              </a:rPr>
              <a:t>12.9%</a:t>
            </a:r>
          </a:p>
        </p:txBody>
      </p:sp>
      <p:sp>
        <p:nvSpPr>
          <p:cNvPr id="90" name="TextBox 89"/>
          <p:cNvSpPr txBox="1"/>
          <p:nvPr/>
        </p:nvSpPr>
        <p:spPr>
          <a:xfrm>
            <a:off x="685800" y="5760720"/>
            <a:ext cx="10835640" cy="640080"/>
          </a:xfrm>
          <a:prstGeom prst="rect">
            <a:avLst/>
          </a:prstGeom>
          <a:noFill/>
        </p:spPr>
        <p:txBody>
          <a:bodyPr wrap="square" lIns="0" rIns="0" tIns="0" bIns="0" anchor="t">
            <a:spAutoFit/>
          </a:bodyPr>
          <a:lstStyle/>
          <a:p>
            <a:pPr algn="l">
              <a:lnSpc>
                <a:spcPct val="125000"/>
              </a:lnSpc>
              <a:spcAft>
                <a:spcPts val="400"/>
              </a:spcAft>
            </a:pPr>
            <a:r>
              <a:rPr sz="1050" b="0" i="0">
                <a:solidFill>
                  <a:srgbClr val="5A5F6A"/>
                </a:solidFill>
                <a:latin typeface="Arial"/>
              </a:rPr>
              <a:t>The binding risks: a 200 bps rate rise cuts NIIF coverage to 1.11x, and losing both historic credits raises the request to about $1.82M.</a:t>
            </a:r>
          </a:p>
          <a:p>
            <a:pPr algn="l">
              <a:lnSpc>
                <a:spcPct val="125000"/>
              </a:lnSpc>
              <a:spcAft>
                <a:spcPts val="400"/>
              </a:spcAft>
            </a:pPr>
            <a:r>
              <a:rPr sz="1050" b="0" i="0">
                <a:solidFill>
                  <a:srgbClr val="5A5F6A"/>
                </a:solidFill>
                <a:latin typeface="Arial"/>
              </a:rPr>
              <a:t>The upside: a $150/month furnished amenity fee lifts Year 1 NOI to $407,282 and the levered IRR to 16.3%.</a:t>
            </a:r>
          </a:p>
        </p:txBody>
      </p:sp>
      <p:sp>
        <p:nvSpPr>
          <p:cNvPr id="91" name="TextBox 90"/>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Three more scenarios and a full DSCR grid (rent change × interest rate): llayd.net/bdc-sensitivity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1820 N. CHARLES</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1F2A44"/>
                </a:solidFill>
                <a:latin typeface="Cambria"/>
              </a:rPr>
              <a:t>The 1820 offer: $3,000</a:t>
            </a:r>
          </a:p>
        </p:txBody>
      </p:sp>
      <p:sp>
        <p:nvSpPr>
          <p:cNvPr id="5" name="TextBox 4"/>
          <p:cNvSpPr txBox="1"/>
          <p:nvPr/>
        </p:nvSpPr>
        <p:spPr>
          <a:xfrm>
            <a:off x="685800" y="1463040"/>
            <a:ext cx="10789920" cy="457200"/>
          </a:xfrm>
          <a:prstGeom prst="rect">
            <a:avLst/>
          </a:prstGeom>
          <a:noFill/>
        </p:spPr>
        <p:txBody>
          <a:bodyPr wrap="square" lIns="0" rIns="0" tIns="0" bIns="0" anchor="t">
            <a:spAutoFit/>
          </a:bodyPr>
          <a:lstStyle/>
          <a:p>
            <a:pPr algn="l">
              <a:lnSpc>
                <a:spcPct val="120000"/>
              </a:lnSpc>
              <a:spcAft>
                <a:spcPts val="0"/>
              </a:spcAft>
            </a:pPr>
            <a:r>
              <a:rPr sz="1300" b="0" i="0">
                <a:solidFill>
                  <a:srgbClr val="5A5F6A"/>
                </a:solidFill>
                <a:latin typeface="Arial"/>
              </a:rPr>
              <a:t>Restoring 1820 costs more than the finished building will be worth.</a:t>
            </a:r>
          </a:p>
        </p:txBody>
      </p:sp>
      <p:sp>
        <p:nvSpPr>
          <p:cNvPr id="6" name="Rectangle 5"/>
          <p:cNvSpPr/>
          <p:nvPr/>
        </p:nvSpPr>
        <p:spPr>
          <a:xfrm>
            <a:off x="685800" y="2377440"/>
            <a:ext cx="5943600" cy="347472"/>
          </a:xfrm>
          <a:prstGeom prst="rect">
            <a:avLst/>
          </a:prstGeom>
          <a:solidFill>
            <a:srgbClr val="1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95528" y="2455164"/>
            <a:ext cx="3950208" cy="228600"/>
          </a:xfrm>
          <a:prstGeom prst="rect">
            <a:avLst/>
          </a:prstGeom>
          <a:noFill/>
        </p:spPr>
        <p:txBody>
          <a:bodyPr wrap="square" lIns="0" rIns="0" tIns="0" bIns="0" anchor="t">
            <a:spAutoFit/>
          </a:bodyPr>
          <a:lstStyle/>
          <a:p>
            <a:pPr algn="l">
              <a:lnSpc>
                <a:spcPct val="100000"/>
              </a:lnSpc>
              <a:spcAft>
                <a:spcPts val="0"/>
              </a:spcAft>
            </a:pPr>
            <a:r>
              <a:rPr sz="1050" b="1" i="0">
                <a:solidFill>
                  <a:srgbClr val="FFFFFF"/>
                </a:solidFill>
                <a:latin typeface="Arial"/>
              </a:rPr>
              <a:t>Residual land value test — 1820</a:t>
            </a:r>
          </a:p>
        </p:txBody>
      </p:sp>
      <p:sp>
        <p:nvSpPr>
          <p:cNvPr id="8" name="TextBox 7"/>
          <p:cNvSpPr txBox="1"/>
          <p:nvPr/>
        </p:nvSpPr>
        <p:spPr>
          <a:xfrm>
            <a:off x="4910328" y="2455164"/>
            <a:ext cx="1664208" cy="228600"/>
          </a:xfrm>
          <a:prstGeom prst="rect">
            <a:avLst/>
          </a:prstGeom>
          <a:noFill/>
        </p:spPr>
        <p:txBody>
          <a:bodyPr wrap="square" lIns="0" rIns="0" tIns="0" bIns="0" anchor="t">
            <a:spAutoFit/>
          </a:bodyPr>
          <a:lstStyle/>
          <a:p>
            <a:pPr algn="r">
              <a:lnSpc>
                <a:spcPct val="100000"/>
              </a:lnSpc>
              <a:spcAft>
                <a:spcPts val="0"/>
              </a:spcAft>
            </a:pPr>
            <a:r>
              <a:rPr sz="1050" b="1" i="0">
                <a:solidFill>
                  <a:srgbClr val="FFFFFF"/>
                </a:solidFill>
                <a:latin typeface="Arial"/>
              </a:rPr>
              <a:t>Amount</a:t>
            </a:r>
          </a:p>
        </p:txBody>
      </p:sp>
      <p:sp>
        <p:nvSpPr>
          <p:cNvPr id="9" name="Rectangle 8"/>
          <p:cNvSpPr/>
          <p:nvPr/>
        </p:nvSpPr>
        <p:spPr>
          <a:xfrm>
            <a:off x="685800" y="2724912"/>
            <a:ext cx="5943600" cy="402336"/>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2834640"/>
            <a:ext cx="395020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Stabilized value (target rents, 7.5% cap)</a:t>
            </a:r>
          </a:p>
        </p:txBody>
      </p:sp>
      <p:sp>
        <p:nvSpPr>
          <p:cNvPr id="11" name="TextBox 10"/>
          <p:cNvSpPr txBox="1"/>
          <p:nvPr/>
        </p:nvSpPr>
        <p:spPr>
          <a:xfrm>
            <a:off x="4910328" y="2834640"/>
            <a:ext cx="166420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$1,742,757</a:t>
            </a:r>
          </a:p>
        </p:txBody>
      </p:sp>
      <p:sp>
        <p:nvSpPr>
          <p:cNvPr id="12" name="TextBox 11"/>
          <p:cNvSpPr txBox="1"/>
          <p:nvPr/>
        </p:nvSpPr>
        <p:spPr>
          <a:xfrm>
            <a:off x="795528" y="3236976"/>
            <a:ext cx="395020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Stabilized value (market rents)</a:t>
            </a:r>
          </a:p>
        </p:txBody>
      </p:sp>
      <p:sp>
        <p:nvSpPr>
          <p:cNvPr id="13" name="TextBox 12"/>
          <p:cNvSpPr txBox="1"/>
          <p:nvPr/>
        </p:nvSpPr>
        <p:spPr>
          <a:xfrm>
            <a:off x="4910328" y="3236976"/>
            <a:ext cx="166420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$1,600,820</a:t>
            </a:r>
          </a:p>
        </p:txBody>
      </p:sp>
      <p:sp>
        <p:nvSpPr>
          <p:cNvPr id="14" name="Rectangle 13"/>
          <p:cNvSpPr/>
          <p:nvPr/>
        </p:nvSpPr>
        <p:spPr>
          <a:xfrm>
            <a:off x="685800" y="3529584"/>
            <a:ext cx="5943600" cy="402336"/>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3639312"/>
            <a:ext cx="3950208" cy="201168"/>
          </a:xfrm>
          <a:prstGeom prst="rect">
            <a:avLst/>
          </a:prstGeom>
          <a:noFill/>
        </p:spPr>
        <p:txBody>
          <a:bodyPr wrap="square" lIns="0" rIns="0" tIns="0" bIns="0" anchor="t">
            <a:spAutoFit/>
          </a:bodyPr>
          <a:lstStyle/>
          <a:p>
            <a:pPr algn="l">
              <a:lnSpc>
                <a:spcPct val="100000"/>
              </a:lnSpc>
              <a:spcAft>
                <a:spcPts val="0"/>
              </a:spcAft>
            </a:pPr>
            <a:r>
              <a:rPr sz="1100" b="0" i="0">
                <a:solidFill>
                  <a:srgbClr val="1A1A1A"/>
                </a:solidFill>
                <a:latin typeface="Arial"/>
              </a:rPr>
              <a:t>Cost to restore and lease (excluding land)</a:t>
            </a:r>
          </a:p>
        </p:txBody>
      </p:sp>
      <p:sp>
        <p:nvSpPr>
          <p:cNvPr id="16" name="TextBox 15"/>
          <p:cNvSpPr txBox="1"/>
          <p:nvPr/>
        </p:nvSpPr>
        <p:spPr>
          <a:xfrm>
            <a:off x="4910328" y="3639312"/>
            <a:ext cx="1664208" cy="201168"/>
          </a:xfrm>
          <a:prstGeom prst="rect">
            <a:avLst/>
          </a:prstGeom>
          <a:noFill/>
        </p:spPr>
        <p:txBody>
          <a:bodyPr wrap="square" lIns="0" rIns="0" tIns="0" bIns="0" anchor="t">
            <a:spAutoFit/>
          </a:bodyPr>
          <a:lstStyle/>
          <a:p>
            <a:pPr algn="r">
              <a:lnSpc>
                <a:spcPct val="100000"/>
              </a:lnSpc>
              <a:spcAft>
                <a:spcPts val="0"/>
              </a:spcAft>
            </a:pPr>
            <a:r>
              <a:rPr sz="1100" b="0" i="0">
                <a:solidFill>
                  <a:srgbClr val="1A1A1A"/>
                </a:solidFill>
                <a:latin typeface="Arial"/>
              </a:rPr>
              <a:t>$2,869,477</a:t>
            </a:r>
          </a:p>
        </p:txBody>
      </p:sp>
      <p:sp>
        <p:nvSpPr>
          <p:cNvPr id="17" name="Rectangle 16"/>
          <p:cNvSpPr/>
          <p:nvPr/>
        </p:nvSpPr>
        <p:spPr>
          <a:xfrm>
            <a:off x="685800" y="3931920"/>
            <a:ext cx="5943600" cy="402336"/>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95528" y="4041648"/>
            <a:ext cx="3950208" cy="201168"/>
          </a:xfrm>
          <a:prstGeom prst="rect">
            <a:avLst/>
          </a:prstGeom>
          <a:noFill/>
        </p:spPr>
        <p:txBody>
          <a:bodyPr wrap="square" lIns="0" rIns="0" tIns="0" bIns="0" anchor="t">
            <a:spAutoFit/>
          </a:bodyPr>
          <a:lstStyle/>
          <a:p>
            <a:pPr algn="l">
              <a:lnSpc>
                <a:spcPct val="100000"/>
              </a:lnSpc>
              <a:spcAft>
                <a:spcPts val="0"/>
              </a:spcAft>
            </a:pPr>
            <a:r>
              <a:rPr sz="1100" b="1" i="0">
                <a:solidFill>
                  <a:srgbClr val="1A1A1A"/>
                </a:solidFill>
                <a:latin typeface="Arial"/>
              </a:rPr>
              <a:t>Implied as-is land value</a:t>
            </a:r>
          </a:p>
        </p:txBody>
      </p:sp>
      <p:sp>
        <p:nvSpPr>
          <p:cNvPr id="19" name="TextBox 18"/>
          <p:cNvSpPr txBox="1"/>
          <p:nvPr/>
        </p:nvSpPr>
        <p:spPr>
          <a:xfrm>
            <a:off x="4910328" y="4041648"/>
            <a:ext cx="1664208" cy="201168"/>
          </a:xfrm>
          <a:prstGeom prst="rect">
            <a:avLst/>
          </a:prstGeom>
          <a:noFill/>
        </p:spPr>
        <p:txBody>
          <a:bodyPr wrap="square" lIns="0" rIns="0" tIns="0" bIns="0" anchor="t">
            <a:spAutoFit/>
          </a:bodyPr>
          <a:lstStyle/>
          <a:p>
            <a:pPr algn="r">
              <a:lnSpc>
                <a:spcPct val="100000"/>
              </a:lnSpc>
              <a:spcAft>
                <a:spcPts val="0"/>
              </a:spcAft>
            </a:pPr>
            <a:r>
              <a:rPr sz="1100" b="1" i="0">
                <a:solidFill>
                  <a:srgbClr val="1A1A1A"/>
                </a:solidFill>
                <a:latin typeface="Arial"/>
              </a:rPr>
              <a:t>−$1,126,719</a:t>
            </a:r>
          </a:p>
        </p:txBody>
      </p:sp>
      <p:sp>
        <p:nvSpPr>
          <p:cNvPr id="20" name="Rectangle 19"/>
          <p:cNvSpPr/>
          <p:nvPr/>
        </p:nvSpPr>
        <p:spPr>
          <a:xfrm>
            <a:off x="685800" y="4334256"/>
            <a:ext cx="5943600" cy="402336"/>
          </a:xfrm>
          <a:prstGeom prst="rect">
            <a:avLst/>
          </a:prstGeom>
          <a:solidFill>
            <a:srgbClr val="F4F6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85800" y="4334256"/>
            <a:ext cx="5943600" cy="402336"/>
          </a:xfrm>
          <a:prstGeom prst="rect">
            <a:avLst/>
          </a:prstGeom>
          <a:solidFill>
            <a:srgbClr val="E8EC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95528" y="4443984"/>
            <a:ext cx="3950208" cy="201168"/>
          </a:xfrm>
          <a:prstGeom prst="rect">
            <a:avLst/>
          </a:prstGeom>
          <a:noFill/>
        </p:spPr>
        <p:txBody>
          <a:bodyPr wrap="square" lIns="0" rIns="0" tIns="0" bIns="0" anchor="t">
            <a:spAutoFit/>
          </a:bodyPr>
          <a:lstStyle/>
          <a:p>
            <a:pPr algn="l">
              <a:lnSpc>
                <a:spcPct val="100000"/>
              </a:lnSpc>
              <a:spcAft>
                <a:spcPts val="0"/>
              </a:spcAft>
            </a:pPr>
            <a:r>
              <a:rPr sz="1100" b="1" i="0">
                <a:solidFill>
                  <a:srgbClr val="1A1A1A"/>
                </a:solidFill>
                <a:latin typeface="Arial"/>
              </a:rPr>
              <a:t>Offer</a:t>
            </a:r>
          </a:p>
        </p:txBody>
      </p:sp>
      <p:sp>
        <p:nvSpPr>
          <p:cNvPr id="23" name="TextBox 22"/>
          <p:cNvSpPr txBox="1"/>
          <p:nvPr/>
        </p:nvSpPr>
        <p:spPr>
          <a:xfrm>
            <a:off x="4910328" y="4443984"/>
            <a:ext cx="1664208" cy="201168"/>
          </a:xfrm>
          <a:prstGeom prst="rect">
            <a:avLst/>
          </a:prstGeom>
          <a:noFill/>
        </p:spPr>
        <p:txBody>
          <a:bodyPr wrap="square" lIns="0" rIns="0" tIns="0" bIns="0" anchor="t">
            <a:spAutoFit/>
          </a:bodyPr>
          <a:lstStyle/>
          <a:p>
            <a:pPr algn="r">
              <a:lnSpc>
                <a:spcPct val="100000"/>
              </a:lnSpc>
              <a:spcAft>
                <a:spcPts val="0"/>
              </a:spcAft>
            </a:pPr>
            <a:r>
              <a:rPr sz="1100" b="1" i="0">
                <a:solidFill>
                  <a:srgbClr val="1A1A1A"/>
                </a:solidFill>
                <a:latin typeface="Arial"/>
              </a:rPr>
              <a:t>$3,000</a:t>
            </a:r>
          </a:p>
        </p:txBody>
      </p:sp>
      <p:sp>
        <p:nvSpPr>
          <p:cNvPr id="24" name="Oval 23"/>
          <p:cNvSpPr/>
          <p:nvPr/>
        </p:nvSpPr>
        <p:spPr>
          <a:xfrm>
            <a:off x="685800" y="491490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23544" y="4846320"/>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The nominal price reflects negative residual value, not a discount being sought.</a:t>
            </a:r>
          </a:p>
        </p:txBody>
      </p:sp>
      <p:sp>
        <p:nvSpPr>
          <p:cNvPr id="26" name="Oval 25"/>
          <p:cNvSpPr/>
          <p:nvPr/>
        </p:nvSpPr>
        <p:spPr>
          <a:xfrm>
            <a:off x="685800" y="5324269"/>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23544" y="5255689"/>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1820 was conveyed in 2015 and returned to the City in 2022 without a restoration.</a:t>
            </a:r>
          </a:p>
        </p:txBody>
      </p:sp>
      <p:sp>
        <p:nvSpPr>
          <p:cNvPr id="28" name="Oval 27"/>
          <p:cNvSpPr/>
          <p:nvPr/>
        </p:nvSpPr>
        <p:spPr>
          <a:xfrm>
            <a:off x="685800" y="5733639"/>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23544" y="5665059"/>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Control of 1816 and 1818 is what makes finishing the mansion as one project possible.</a:t>
            </a:r>
          </a:p>
        </p:txBody>
      </p:sp>
      <p:sp>
        <p:nvSpPr>
          <p:cNvPr id="30" name="Oval 29"/>
          <p:cNvSpPr/>
          <p:nvPr/>
        </p:nvSpPr>
        <p:spPr>
          <a:xfrm>
            <a:off x="685800" y="6143009"/>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23544" y="6074429"/>
            <a:ext cx="5705856" cy="365760"/>
          </a:xfrm>
          <a:prstGeom prst="rect">
            <a:avLst/>
          </a:prstGeom>
          <a:noFill/>
        </p:spPr>
        <p:txBody>
          <a:bodyPr wrap="square" lIns="0" rIns="0" tIns="0" bIns="0" anchor="t">
            <a:spAutoFit/>
          </a:bodyPr>
          <a:lstStyle/>
          <a:p>
            <a:pPr algn="l">
              <a:lnSpc>
                <a:spcPct val="118000"/>
              </a:lnSpc>
              <a:spcAft>
                <a:spcPts val="0"/>
              </a:spcAft>
            </a:pPr>
            <a:r>
              <a:rPr sz="1050" b="0" i="0">
                <a:solidFill>
                  <a:srgbClr val="1A1A1A"/>
                </a:solidFill>
                <a:latin typeface="Arial"/>
              </a:rPr>
              <a:t>LLAYD accepts LDA conditions: start deadline, reverter, CHAP scope, MBE/WBE compliance.</a:t>
            </a:r>
          </a:p>
        </p:txBody>
      </p:sp>
      <p:pic>
        <p:nvPicPr>
          <p:cNvPr id="32" name="Picture 31" descr="rendering_3d_plan.jpg"/>
          <p:cNvPicPr>
            <a:picLocks noChangeAspect="1"/>
          </p:cNvPicPr>
          <p:nvPr/>
        </p:nvPicPr>
        <p:blipFill>
          <a:blip r:embed="rId2"/>
          <a:srcRect l="11458" r="11458"/>
          <a:stretch>
            <a:fillRect/>
          </a:stretch>
        </p:blipFill>
        <p:spPr>
          <a:xfrm>
            <a:off x="7040880" y="2377440"/>
            <a:ext cx="4480560" cy="3291840"/>
          </a:xfrm>
          <a:prstGeom prst="rect">
            <a:avLst/>
          </a:prstGeom>
        </p:spPr>
      </p:pic>
      <p:sp>
        <p:nvSpPr>
          <p:cNvPr id="33" name="TextBox 32"/>
          <p:cNvSpPr txBox="1"/>
          <p:nvPr/>
        </p:nvSpPr>
        <p:spPr>
          <a:xfrm>
            <a:off x="7040880" y="5742432"/>
            <a:ext cx="4480560" cy="274320"/>
          </a:xfrm>
          <a:prstGeom prst="rect">
            <a:avLst/>
          </a:prstGeom>
          <a:noFill/>
        </p:spPr>
        <p:txBody>
          <a:bodyPr wrap="square" lIns="0" rIns="0" tIns="0" bIns="0" anchor="t">
            <a:spAutoFit/>
          </a:bodyPr>
          <a:lstStyle/>
          <a:p>
            <a:pPr algn="l">
              <a:lnSpc>
                <a:spcPct val="100000"/>
              </a:lnSpc>
              <a:spcAft>
                <a:spcPts val="0"/>
              </a:spcAft>
            </a:pPr>
            <a:r>
              <a:rPr sz="900" b="0" i="1">
                <a:solidFill>
                  <a:srgbClr val="5A5F6A"/>
                </a:solidFill>
                <a:latin typeface="Arial"/>
              </a:rPr>
              <a:t>1820 concept: restored floor plan and interiors</a:t>
            </a:r>
          </a:p>
        </p:txBody>
      </p:sp>
      <p:sp>
        <p:nvSpPr>
          <p:cNvPr id="34" name="TextBox 33"/>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A8F99"/>
                </a:solidFill>
                <a:latin typeface="Arial"/>
              </a:rPr>
              <a:t>The City's return comes from the restoration, the tax base, the jobs and the MBE participation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475488"/>
            <a:ext cx="10789920" cy="274320"/>
          </a:xfrm>
          <a:prstGeom prst="rect">
            <a:avLst/>
          </a:prstGeom>
          <a:noFill/>
        </p:spPr>
        <p:txBody>
          <a:bodyPr wrap="square" lIns="0" rIns="0" tIns="0" bIns="0" anchor="t">
            <a:spAutoFit/>
          </a:bodyPr>
          <a:lstStyle/>
          <a:p>
            <a:pPr algn="l">
              <a:lnSpc>
                <a:spcPct val="100000"/>
              </a:lnSpc>
              <a:spcAft>
                <a:spcPts val="0"/>
              </a:spcAft>
            </a:pPr>
            <a:r>
              <a:rPr sz="1050" b="1" i="0">
                <a:solidFill>
                  <a:srgbClr val="C28B2B"/>
                </a:solidFill>
                <a:latin typeface="Arial"/>
              </a:rPr>
              <a:t>PUBLIC BENEFIT</a:t>
            </a:r>
          </a:p>
        </p:txBody>
      </p:sp>
      <p:sp>
        <p:nvSpPr>
          <p:cNvPr id="4" name="TextBox 3"/>
          <p:cNvSpPr txBox="1"/>
          <p:nvPr/>
        </p:nvSpPr>
        <p:spPr>
          <a:xfrm>
            <a:off x="685800" y="804672"/>
            <a:ext cx="10789920" cy="640080"/>
          </a:xfrm>
          <a:prstGeom prst="rect">
            <a:avLst/>
          </a:prstGeom>
          <a:noFill/>
        </p:spPr>
        <p:txBody>
          <a:bodyPr wrap="square" lIns="0" rIns="0" tIns="0" bIns="0" anchor="t">
            <a:spAutoFit/>
          </a:bodyPr>
          <a:lstStyle/>
          <a:p>
            <a:pPr algn="l">
              <a:lnSpc>
                <a:spcPct val="100000"/>
              </a:lnSpc>
              <a:spcAft>
                <a:spcPts val="0"/>
              </a:spcAft>
            </a:pPr>
            <a:r>
              <a:rPr sz="3200" b="1" i="0">
                <a:solidFill>
                  <a:srgbClr val="FFFFFF"/>
                </a:solidFill>
                <a:latin typeface="Cambria"/>
              </a:rPr>
              <a:t>What the public investment buys</a:t>
            </a:r>
          </a:p>
        </p:txBody>
      </p:sp>
      <p:sp>
        <p:nvSpPr>
          <p:cNvPr id="5" name="Rounded Rectangle 4"/>
          <p:cNvSpPr/>
          <p:nvPr/>
        </p:nvSpPr>
        <p:spPr>
          <a:xfrm>
            <a:off x="685800" y="2103120"/>
            <a:ext cx="2606040" cy="1417320"/>
          </a:xfrm>
          <a:prstGeom prst="roundRect">
            <a:avLst>
              <a:gd name="adj" fmla="val 6000"/>
            </a:avLst>
          </a:prstGeom>
          <a:solidFill>
            <a:srgbClr val="232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41832" y="2304288"/>
            <a:ext cx="2148840" cy="502920"/>
          </a:xfrm>
          <a:prstGeom prst="rect">
            <a:avLst/>
          </a:prstGeom>
          <a:noFill/>
        </p:spPr>
        <p:txBody>
          <a:bodyPr wrap="square" lIns="0" rIns="0" tIns="0" bIns="0" anchor="t">
            <a:spAutoFit/>
          </a:bodyPr>
          <a:lstStyle/>
          <a:p>
            <a:pPr algn="l">
              <a:lnSpc>
                <a:spcPct val="100000"/>
              </a:lnSpc>
              <a:spcAft>
                <a:spcPts val="0"/>
              </a:spcAft>
            </a:pPr>
            <a:r>
              <a:rPr sz="2700" b="1" i="0">
                <a:solidFill>
                  <a:srgbClr val="FFFFFF"/>
                </a:solidFill>
                <a:latin typeface="Cambria"/>
              </a:rPr>
              <a:t>$2.01M</a:t>
            </a:r>
          </a:p>
        </p:txBody>
      </p:sp>
      <p:sp>
        <p:nvSpPr>
          <p:cNvPr id="7" name="TextBox 6"/>
          <p:cNvSpPr txBox="1"/>
          <p:nvPr/>
        </p:nvSpPr>
        <p:spPr>
          <a:xfrm>
            <a:off x="941832" y="2852927"/>
            <a:ext cx="2148840" cy="274320"/>
          </a:xfrm>
          <a:prstGeom prst="rect">
            <a:avLst/>
          </a:prstGeom>
          <a:noFill/>
        </p:spPr>
        <p:txBody>
          <a:bodyPr wrap="square" lIns="0" rIns="0" tIns="0" bIns="0" anchor="t">
            <a:spAutoFit/>
          </a:bodyPr>
          <a:lstStyle/>
          <a:p>
            <a:pPr algn="l">
              <a:lnSpc>
                <a:spcPct val="100000"/>
              </a:lnSpc>
              <a:spcAft>
                <a:spcPts val="0"/>
              </a:spcAft>
            </a:pPr>
            <a:r>
              <a:rPr sz="1100" b="1" i="0">
                <a:solidFill>
                  <a:srgbClr val="C28B2B"/>
                </a:solidFill>
                <a:latin typeface="Arial"/>
              </a:rPr>
              <a:t>Construction payroll</a:t>
            </a:r>
          </a:p>
        </p:txBody>
      </p:sp>
      <p:sp>
        <p:nvSpPr>
          <p:cNvPr id="8" name="TextBox 7"/>
          <p:cNvSpPr txBox="1"/>
          <p:nvPr/>
        </p:nvSpPr>
        <p:spPr>
          <a:xfrm>
            <a:off x="941832" y="3127248"/>
            <a:ext cx="2148840" cy="320040"/>
          </a:xfrm>
          <a:prstGeom prst="rect">
            <a:avLst/>
          </a:prstGeom>
          <a:noFill/>
        </p:spPr>
        <p:txBody>
          <a:bodyPr wrap="square" lIns="0" rIns="0" tIns="0" bIns="0" anchor="t">
            <a:spAutoFit/>
          </a:bodyPr>
          <a:lstStyle/>
          <a:p>
            <a:pPr algn="l">
              <a:lnSpc>
                <a:spcPct val="110000"/>
              </a:lnSpc>
              <a:spcAft>
                <a:spcPts val="0"/>
              </a:spcAft>
            </a:pPr>
            <a:r>
              <a:rPr sz="950" b="0" i="0">
                <a:solidFill>
                  <a:srgbClr val="B9C2D2"/>
                </a:solidFill>
                <a:latin typeface="Arial"/>
              </a:rPr>
              <a:t>≈36 job-years; ~31 at peak</a:t>
            </a:r>
          </a:p>
        </p:txBody>
      </p:sp>
      <p:sp>
        <p:nvSpPr>
          <p:cNvPr id="9" name="Rounded Rectangle 8"/>
          <p:cNvSpPr/>
          <p:nvPr/>
        </p:nvSpPr>
        <p:spPr>
          <a:xfrm>
            <a:off x="3465576" y="2103120"/>
            <a:ext cx="2606040" cy="1417320"/>
          </a:xfrm>
          <a:prstGeom prst="roundRect">
            <a:avLst>
              <a:gd name="adj" fmla="val 6000"/>
            </a:avLst>
          </a:prstGeom>
          <a:solidFill>
            <a:srgbClr val="232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721608" y="2304288"/>
            <a:ext cx="2148840" cy="502920"/>
          </a:xfrm>
          <a:prstGeom prst="rect">
            <a:avLst/>
          </a:prstGeom>
          <a:noFill/>
        </p:spPr>
        <p:txBody>
          <a:bodyPr wrap="square" lIns="0" rIns="0" tIns="0" bIns="0" anchor="t">
            <a:spAutoFit/>
          </a:bodyPr>
          <a:lstStyle/>
          <a:p>
            <a:pPr algn="l">
              <a:lnSpc>
                <a:spcPct val="100000"/>
              </a:lnSpc>
              <a:spcAft>
                <a:spcPts val="0"/>
              </a:spcAft>
            </a:pPr>
            <a:r>
              <a:rPr sz="2700" b="1" i="0">
                <a:solidFill>
                  <a:srgbClr val="FFFFFF"/>
                </a:solidFill>
                <a:latin typeface="Cambria"/>
              </a:rPr>
              <a:t>17–27</a:t>
            </a:r>
          </a:p>
        </p:txBody>
      </p:sp>
      <p:sp>
        <p:nvSpPr>
          <p:cNvPr id="11" name="TextBox 10"/>
          <p:cNvSpPr txBox="1"/>
          <p:nvPr/>
        </p:nvSpPr>
        <p:spPr>
          <a:xfrm>
            <a:off x="3721608" y="2852927"/>
            <a:ext cx="2148840" cy="274320"/>
          </a:xfrm>
          <a:prstGeom prst="rect">
            <a:avLst/>
          </a:prstGeom>
          <a:noFill/>
        </p:spPr>
        <p:txBody>
          <a:bodyPr wrap="square" lIns="0" rIns="0" tIns="0" bIns="0" anchor="t">
            <a:spAutoFit/>
          </a:bodyPr>
          <a:lstStyle/>
          <a:p>
            <a:pPr algn="l">
              <a:lnSpc>
                <a:spcPct val="100000"/>
              </a:lnSpc>
              <a:spcAft>
                <a:spcPts val="0"/>
              </a:spcAft>
            </a:pPr>
            <a:r>
              <a:rPr sz="1100" b="1" i="0">
                <a:solidFill>
                  <a:srgbClr val="C28B2B"/>
                </a:solidFill>
                <a:latin typeface="Arial"/>
              </a:rPr>
              <a:t>Permanent jobs</a:t>
            </a:r>
          </a:p>
        </p:txBody>
      </p:sp>
      <p:sp>
        <p:nvSpPr>
          <p:cNvPr id="12" name="TextBox 11"/>
          <p:cNvSpPr txBox="1"/>
          <p:nvPr/>
        </p:nvSpPr>
        <p:spPr>
          <a:xfrm>
            <a:off x="3721608" y="3127248"/>
            <a:ext cx="2148840" cy="320040"/>
          </a:xfrm>
          <a:prstGeom prst="rect">
            <a:avLst/>
          </a:prstGeom>
          <a:noFill/>
        </p:spPr>
        <p:txBody>
          <a:bodyPr wrap="square" lIns="0" rIns="0" tIns="0" bIns="0" anchor="t">
            <a:spAutoFit/>
          </a:bodyPr>
          <a:lstStyle/>
          <a:p>
            <a:pPr algn="l">
              <a:lnSpc>
                <a:spcPct val="110000"/>
              </a:lnSpc>
              <a:spcAft>
                <a:spcPts val="0"/>
              </a:spcAft>
            </a:pPr>
            <a:r>
              <a:rPr sz="950" b="0" i="0">
                <a:solidFill>
                  <a:srgbClr val="B9C2D2"/>
                </a:solidFill>
                <a:latin typeface="Arial"/>
              </a:rPr>
              <a:t>Tenants + building staff</a:t>
            </a:r>
          </a:p>
        </p:txBody>
      </p:sp>
      <p:sp>
        <p:nvSpPr>
          <p:cNvPr id="13" name="Rounded Rectangle 12"/>
          <p:cNvSpPr/>
          <p:nvPr/>
        </p:nvSpPr>
        <p:spPr>
          <a:xfrm>
            <a:off x="6245352" y="2103120"/>
            <a:ext cx="2606040" cy="1417320"/>
          </a:xfrm>
          <a:prstGeom prst="roundRect">
            <a:avLst>
              <a:gd name="adj" fmla="val 6000"/>
            </a:avLst>
          </a:prstGeom>
          <a:solidFill>
            <a:srgbClr val="232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1384" y="2304288"/>
            <a:ext cx="2148840" cy="502920"/>
          </a:xfrm>
          <a:prstGeom prst="rect">
            <a:avLst/>
          </a:prstGeom>
          <a:noFill/>
        </p:spPr>
        <p:txBody>
          <a:bodyPr wrap="square" lIns="0" rIns="0" tIns="0" bIns="0" anchor="t">
            <a:spAutoFit/>
          </a:bodyPr>
          <a:lstStyle/>
          <a:p>
            <a:pPr algn="l">
              <a:lnSpc>
                <a:spcPct val="100000"/>
              </a:lnSpc>
              <a:spcAft>
                <a:spcPts val="0"/>
              </a:spcAft>
            </a:pPr>
            <a:r>
              <a:rPr sz="2700" b="1" i="0">
                <a:solidFill>
                  <a:srgbClr val="FFFFFF"/>
                </a:solidFill>
                <a:latin typeface="Cambria"/>
              </a:rPr>
              <a:t>≈25</a:t>
            </a:r>
          </a:p>
        </p:txBody>
      </p:sp>
      <p:sp>
        <p:nvSpPr>
          <p:cNvPr id="15" name="TextBox 14"/>
          <p:cNvSpPr txBox="1"/>
          <p:nvPr/>
        </p:nvSpPr>
        <p:spPr>
          <a:xfrm>
            <a:off x="6501384" y="2852927"/>
            <a:ext cx="2148840" cy="274320"/>
          </a:xfrm>
          <a:prstGeom prst="rect">
            <a:avLst/>
          </a:prstGeom>
          <a:noFill/>
        </p:spPr>
        <p:txBody>
          <a:bodyPr wrap="square" lIns="0" rIns="0" tIns="0" bIns="0" anchor="t">
            <a:spAutoFit/>
          </a:bodyPr>
          <a:lstStyle/>
          <a:p>
            <a:pPr algn="l">
              <a:lnSpc>
                <a:spcPct val="100000"/>
              </a:lnSpc>
              <a:spcAft>
                <a:spcPts val="0"/>
              </a:spcAft>
            </a:pPr>
            <a:r>
              <a:rPr sz="1100" b="1" i="0">
                <a:solidFill>
                  <a:srgbClr val="C28B2B"/>
                </a:solidFill>
                <a:latin typeface="Arial"/>
              </a:rPr>
              <a:t>New residents</a:t>
            </a:r>
          </a:p>
        </p:txBody>
      </p:sp>
      <p:sp>
        <p:nvSpPr>
          <p:cNvPr id="16" name="TextBox 15"/>
          <p:cNvSpPr txBox="1"/>
          <p:nvPr/>
        </p:nvSpPr>
        <p:spPr>
          <a:xfrm>
            <a:off x="6501384" y="3127248"/>
            <a:ext cx="2148840" cy="320040"/>
          </a:xfrm>
          <a:prstGeom prst="rect">
            <a:avLst/>
          </a:prstGeom>
          <a:noFill/>
        </p:spPr>
        <p:txBody>
          <a:bodyPr wrap="square" lIns="0" rIns="0" tIns="0" bIns="0" anchor="t">
            <a:spAutoFit/>
          </a:bodyPr>
          <a:lstStyle/>
          <a:p>
            <a:pPr algn="l">
              <a:lnSpc>
                <a:spcPct val="110000"/>
              </a:lnSpc>
              <a:spcAft>
                <a:spcPts val="0"/>
              </a:spcAft>
            </a:pPr>
            <a:r>
              <a:rPr sz="950" b="0" i="0">
                <a:solidFill>
                  <a:srgbClr val="B9C2D2"/>
                </a:solidFill>
                <a:latin typeface="Arial"/>
              </a:rPr>
              <a:t>18 apartments</a:t>
            </a:r>
          </a:p>
        </p:txBody>
      </p:sp>
      <p:sp>
        <p:nvSpPr>
          <p:cNvPr id="17" name="Rounded Rectangle 16"/>
          <p:cNvSpPr/>
          <p:nvPr/>
        </p:nvSpPr>
        <p:spPr>
          <a:xfrm>
            <a:off x="9025128" y="2103120"/>
            <a:ext cx="2514600" cy="1417320"/>
          </a:xfrm>
          <a:prstGeom prst="roundRect">
            <a:avLst>
              <a:gd name="adj" fmla="val 6000"/>
            </a:avLst>
          </a:prstGeom>
          <a:solidFill>
            <a:srgbClr val="232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281159" y="2304288"/>
            <a:ext cx="2057400" cy="502920"/>
          </a:xfrm>
          <a:prstGeom prst="rect">
            <a:avLst/>
          </a:prstGeom>
          <a:noFill/>
        </p:spPr>
        <p:txBody>
          <a:bodyPr wrap="square" lIns="0" rIns="0" tIns="0" bIns="0" anchor="t">
            <a:spAutoFit/>
          </a:bodyPr>
          <a:lstStyle/>
          <a:p>
            <a:pPr algn="l">
              <a:lnSpc>
                <a:spcPct val="100000"/>
              </a:lnSpc>
              <a:spcAft>
                <a:spcPts val="0"/>
              </a:spcAft>
            </a:pPr>
            <a:r>
              <a:rPr sz="2700" b="1" i="0">
                <a:solidFill>
                  <a:srgbClr val="FFFFFF"/>
                </a:solidFill>
                <a:latin typeface="Cambria"/>
              </a:rPr>
              <a:t>$87,320</a:t>
            </a:r>
          </a:p>
        </p:txBody>
      </p:sp>
      <p:sp>
        <p:nvSpPr>
          <p:cNvPr id="19" name="TextBox 18"/>
          <p:cNvSpPr txBox="1"/>
          <p:nvPr/>
        </p:nvSpPr>
        <p:spPr>
          <a:xfrm>
            <a:off x="9281159" y="2852927"/>
            <a:ext cx="2057400" cy="274320"/>
          </a:xfrm>
          <a:prstGeom prst="rect">
            <a:avLst/>
          </a:prstGeom>
          <a:noFill/>
        </p:spPr>
        <p:txBody>
          <a:bodyPr wrap="square" lIns="0" rIns="0" tIns="0" bIns="0" anchor="t">
            <a:spAutoFit/>
          </a:bodyPr>
          <a:lstStyle/>
          <a:p>
            <a:pPr algn="l">
              <a:lnSpc>
                <a:spcPct val="100000"/>
              </a:lnSpc>
              <a:spcAft>
                <a:spcPts val="0"/>
              </a:spcAft>
            </a:pPr>
            <a:r>
              <a:rPr sz="1100" b="1" i="0">
                <a:solidFill>
                  <a:srgbClr val="C28B2B"/>
                </a:solidFill>
                <a:latin typeface="Arial"/>
              </a:rPr>
              <a:t>Property tax / yr</a:t>
            </a:r>
          </a:p>
        </p:txBody>
      </p:sp>
      <p:sp>
        <p:nvSpPr>
          <p:cNvPr id="20" name="TextBox 19"/>
          <p:cNvSpPr txBox="1"/>
          <p:nvPr/>
        </p:nvSpPr>
        <p:spPr>
          <a:xfrm>
            <a:off x="9281159" y="3127248"/>
            <a:ext cx="2057400" cy="320040"/>
          </a:xfrm>
          <a:prstGeom prst="rect">
            <a:avLst/>
          </a:prstGeom>
          <a:noFill/>
        </p:spPr>
        <p:txBody>
          <a:bodyPr wrap="square" lIns="0" rIns="0" tIns="0" bIns="0" anchor="t">
            <a:spAutoFit/>
          </a:bodyPr>
          <a:lstStyle/>
          <a:p>
            <a:pPr algn="l">
              <a:lnSpc>
                <a:spcPct val="110000"/>
              </a:lnSpc>
              <a:spcAft>
                <a:spcPts val="0"/>
              </a:spcAft>
            </a:pPr>
            <a:r>
              <a:rPr sz="950" b="0" i="0">
                <a:solidFill>
                  <a:srgbClr val="B9C2D2"/>
                </a:solidFill>
                <a:latin typeface="Arial"/>
              </a:rPr>
              <a:t>vs ≈$15,165 today</a:t>
            </a:r>
          </a:p>
        </p:txBody>
      </p:sp>
      <p:sp>
        <p:nvSpPr>
          <p:cNvPr id="21" name="Oval 20"/>
          <p:cNvSpPr/>
          <p:nvPr/>
        </p:nvSpPr>
        <p:spPr>
          <a:xfrm>
            <a:off x="685800" y="404622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23544" y="3977639"/>
            <a:ext cx="10597896" cy="365760"/>
          </a:xfrm>
          <a:prstGeom prst="rect">
            <a:avLst/>
          </a:prstGeom>
          <a:noFill/>
        </p:spPr>
        <p:txBody>
          <a:bodyPr wrap="square" lIns="0" rIns="0" tIns="0" bIns="0" anchor="t">
            <a:spAutoFit/>
          </a:bodyPr>
          <a:lstStyle/>
          <a:p>
            <a:pPr algn="l">
              <a:lnSpc>
                <a:spcPct val="118000"/>
              </a:lnSpc>
              <a:spcAft>
                <a:spcPts val="0"/>
              </a:spcAft>
            </a:pPr>
            <a:r>
              <a:rPr sz="1200" b="0" i="0">
                <a:solidFill>
                  <a:srgbClr val="DDE3EE"/>
                </a:solidFill>
                <a:latin typeface="Arial"/>
              </a:rPr>
              <a:t>MBE 27% / WBE 10% goals; developer and general contractor are MBE-certified and Baltimore-based; 55% of the construction workforce expected to be City residents; Employ Baltimore certification signed.</a:t>
            </a:r>
          </a:p>
        </p:txBody>
      </p:sp>
      <p:sp>
        <p:nvSpPr>
          <p:cNvPr id="23" name="Oval 22"/>
          <p:cNvSpPr/>
          <p:nvPr/>
        </p:nvSpPr>
        <p:spPr>
          <a:xfrm>
            <a:off x="685800" y="4524521"/>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3544" y="4455941"/>
            <a:ext cx="10597896" cy="365760"/>
          </a:xfrm>
          <a:prstGeom prst="rect">
            <a:avLst/>
          </a:prstGeom>
          <a:noFill/>
        </p:spPr>
        <p:txBody>
          <a:bodyPr wrap="square" lIns="0" rIns="0" tIns="0" bIns="0" anchor="t">
            <a:spAutoFit/>
          </a:bodyPr>
          <a:lstStyle/>
          <a:p>
            <a:pPr algn="l">
              <a:lnSpc>
                <a:spcPct val="118000"/>
              </a:lnSpc>
              <a:spcAft>
                <a:spcPts val="0"/>
              </a:spcAft>
            </a:pPr>
            <a:r>
              <a:rPr sz="1200" b="0" i="0">
                <a:solidFill>
                  <a:srgbClr val="DDE3EE"/>
                </a:solidFill>
                <a:latin typeface="Arial"/>
              </a:rPr>
              <a:t>Storefronts prioritized for Baltimore-based minority- and women-owned businesses through LLAYD's BRNI-backed Small Business Hub.</a:t>
            </a:r>
          </a:p>
        </p:txBody>
      </p:sp>
      <p:sp>
        <p:nvSpPr>
          <p:cNvPr id="25" name="Oval 24"/>
          <p:cNvSpPr/>
          <p:nvPr/>
        </p:nvSpPr>
        <p:spPr>
          <a:xfrm>
            <a:off x="685800" y="5002823"/>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4934243"/>
            <a:ext cx="10597896" cy="365760"/>
          </a:xfrm>
          <a:prstGeom prst="rect">
            <a:avLst/>
          </a:prstGeom>
          <a:noFill/>
        </p:spPr>
        <p:txBody>
          <a:bodyPr wrap="square" lIns="0" rIns="0" tIns="0" bIns="0" anchor="t">
            <a:spAutoFit/>
          </a:bodyPr>
          <a:lstStyle/>
          <a:p>
            <a:pPr algn="l">
              <a:lnSpc>
                <a:spcPct val="118000"/>
              </a:lnSpc>
              <a:spcAft>
                <a:spcPts val="0"/>
              </a:spcAft>
            </a:pPr>
            <a:r>
              <a:rPr sz="1200" b="0" i="0">
                <a:solidFill>
                  <a:srgbClr val="DDE3EE"/>
                </a:solidFill>
                <a:latin typeface="Arial"/>
              </a:rPr>
              <a:t>Restores a contributing mansion in the North Central National Register District to the Secretary of the Interior's Standards.</a:t>
            </a:r>
          </a:p>
        </p:txBody>
      </p:sp>
      <p:sp>
        <p:nvSpPr>
          <p:cNvPr id="27" name="Oval 26"/>
          <p:cNvSpPr/>
          <p:nvPr/>
        </p:nvSpPr>
        <p:spPr>
          <a:xfrm>
            <a:off x="685800" y="5481124"/>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23544" y="5412544"/>
            <a:ext cx="10597896" cy="365760"/>
          </a:xfrm>
          <a:prstGeom prst="rect">
            <a:avLst/>
          </a:prstGeom>
          <a:noFill/>
        </p:spPr>
        <p:txBody>
          <a:bodyPr wrap="square" lIns="0" rIns="0" tIns="0" bIns="0" anchor="t">
            <a:spAutoFit/>
          </a:bodyPr>
          <a:lstStyle/>
          <a:p>
            <a:pPr algn="l">
              <a:lnSpc>
                <a:spcPct val="118000"/>
              </a:lnSpc>
              <a:spcAft>
                <a:spcPts val="0"/>
              </a:spcAft>
            </a:pPr>
            <a:r>
              <a:rPr sz="1200" b="0" i="0">
                <a:solidFill>
                  <a:srgbClr val="DDE3EE"/>
                </a:solidFill>
                <a:latin typeface="Arial"/>
              </a:rPr>
              <a:t>Returns a vacant City-owned building to the tax rolls and adds street-level activity between the Charles Theatre and Penn Station.</a:t>
            </a:r>
          </a:p>
        </p:txBody>
      </p:sp>
      <p:sp>
        <p:nvSpPr>
          <p:cNvPr id="29" name="TextBox 28"/>
          <p:cNvSpPr txBox="1"/>
          <p:nvPr/>
        </p:nvSpPr>
        <p:spPr>
          <a:xfrm>
            <a:off x="685800" y="6327648"/>
            <a:ext cx="10789920" cy="274320"/>
          </a:xfrm>
          <a:prstGeom prst="rect">
            <a:avLst/>
          </a:prstGeom>
          <a:noFill/>
        </p:spPr>
        <p:txBody>
          <a:bodyPr wrap="square" lIns="0" rIns="0" tIns="0" bIns="0" anchor="t">
            <a:spAutoFit/>
          </a:bodyPr>
          <a:lstStyle/>
          <a:p>
            <a:pPr algn="l">
              <a:lnSpc>
                <a:spcPct val="100000"/>
              </a:lnSpc>
              <a:spcAft>
                <a:spcPts val="0"/>
              </a:spcAft>
            </a:pPr>
            <a:r>
              <a:rPr sz="850" b="0" i="1">
                <a:solidFill>
                  <a:srgbClr val="8B93A3"/>
                </a:solidFill>
                <a:latin typeface="Arial"/>
              </a:rPr>
              <a:t>Payroll estimated at 40% of hard costs; property tax shown before the CHAP credit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rendering_kitchen.jpg"/>
          <p:cNvPicPr>
            <a:picLocks noChangeAspect="1"/>
          </p:cNvPicPr>
          <p:nvPr/>
        </p:nvPicPr>
        <p:blipFill>
          <a:blip r:embed="rId2"/>
          <a:srcRect l="25874" r="25874"/>
          <a:stretch>
            <a:fillRect/>
          </a:stretch>
        </p:blipFill>
        <p:spPr>
          <a:xfrm>
            <a:off x="6400800" y="0"/>
            <a:ext cx="5790895" cy="6858000"/>
          </a:xfrm>
          <a:prstGeom prst="rect">
            <a:avLst/>
          </a:prstGeom>
        </p:spPr>
      </p:pic>
      <p:sp>
        <p:nvSpPr>
          <p:cNvPr id="4" name="Rectangle 3"/>
          <p:cNvSpPr/>
          <p:nvPr/>
        </p:nvSpPr>
        <p:spPr>
          <a:xfrm>
            <a:off x="0" y="0"/>
            <a:ext cx="6949440" cy="6858000"/>
          </a:xfrm>
          <a:prstGeom prst="rect">
            <a:avLst/>
          </a:prstGeom>
          <a:solidFill>
            <a:srgbClr val="141C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685800"/>
            <a:ext cx="5669280" cy="320040"/>
          </a:xfrm>
          <a:prstGeom prst="rect">
            <a:avLst/>
          </a:prstGeom>
          <a:noFill/>
        </p:spPr>
        <p:txBody>
          <a:bodyPr wrap="square" lIns="0" rIns="0" tIns="0" bIns="0" anchor="t">
            <a:spAutoFit/>
          </a:bodyPr>
          <a:lstStyle/>
          <a:p>
            <a:pPr algn="l">
              <a:lnSpc>
                <a:spcPct val="100000"/>
              </a:lnSpc>
              <a:spcAft>
                <a:spcPts val="0"/>
              </a:spcAft>
            </a:pPr>
            <a:r>
              <a:rPr sz="1150" b="1" i="0">
                <a:solidFill>
                  <a:srgbClr val="C28B2B"/>
                </a:solidFill>
                <a:latin typeface="Arial"/>
              </a:rPr>
              <a:t>REQUESTS &amp; NEXT STEPS</a:t>
            </a:r>
          </a:p>
        </p:txBody>
      </p:sp>
      <p:sp>
        <p:nvSpPr>
          <p:cNvPr id="6" name="TextBox 5"/>
          <p:cNvSpPr txBox="1"/>
          <p:nvPr/>
        </p:nvSpPr>
        <p:spPr>
          <a:xfrm>
            <a:off x="685800" y="1097280"/>
            <a:ext cx="5760720" cy="914400"/>
          </a:xfrm>
          <a:prstGeom prst="rect">
            <a:avLst/>
          </a:prstGeom>
          <a:noFill/>
        </p:spPr>
        <p:txBody>
          <a:bodyPr wrap="square" lIns="0" rIns="0" tIns="0" bIns="0" anchor="t">
            <a:spAutoFit/>
          </a:bodyPr>
          <a:lstStyle/>
          <a:p>
            <a:pPr algn="l">
              <a:lnSpc>
                <a:spcPct val="100000"/>
              </a:lnSpc>
              <a:spcAft>
                <a:spcPts val="0"/>
              </a:spcAft>
            </a:pPr>
            <a:r>
              <a:rPr sz="3200" b="1" i="0">
                <a:solidFill>
                  <a:srgbClr val="FFFFFF"/>
                </a:solidFill>
                <a:latin typeface="Cambria"/>
              </a:rPr>
              <a:t>What we're asking for</a:t>
            </a:r>
          </a:p>
        </p:txBody>
      </p:sp>
      <p:sp>
        <p:nvSpPr>
          <p:cNvPr id="7" name="Oval 6"/>
          <p:cNvSpPr/>
          <p:nvPr/>
        </p:nvSpPr>
        <p:spPr>
          <a:xfrm>
            <a:off x="685800" y="2217420"/>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23544" y="2148840"/>
            <a:ext cx="5431536" cy="365760"/>
          </a:xfrm>
          <a:prstGeom prst="rect">
            <a:avLst/>
          </a:prstGeom>
          <a:noFill/>
        </p:spPr>
        <p:txBody>
          <a:bodyPr wrap="square" lIns="0" rIns="0" tIns="0" bIns="0" anchor="t">
            <a:spAutoFit/>
          </a:bodyPr>
          <a:lstStyle/>
          <a:p>
            <a:pPr algn="l">
              <a:lnSpc>
                <a:spcPct val="118000"/>
              </a:lnSpc>
              <a:spcAft>
                <a:spcPts val="0"/>
              </a:spcAft>
            </a:pPr>
            <a:r>
              <a:rPr sz="1150" b="0" i="0">
                <a:solidFill>
                  <a:srgbClr val="DDE3EE"/>
                </a:solidFill>
                <a:latin typeface="Arial"/>
              </a:rPr>
              <a:t>Board approval to move forward on 1820 (ENP → LDA) at the offered price and terms.</a:t>
            </a:r>
          </a:p>
        </p:txBody>
      </p:sp>
      <p:sp>
        <p:nvSpPr>
          <p:cNvPr id="9" name="Oval 8"/>
          <p:cNvSpPr/>
          <p:nvPr/>
        </p:nvSpPr>
        <p:spPr>
          <a:xfrm>
            <a:off x="685800" y="2660552"/>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23544" y="2591972"/>
            <a:ext cx="5431536" cy="365760"/>
          </a:xfrm>
          <a:prstGeom prst="rect">
            <a:avLst/>
          </a:prstGeom>
          <a:noFill/>
        </p:spPr>
        <p:txBody>
          <a:bodyPr wrap="square" lIns="0" rIns="0" tIns="0" bIns="0" anchor="t">
            <a:spAutoFit/>
          </a:bodyPr>
          <a:lstStyle/>
          <a:p>
            <a:pPr algn="l">
              <a:lnSpc>
                <a:spcPct val="118000"/>
              </a:lnSpc>
              <a:spcAft>
                <a:spcPts val="0"/>
              </a:spcAft>
            </a:pPr>
            <a:r>
              <a:rPr sz="1150" b="0" i="0">
                <a:solidFill>
                  <a:srgbClr val="DDE3EE"/>
                </a:solidFill>
                <a:latin typeface="Arial"/>
              </a:rPr>
              <a:t>Gap participation of $943,874 as deferred subordinate financing, or an equivalent grant.</a:t>
            </a:r>
          </a:p>
        </p:txBody>
      </p:sp>
      <p:sp>
        <p:nvSpPr>
          <p:cNvPr id="11" name="Oval 10"/>
          <p:cNvSpPr/>
          <p:nvPr/>
        </p:nvSpPr>
        <p:spPr>
          <a:xfrm>
            <a:off x="685800" y="3103684"/>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23544" y="3035104"/>
            <a:ext cx="5431536" cy="365760"/>
          </a:xfrm>
          <a:prstGeom prst="rect">
            <a:avLst/>
          </a:prstGeom>
          <a:noFill/>
        </p:spPr>
        <p:txBody>
          <a:bodyPr wrap="square" lIns="0" rIns="0" tIns="0" bIns="0" anchor="t">
            <a:spAutoFit/>
          </a:bodyPr>
          <a:lstStyle/>
          <a:p>
            <a:pPr algn="l">
              <a:lnSpc>
                <a:spcPct val="118000"/>
              </a:lnSpc>
              <a:spcAft>
                <a:spcPts val="0"/>
              </a:spcAft>
            </a:pPr>
            <a:r>
              <a:rPr sz="1150" b="0" i="0">
                <a:solidFill>
                  <a:srgbClr val="DDE3EE"/>
                </a:solidFill>
                <a:latin typeface="Arial"/>
              </a:rPr>
              <a:t>Rehabilitation Façade Improvement Grants for 1818 and 1820; Enterprise Zone coordination on the commercial space.</a:t>
            </a:r>
          </a:p>
        </p:txBody>
      </p:sp>
      <p:sp>
        <p:nvSpPr>
          <p:cNvPr id="13" name="Oval 12"/>
          <p:cNvSpPr/>
          <p:nvPr/>
        </p:nvSpPr>
        <p:spPr>
          <a:xfrm>
            <a:off x="685800" y="3546816"/>
            <a:ext cx="82296" cy="82296"/>
          </a:xfrm>
          <a:prstGeom prst="ellipse">
            <a:avLst/>
          </a:prstGeom>
          <a:solidFill>
            <a:srgbClr val="C2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23544" y="3478236"/>
            <a:ext cx="5431536" cy="365760"/>
          </a:xfrm>
          <a:prstGeom prst="rect">
            <a:avLst/>
          </a:prstGeom>
          <a:noFill/>
        </p:spPr>
        <p:txBody>
          <a:bodyPr wrap="square" lIns="0" rIns="0" tIns="0" bIns="0" anchor="t">
            <a:spAutoFit/>
          </a:bodyPr>
          <a:lstStyle/>
          <a:p>
            <a:pPr algn="l">
              <a:lnSpc>
                <a:spcPct val="118000"/>
              </a:lnSpc>
              <a:spcAft>
                <a:spcPts val="0"/>
              </a:spcAft>
            </a:pPr>
            <a:r>
              <a:rPr sz="1150" b="0" i="0">
                <a:solidFill>
                  <a:srgbClr val="DDE3EE"/>
                </a:solidFill>
                <a:latin typeface="Arial"/>
              </a:rPr>
              <a:t>Letters of support for the 2027 District 40 bond bill and the DHCD applications.</a:t>
            </a:r>
          </a:p>
        </p:txBody>
      </p:sp>
      <p:sp>
        <p:nvSpPr>
          <p:cNvPr id="15" name="TextBox 14"/>
          <p:cNvSpPr txBox="1"/>
          <p:nvPr/>
        </p:nvSpPr>
        <p:spPr>
          <a:xfrm>
            <a:off x="685800" y="4114800"/>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Oct 2026</a:t>
            </a:r>
          </a:p>
        </p:txBody>
      </p:sp>
      <p:sp>
        <p:nvSpPr>
          <p:cNvPr id="16" name="TextBox 15"/>
          <p:cNvSpPr txBox="1"/>
          <p:nvPr/>
        </p:nvSpPr>
        <p:spPr>
          <a:xfrm>
            <a:off x="2148840" y="4114800"/>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NIIF intake &amp; site visit; CHAP pre-application; MHT/NPS Part 1</a:t>
            </a:r>
          </a:p>
        </p:txBody>
      </p:sp>
      <p:sp>
        <p:nvSpPr>
          <p:cNvPr id="17" name="TextBox 16"/>
          <p:cNvSpPr txBox="1"/>
          <p:nvPr/>
        </p:nvSpPr>
        <p:spPr>
          <a:xfrm>
            <a:off x="685800" y="4443984"/>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Nov 23, 2026</a:t>
            </a:r>
          </a:p>
        </p:txBody>
      </p:sp>
      <p:sp>
        <p:nvSpPr>
          <p:cNvPr id="18" name="TextBox 17"/>
          <p:cNvSpPr txBox="1"/>
          <p:nvPr/>
        </p:nvSpPr>
        <p:spPr>
          <a:xfrm>
            <a:off x="2148840" y="4443984"/>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District 40 bond bill application due</a:t>
            </a:r>
          </a:p>
        </p:txBody>
      </p:sp>
      <p:sp>
        <p:nvSpPr>
          <p:cNvPr id="19" name="TextBox 18"/>
          <p:cNvSpPr txBox="1"/>
          <p:nvPr/>
        </p:nvSpPr>
        <p:spPr>
          <a:xfrm>
            <a:off x="685800" y="4773168"/>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Q4 2026</a:t>
            </a:r>
          </a:p>
        </p:txBody>
      </p:sp>
      <p:sp>
        <p:nvSpPr>
          <p:cNvPr id="20" name="TextBox 19"/>
          <p:cNvSpPr txBox="1"/>
          <p:nvPr/>
        </p:nvSpPr>
        <p:spPr>
          <a:xfrm>
            <a:off x="2148840" y="4773168"/>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BDC board; ENP; right of entry; survey, Phase I, structural</a:t>
            </a:r>
          </a:p>
        </p:txBody>
      </p:sp>
      <p:sp>
        <p:nvSpPr>
          <p:cNvPr id="21" name="TextBox 20"/>
          <p:cNvSpPr txBox="1"/>
          <p:nvPr/>
        </p:nvSpPr>
        <p:spPr>
          <a:xfrm>
            <a:off x="685800" y="5102352"/>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Q1–Q2 2027</a:t>
            </a:r>
          </a:p>
        </p:txBody>
      </p:sp>
      <p:sp>
        <p:nvSpPr>
          <p:cNvPr id="22" name="TextBox 21"/>
          <p:cNvSpPr txBox="1"/>
          <p:nvPr/>
        </p:nvSpPr>
        <p:spPr>
          <a:xfrm>
            <a:off x="2148840" y="5102352"/>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LDA; design &amp; permits; NIIF commitment; 1816 CO &amp; refinance</a:t>
            </a:r>
          </a:p>
        </p:txBody>
      </p:sp>
      <p:sp>
        <p:nvSpPr>
          <p:cNvPr id="23" name="TextBox 22"/>
          <p:cNvSpPr txBox="1"/>
          <p:nvPr/>
        </p:nvSpPr>
        <p:spPr>
          <a:xfrm>
            <a:off x="685800" y="5431536"/>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Jul 2027</a:t>
            </a:r>
          </a:p>
        </p:txBody>
      </p:sp>
      <p:sp>
        <p:nvSpPr>
          <p:cNvPr id="24" name="TextBox 23"/>
          <p:cNvSpPr txBox="1"/>
          <p:nvPr/>
        </p:nvSpPr>
        <p:spPr>
          <a:xfrm>
            <a:off x="2148840" y="5431536"/>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Phase 2 construction start (18 months)</a:t>
            </a:r>
          </a:p>
        </p:txBody>
      </p:sp>
      <p:sp>
        <p:nvSpPr>
          <p:cNvPr id="25" name="TextBox 24"/>
          <p:cNvSpPr txBox="1"/>
          <p:nvPr/>
        </p:nvSpPr>
        <p:spPr>
          <a:xfrm>
            <a:off x="685800" y="5760720"/>
            <a:ext cx="1371600" cy="228600"/>
          </a:xfrm>
          <a:prstGeom prst="rect">
            <a:avLst/>
          </a:prstGeom>
          <a:noFill/>
        </p:spPr>
        <p:txBody>
          <a:bodyPr wrap="square" lIns="0" rIns="0" tIns="0" bIns="0" anchor="t">
            <a:spAutoFit/>
          </a:bodyPr>
          <a:lstStyle/>
          <a:p>
            <a:pPr algn="l">
              <a:lnSpc>
                <a:spcPct val="100000"/>
              </a:lnSpc>
              <a:spcAft>
                <a:spcPts val="0"/>
              </a:spcAft>
            </a:pPr>
            <a:r>
              <a:rPr sz="1000" b="1" i="0">
                <a:solidFill>
                  <a:srgbClr val="C28B2B"/>
                </a:solidFill>
                <a:latin typeface="Arial"/>
              </a:rPr>
              <a:t>2029</a:t>
            </a:r>
          </a:p>
        </p:txBody>
      </p:sp>
      <p:sp>
        <p:nvSpPr>
          <p:cNvPr id="26" name="TextBox 25"/>
          <p:cNvSpPr txBox="1"/>
          <p:nvPr/>
        </p:nvSpPr>
        <p:spPr>
          <a:xfrm>
            <a:off x="2148840" y="5760720"/>
            <a:ext cx="4206240" cy="274320"/>
          </a:xfrm>
          <a:prstGeom prst="rect">
            <a:avLst/>
          </a:prstGeom>
          <a:noFill/>
        </p:spPr>
        <p:txBody>
          <a:bodyPr wrap="square" lIns="0" rIns="0" tIns="0" bIns="0" anchor="t">
            <a:spAutoFit/>
          </a:bodyPr>
          <a:lstStyle/>
          <a:p>
            <a:pPr algn="l">
              <a:lnSpc>
                <a:spcPct val="110000"/>
              </a:lnSpc>
              <a:spcAft>
                <a:spcPts val="0"/>
              </a:spcAft>
            </a:pPr>
            <a:r>
              <a:rPr sz="1000" b="0" i="0">
                <a:solidFill>
                  <a:srgbClr val="C2CBDA"/>
                </a:solidFill>
                <a:latin typeface="Arial"/>
              </a:rPr>
              <a:t>Full mansion stabilized</a:t>
            </a:r>
          </a:p>
        </p:txBody>
      </p:sp>
      <p:sp>
        <p:nvSpPr>
          <p:cNvPr id="27" name="TextBox 26"/>
          <p:cNvSpPr txBox="1"/>
          <p:nvPr/>
        </p:nvSpPr>
        <p:spPr>
          <a:xfrm>
            <a:off x="685800" y="6053328"/>
            <a:ext cx="5669280" cy="548640"/>
          </a:xfrm>
          <a:prstGeom prst="rect">
            <a:avLst/>
          </a:prstGeom>
          <a:noFill/>
        </p:spPr>
        <p:txBody>
          <a:bodyPr wrap="square" lIns="0" rIns="0" tIns="0" bIns="0" anchor="t">
            <a:spAutoFit/>
          </a:bodyPr>
          <a:lstStyle/>
          <a:p>
            <a:pPr algn="l">
              <a:lnSpc>
                <a:spcPct val="125000"/>
              </a:lnSpc>
              <a:spcAft>
                <a:spcPts val="200"/>
              </a:spcAft>
            </a:pPr>
            <a:r>
              <a:rPr sz="950" b="0" i="0">
                <a:solidFill>
                  <a:srgbClr val="949FB2"/>
                </a:solidFill>
                <a:latin typeface="Arial"/>
              </a:rPr>
              <a:t>Bradford T. Phillips · Live Life As You Dream (LLAYD) LLC &amp; Tyjuan Amor LLC</a:t>
            </a:r>
          </a:p>
          <a:p>
            <a:pPr algn="l">
              <a:lnSpc>
                <a:spcPct val="125000"/>
              </a:lnSpc>
              <a:spcAft>
                <a:spcPts val="200"/>
              </a:spcAft>
            </a:pPr>
            <a:r>
              <a:rPr sz="950" b="0" i="0">
                <a:solidFill>
                  <a:srgbClr val="949FB2"/>
                </a:solidFill>
                <a:latin typeface="Arial"/>
              </a:rPr>
              <a:t>Full package, research appendices and interactive dashboard: llayd.net/bdc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