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48"/>
  </p:normalViewPr>
  <p:slideViewPr>
    <p:cSldViewPr snapToGrid="0" snapToObjects="1">
      <p:cViewPr varScale="1">
        <p:scale>
          <a:sx n="142" d="100"/>
          <a:sy n="142" d="100"/>
        </p:scale>
        <p:origin x="664" y="1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6/21/26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6/21/26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6/21/26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6/21/26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6/21/26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6/21/26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6/21/26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6/21/26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‹Nº›</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5029200" y="0"/>
            <a:ext cx="4114800" cy="5143500"/>
          </a:xfrm>
          <a:prstGeom prst="rect">
            <a:avLst/>
          </a:prstGeom>
          <a:solidFill>
            <a:srgbClr val="EBEB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5029200" y="0"/>
            <a:ext cx="4114800" cy="5143500"/>
          </a:xfrm>
          <a:prstGeom prst="rect">
            <a:avLst/>
          </a:prstGeom>
          <a:solidFill>
            <a:srgbClr val="EEEEEE"/>
          </a:solidFill>
          <a:ln w="9525">
            <a:solidFill>
              <a:srgbClr val="CCCC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5029200" y="2224278"/>
            <a:ext cx="4114800" cy="369332"/>
          </a:xfrm>
          <a:prstGeom prst="rect">
            <a:avLst/>
          </a:prstGeom>
          <a:noFill/>
        </p:spPr>
        <p:txBody>
          <a:bodyPr wrap="square">
            <a:spAutoFit/>
          </a:bodyPr>
          <a:lstStyle/>
          <a:p>
            <a:pPr algn="ctr"/>
            <a:r>
              <a:rPr sz="900" b="0" i="1" dirty="0">
                <a:solidFill>
                  <a:srgbClr val="888888"/>
                </a:solidFill>
                <a:latin typeface="Calibri"/>
              </a:rPr>
              <a:t>[ ESPACIO PARA IMAGEN ]</a:t>
            </a:r>
          </a:p>
          <a:p>
            <a:pPr algn="ctr"/>
            <a:r>
              <a:rPr lang="es-ES" sz="900" b="0" i="1" dirty="0">
                <a:solidFill>
                  <a:srgbClr val="888888"/>
                </a:solidFill>
                <a:latin typeface="Calibri"/>
              </a:rPr>
              <a:t>Logo de </a:t>
            </a:r>
            <a:r>
              <a:rPr lang="es-ES" sz="900" b="0" i="1" dirty="0" err="1">
                <a:solidFill>
                  <a:srgbClr val="888888"/>
                </a:solidFill>
                <a:latin typeface="Calibri"/>
              </a:rPr>
              <a:t>dismare</a:t>
            </a:r>
            <a:endParaRPr sz="900" b="0" i="1" dirty="0">
              <a:solidFill>
                <a:srgbClr val="999999"/>
              </a:solidFill>
              <a:latin typeface="Calibri"/>
            </a:endParaRPr>
          </a:p>
        </p:txBody>
      </p:sp>
      <p:sp>
        <p:nvSpPr>
          <p:cNvPr id="5" name="Rectangle 4"/>
          <p:cNvSpPr/>
          <p:nvPr/>
        </p:nvSpPr>
        <p:spPr>
          <a:xfrm>
            <a:off x="0" y="0"/>
            <a:ext cx="73152" cy="5143500"/>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TextBox 5"/>
          <p:cNvSpPr txBox="1"/>
          <p:nvPr/>
        </p:nvSpPr>
        <p:spPr>
          <a:xfrm>
            <a:off x="320040" y="749808"/>
            <a:ext cx="4389120" cy="365760"/>
          </a:xfrm>
          <a:prstGeom prst="rect">
            <a:avLst/>
          </a:prstGeom>
          <a:noFill/>
        </p:spPr>
        <p:txBody>
          <a:bodyPr wrap="square">
            <a:spAutoFit/>
          </a:bodyPr>
          <a:lstStyle/>
          <a:p>
            <a:pPr algn="l"/>
            <a:r>
              <a:rPr sz="1300" b="1" i="0">
                <a:solidFill>
                  <a:srgbClr val="B8943F"/>
                </a:solidFill>
                <a:latin typeface="Calibri"/>
              </a:rPr>
              <a:t>GRUPO</a:t>
            </a:r>
          </a:p>
        </p:txBody>
      </p:sp>
      <p:sp>
        <p:nvSpPr>
          <p:cNvPr id="7" name="TextBox 6"/>
          <p:cNvSpPr txBox="1"/>
          <p:nvPr/>
        </p:nvSpPr>
        <p:spPr>
          <a:xfrm>
            <a:off x="320040" y="1078992"/>
            <a:ext cx="4572000" cy="960120"/>
          </a:xfrm>
          <a:prstGeom prst="rect">
            <a:avLst/>
          </a:prstGeom>
          <a:noFill/>
        </p:spPr>
        <p:txBody>
          <a:bodyPr wrap="square">
            <a:spAutoFit/>
          </a:bodyPr>
          <a:lstStyle/>
          <a:p>
            <a:pPr algn="l"/>
            <a:r>
              <a:rPr sz="6000" b="1" i="0">
                <a:solidFill>
                  <a:srgbClr val="1C1C1C"/>
                </a:solidFill>
                <a:latin typeface="Calibri"/>
              </a:rPr>
              <a:t>DISMARE</a:t>
            </a:r>
          </a:p>
        </p:txBody>
      </p:sp>
      <p:sp>
        <p:nvSpPr>
          <p:cNvPr id="8" name="Rectangle 7"/>
          <p:cNvSpPr/>
          <p:nvPr/>
        </p:nvSpPr>
        <p:spPr>
          <a:xfrm>
            <a:off x="320040" y="2148840"/>
            <a:ext cx="2377440" cy="45720"/>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320040" y="2286000"/>
            <a:ext cx="4389120" cy="914400"/>
          </a:xfrm>
          <a:prstGeom prst="rect">
            <a:avLst/>
          </a:prstGeom>
          <a:noFill/>
        </p:spPr>
        <p:txBody>
          <a:bodyPr wrap="square">
            <a:spAutoFit/>
          </a:bodyPr>
          <a:lstStyle/>
          <a:p>
            <a:pPr algn="l"/>
            <a:r>
              <a:rPr sz="1700" b="0" i="0">
                <a:solidFill>
                  <a:srgbClr val="1C1C1C"/>
                </a:solidFill>
                <a:latin typeface="Calibri"/>
              </a:rPr>
              <a:t>Su Socio Local de Referencia</a:t>
            </a:r>
          </a:p>
          <a:p>
            <a:pPr algn="l"/>
            <a:r>
              <a:rPr sz="1700" b="0" i="0">
                <a:solidFill>
                  <a:srgbClr val="1C1C1C"/>
                </a:solidFill>
                <a:latin typeface="Calibri"/>
              </a:rPr>
              <a:t>en las Islas Canarias</a:t>
            </a:r>
          </a:p>
        </p:txBody>
      </p:sp>
      <p:sp>
        <p:nvSpPr>
          <p:cNvPr id="10" name="Rectangle 9"/>
          <p:cNvSpPr/>
          <p:nvPr/>
        </p:nvSpPr>
        <p:spPr>
          <a:xfrm>
            <a:off x="320040" y="3429000"/>
            <a:ext cx="1645920" cy="502920"/>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320040" y="3456432"/>
            <a:ext cx="1645920" cy="461665"/>
          </a:xfrm>
          <a:prstGeom prst="rect">
            <a:avLst/>
          </a:prstGeom>
          <a:noFill/>
        </p:spPr>
        <p:txBody>
          <a:bodyPr wrap="square">
            <a:spAutoFit/>
          </a:bodyPr>
          <a:lstStyle/>
          <a:p>
            <a:pPr algn="ctr"/>
            <a:r>
              <a:rPr lang="es-ES" sz="1200" b="1" i="0" dirty="0">
                <a:solidFill>
                  <a:srgbClr val="1C1C1C"/>
                </a:solidFill>
                <a:latin typeface="Calibri"/>
              </a:rPr>
              <a:t>Construyendo hogares </a:t>
            </a:r>
            <a:r>
              <a:rPr lang="es-ES" sz="1200" b="1" dirty="0">
                <a:solidFill>
                  <a:srgbClr val="1C1C1C"/>
                </a:solidFill>
                <a:latin typeface="Calibri"/>
              </a:rPr>
              <a:t>d</a:t>
            </a:r>
            <a:r>
              <a:rPr sz="1200" b="1" i="0" dirty="0" err="1">
                <a:solidFill>
                  <a:srgbClr val="1C1C1C"/>
                </a:solidFill>
                <a:latin typeface="Calibri"/>
              </a:rPr>
              <a:t>esde</a:t>
            </a:r>
            <a:r>
              <a:rPr sz="1200" b="1" i="0" dirty="0">
                <a:solidFill>
                  <a:srgbClr val="1C1C1C"/>
                </a:solidFill>
                <a:latin typeface="Calibri"/>
              </a:rPr>
              <a:t> 1990</a:t>
            </a:r>
          </a:p>
        </p:txBody>
      </p:sp>
      <p:sp>
        <p:nvSpPr>
          <p:cNvPr id="12" name="TextBox 11"/>
          <p:cNvSpPr txBox="1"/>
          <p:nvPr/>
        </p:nvSpPr>
        <p:spPr>
          <a:xfrm>
            <a:off x="320040" y="4617720"/>
            <a:ext cx="4389120" cy="256032"/>
          </a:xfrm>
          <a:prstGeom prst="rect">
            <a:avLst/>
          </a:prstGeom>
          <a:noFill/>
        </p:spPr>
        <p:txBody>
          <a:bodyPr wrap="square">
            <a:spAutoFit/>
          </a:bodyPr>
          <a:lstStyle/>
          <a:p>
            <a:pPr algn="l"/>
            <a:r>
              <a:rPr sz="900" b="0" i="0">
                <a:solidFill>
                  <a:srgbClr val="B8943F"/>
                </a:solidFill>
                <a:latin typeface="Calibri"/>
              </a:rPr>
              <a:t>PRESENTACIÓN INSTITUCIONAL  ·  2025</a:t>
            </a:r>
          </a:p>
        </p:txBody>
      </p:sp>
      <p:sp>
        <p:nvSpPr>
          <p:cNvPr id="13" name="TextBox 12"/>
          <p:cNvSpPr txBox="1"/>
          <p:nvPr/>
        </p:nvSpPr>
        <p:spPr>
          <a:xfrm>
            <a:off x="320040" y="4873752"/>
            <a:ext cx="4389120" cy="201168"/>
          </a:xfrm>
          <a:prstGeom prst="rect">
            <a:avLst/>
          </a:prstGeom>
          <a:noFill/>
        </p:spPr>
        <p:txBody>
          <a:bodyPr wrap="square">
            <a:spAutoFit/>
          </a:bodyPr>
          <a:lstStyle/>
          <a:p>
            <a:pPr algn="l"/>
            <a:r>
              <a:rPr sz="900" b="0" i="0">
                <a:solidFill>
                  <a:srgbClr val="B8943F"/>
                </a:solidFill>
                <a:latin typeface="Calibri"/>
              </a:rPr>
              <a:t>www.dismare.es   ·   obranuevaencanarias.com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0" y="0"/>
            <a:ext cx="64008" cy="5143500"/>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274320"/>
            <a:ext cx="8503920" cy="256032"/>
          </a:xfrm>
          <a:prstGeom prst="rect">
            <a:avLst/>
          </a:prstGeom>
          <a:noFill/>
        </p:spPr>
        <p:txBody>
          <a:bodyPr wrap="square">
            <a:spAutoFit/>
          </a:bodyPr>
          <a:lstStyle/>
          <a:p>
            <a:pPr algn="l"/>
            <a:r>
              <a:rPr sz="900" b="1" i="0">
                <a:solidFill>
                  <a:srgbClr val="B8943F"/>
                </a:solidFill>
                <a:latin typeface="Calibri"/>
              </a:rPr>
              <a:t>PROPUESTA DE VALOR</a:t>
            </a:r>
          </a:p>
        </p:txBody>
      </p:sp>
      <p:sp>
        <p:nvSpPr>
          <p:cNvPr id="4" name="TextBox 3"/>
          <p:cNvSpPr txBox="1"/>
          <p:nvPr/>
        </p:nvSpPr>
        <p:spPr>
          <a:xfrm>
            <a:off x="320040" y="566928"/>
            <a:ext cx="8503920" cy="960120"/>
          </a:xfrm>
          <a:prstGeom prst="rect">
            <a:avLst/>
          </a:prstGeom>
          <a:noFill/>
        </p:spPr>
        <p:txBody>
          <a:bodyPr wrap="square">
            <a:spAutoFit/>
          </a:bodyPr>
          <a:lstStyle/>
          <a:p>
            <a:pPr algn="l"/>
            <a:r>
              <a:rPr sz="2200" b="1" i="0">
                <a:solidFill>
                  <a:srgbClr val="1C1C1C"/>
                </a:solidFill>
                <a:latin typeface="Calibri"/>
              </a:rPr>
              <a:t>¿Por Qué Dismare Como Socio Local?</a:t>
            </a:r>
          </a:p>
          <a:p>
            <a:pPr algn="l"/>
            <a:r>
              <a:rPr sz="2200" b="1" i="0">
                <a:solidFill>
                  <a:srgbClr val="1C1C1C"/>
                </a:solidFill>
                <a:latin typeface="Calibri"/>
              </a:rPr>
              <a:t>La Mitigación del Riesgo para el Inversor.</a:t>
            </a:r>
          </a:p>
        </p:txBody>
      </p:sp>
      <p:sp>
        <p:nvSpPr>
          <p:cNvPr id="5" name="Rectangle 4"/>
          <p:cNvSpPr/>
          <p:nvPr/>
        </p:nvSpPr>
        <p:spPr>
          <a:xfrm>
            <a:off x="320040" y="1664208"/>
            <a:ext cx="438912" cy="475488"/>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TextBox 5"/>
          <p:cNvSpPr txBox="1"/>
          <p:nvPr/>
        </p:nvSpPr>
        <p:spPr>
          <a:xfrm>
            <a:off x="320040" y="1682496"/>
            <a:ext cx="438912" cy="438912"/>
          </a:xfrm>
          <a:prstGeom prst="rect">
            <a:avLst/>
          </a:prstGeom>
          <a:noFill/>
        </p:spPr>
        <p:txBody>
          <a:bodyPr wrap="square">
            <a:spAutoFit/>
          </a:bodyPr>
          <a:lstStyle/>
          <a:p>
            <a:pPr algn="ctr"/>
            <a:r>
              <a:rPr sz="1100" b="1" i="0">
                <a:solidFill>
                  <a:srgbClr val="1C1C1C"/>
                </a:solidFill>
                <a:latin typeface="Calibri"/>
              </a:rPr>
              <a:t>01</a:t>
            </a:r>
          </a:p>
        </p:txBody>
      </p:sp>
      <p:sp>
        <p:nvSpPr>
          <p:cNvPr id="7" name="TextBox 6"/>
          <p:cNvSpPr txBox="1"/>
          <p:nvPr/>
        </p:nvSpPr>
        <p:spPr>
          <a:xfrm>
            <a:off x="886968" y="1664208"/>
            <a:ext cx="3611880" cy="237744"/>
          </a:xfrm>
          <a:prstGeom prst="rect">
            <a:avLst/>
          </a:prstGeom>
          <a:noFill/>
        </p:spPr>
        <p:txBody>
          <a:bodyPr wrap="square">
            <a:spAutoFit/>
          </a:bodyPr>
          <a:lstStyle/>
          <a:p>
            <a:pPr algn="l"/>
            <a:r>
              <a:rPr sz="1200" b="1" i="0">
                <a:solidFill>
                  <a:srgbClr val="1C1C1C"/>
                </a:solidFill>
                <a:latin typeface="Calibri"/>
              </a:rPr>
              <a:t>Conocimiento Local Insustituible</a:t>
            </a:r>
          </a:p>
        </p:txBody>
      </p:sp>
      <p:sp>
        <p:nvSpPr>
          <p:cNvPr id="8" name="TextBox 7"/>
          <p:cNvSpPr txBox="1"/>
          <p:nvPr/>
        </p:nvSpPr>
        <p:spPr>
          <a:xfrm>
            <a:off x="886968" y="1901952"/>
            <a:ext cx="3611880" cy="400110"/>
          </a:xfrm>
          <a:prstGeom prst="rect">
            <a:avLst/>
          </a:prstGeom>
          <a:noFill/>
        </p:spPr>
        <p:txBody>
          <a:bodyPr wrap="square">
            <a:spAutoFit/>
          </a:bodyPr>
          <a:lstStyle/>
          <a:p>
            <a:pPr algn="l"/>
            <a:r>
              <a:rPr sz="1000" b="0" i="0" dirty="0">
                <a:solidFill>
                  <a:srgbClr val="5A5A5A"/>
                </a:solidFill>
                <a:latin typeface="Calibri"/>
              </a:rPr>
              <a:t>36 </a:t>
            </a:r>
            <a:r>
              <a:rPr sz="1000" b="0" i="0" dirty="0" err="1">
                <a:solidFill>
                  <a:srgbClr val="5A5A5A"/>
                </a:solidFill>
                <a:latin typeface="Calibri"/>
              </a:rPr>
              <a:t>años</a:t>
            </a:r>
            <a:r>
              <a:rPr sz="1000" b="0" i="0" dirty="0">
                <a:solidFill>
                  <a:srgbClr val="5A5A5A"/>
                </a:solidFill>
                <a:latin typeface="Calibri"/>
              </a:rPr>
              <a:t> de </a:t>
            </a:r>
            <a:r>
              <a:rPr sz="1000" b="0" i="0" dirty="0" err="1">
                <a:solidFill>
                  <a:srgbClr val="5A5A5A"/>
                </a:solidFill>
                <a:latin typeface="Calibri"/>
              </a:rPr>
              <a:t>relaciones</a:t>
            </a:r>
            <a:r>
              <a:rPr sz="1000" b="0" i="0" dirty="0">
                <a:solidFill>
                  <a:srgbClr val="5A5A5A"/>
                </a:solidFill>
                <a:latin typeface="Calibri"/>
              </a:rPr>
              <a:t> con </a:t>
            </a:r>
            <a:r>
              <a:rPr sz="1000" b="0" i="0" dirty="0" err="1">
                <a:solidFill>
                  <a:srgbClr val="5A5A5A"/>
                </a:solidFill>
                <a:latin typeface="Calibri"/>
              </a:rPr>
              <a:t>administraciones</a:t>
            </a:r>
            <a:r>
              <a:rPr sz="1000" b="0" i="0" dirty="0">
                <a:solidFill>
                  <a:srgbClr val="5A5A5A"/>
                </a:solidFill>
                <a:latin typeface="Calibri"/>
              </a:rPr>
              <a:t>, </a:t>
            </a:r>
            <a:r>
              <a:rPr sz="1000" b="0" i="0" dirty="0" err="1">
                <a:solidFill>
                  <a:srgbClr val="5A5A5A"/>
                </a:solidFill>
                <a:latin typeface="Calibri"/>
              </a:rPr>
              <a:t>proveedores</a:t>
            </a:r>
            <a:r>
              <a:rPr sz="1000" b="0" i="0" dirty="0">
                <a:solidFill>
                  <a:srgbClr val="5A5A5A"/>
                </a:solidFill>
                <a:latin typeface="Calibri"/>
              </a:rPr>
              <a:t> y el mercado de </a:t>
            </a:r>
            <a:r>
              <a:rPr sz="1000" b="0" i="0" dirty="0" err="1">
                <a:solidFill>
                  <a:srgbClr val="5A5A5A"/>
                </a:solidFill>
                <a:latin typeface="Calibri"/>
              </a:rPr>
              <a:t>suelo</a:t>
            </a:r>
            <a:r>
              <a:rPr sz="1000" b="0" i="0" dirty="0">
                <a:solidFill>
                  <a:srgbClr val="5A5A5A"/>
                </a:solidFill>
                <a:latin typeface="Calibri"/>
              </a:rPr>
              <a:t>.</a:t>
            </a:r>
          </a:p>
        </p:txBody>
      </p:sp>
      <p:sp>
        <p:nvSpPr>
          <p:cNvPr id="9" name="Rectangle 8"/>
          <p:cNvSpPr/>
          <p:nvPr/>
        </p:nvSpPr>
        <p:spPr>
          <a:xfrm>
            <a:off x="4709159" y="1664208"/>
            <a:ext cx="438912" cy="475488"/>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4709159" y="1682496"/>
            <a:ext cx="438912" cy="438912"/>
          </a:xfrm>
          <a:prstGeom prst="rect">
            <a:avLst/>
          </a:prstGeom>
          <a:noFill/>
        </p:spPr>
        <p:txBody>
          <a:bodyPr wrap="square">
            <a:spAutoFit/>
          </a:bodyPr>
          <a:lstStyle/>
          <a:p>
            <a:pPr algn="ctr"/>
            <a:r>
              <a:rPr sz="1100" b="1" i="0">
                <a:solidFill>
                  <a:srgbClr val="1C1C1C"/>
                </a:solidFill>
                <a:latin typeface="Calibri"/>
              </a:rPr>
              <a:t>02</a:t>
            </a:r>
          </a:p>
        </p:txBody>
      </p:sp>
      <p:sp>
        <p:nvSpPr>
          <p:cNvPr id="11" name="TextBox 10"/>
          <p:cNvSpPr txBox="1"/>
          <p:nvPr/>
        </p:nvSpPr>
        <p:spPr>
          <a:xfrm>
            <a:off x="5276088" y="1664208"/>
            <a:ext cx="3611880" cy="237744"/>
          </a:xfrm>
          <a:prstGeom prst="rect">
            <a:avLst/>
          </a:prstGeom>
          <a:noFill/>
        </p:spPr>
        <p:txBody>
          <a:bodyPr wrap="square">
            <a:spAutoFit/>
          </a:bodyPr>
          <a:lstStyle/>
          <a:p>
            <a:pPr algn="l"/>
            <a:r>
              <a:rPr sz="1200" b="1" i="0">
                <a:solidFill>
                  <a:srgbClr val="1C1C1C"/>
                </a:solidFill>
                <a:latin typeface="Calibri"/>
              </a:rPr>
              <a:t>Track Record Probado</a:t>
            </a:r>
          </a:p>
        </p:txBody>
      </p:sp>
      <p:sp>
        <p:nvSpPr>
          <p:cNvPr id="12" name="TextBox 11"/>
          <p:cNvSpPr txBox="1"/>
          <p:nvPr/>
        </p:nvSpPr>
        <p:spPr>
          <a:xfrm>
            <a:off x="5276088" y="1901952"/>
            <a:ext cx="3611880" cy="246221"/>
          </a:xfrm>
          <a:prstGeom prst="rect">
            <a:avLst/>
          </a:prstGeom>
          <a:noFill/>
        </p:spPr>
        <p:txBody>
          <a:bodyPr wrap="square">
            <a:spAutoFit/>
          </a:bodyPr>
          <a:lstStyle/>
          <a:p>
            <a:pPr algn="l"/>
            <a:r>
              <a:rPr sz="1000" b="0" i="0" dirty="0">
                <a:solidFill>
                  <a:srgbClr val="5A5A5A"/>
                </a:solidFill>
                <a:latin typeface="Calibri"/>
              </a:rPr>
              <a:t>+3.400 </a:t>
            </a:r>
            <a:r>
              <a:rPr sz="1000" b="0" i="0" dirty="0" err="1">
                <a:solidFill>
                  <a:srgbClr val="5A5A5A"/>
                </a:solidFill>
                <a:latin typeface="Calibri"/>
              </a:rPr>
              <a:t>viviendas</a:t>
            </a:r>
            <a:r>
              <a:rPr sz="1000" b="0" i="0" dirty="0">
                <a:solidFill>
                  <a:srgbClr val="5A5A5A"/>
                </a:solidFill>
                <a:latin typeface="Calibri"/>
              </a:rPr>
              <a:t> </a:t>
            </a:r>
            <a:r>
              <a:rPr sz="1000" b="0" i="0" dirty="0" err="1">
                <a:solidFill>
                  <a:srgbClr val="5A5A5A"/>
                </a:solidFill>
                <a:latin typeface="Calibri"/>
              </a:rPr>
              <a:t>entregadas</a:t>
            </a:r>
            <a:r>
              <a:rPr sz="1000" b="0" i="0" dirty="0">
                <a:solidFill>
                  <a:srgbClr val="5A5A5A"/>
                </a:solidFill>
                <a:latin typeface="Calibri"/>
              </a:rPr>
              <a:t>. </a:t>
            </a:r>
            <a:r>
              <a:rPr sz="1000" b="0" i="0" dirty="0" err="1">
                <a:solidFill>
                  <a:srgbClr val="5A5A5A"/>
                </a:solidFill>
                <a:latin typeface="Calibri"/>
              </a:rPr>
              <a:t>Historial</a:t>
            </a:r>
            <a:r>
              <a:rPr sz="1000" b="0" i="0" dirty="0">
                <a:solidFill>
                  <a:srgbClr val="5A5A5A"/>
                </a:solidFill>
                <a:latin typeface="Calibri"/>
              </a:rPr>
              <a:t> </a:t>
            </a:r>
            <a:r>
              <a:rPr sz="1000" b="0" i="0" dirty="0" err="1">
                <a:solidFill>
                  <a:srgbClr val="5A5A5A"/>
                </a:solidFill>
                <a:latin typeface="Calibri"/>
              </a:rPr>
              <a:t>limpio</a:t>
            </a:r>
            <a:r>
              <a:rPr sz="1000" b="0" i="0" dirty="0">
                <a:solidFill>
                  <a:srgbClr val="5A5A5A"/>
                </a:solidFill>
                <a:latin typeface="Calibri"/>
              </a:rPr>
              <a:t>.</a:t>
            </a:r>
          </a:p>
        </p:txBody>
      </p:sp>
      <p:sp>
        <p:nvSpPr>
          <p:cNvPr id="13" name="Rectangle 12"/>
          <p:cNvSpPr/>
          <p:nvPr/>
        </p:nvSpPr>
        <p:spPr>
          <a:xfrm>
            <a:off x="320040" y="2779776"/>
            <a:ext cx="438912" cy="475488"/>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320040" y="2798064"/>
            <a:ext cx="438912" cy="438912"/>
          </a:xfrm>
          <a:prstGeom prst="rect">
            <a:avLst/>
          </a:prstGeom>
          <a:noFill/>
        </p:spPr>
        <p:txBody>
          <a:bodyPr wrap="square">
            <a:spAutoFit/>
          </a:bodyPr>
          <a:lstStyle/>
          <a:p>
            <a:pPr algn="ctr"/>
            <a:r>
              <a:rPr sz="1100" b="1" i="0">
                <a:solidFill>
                  <a:srgbClr val="1C1C1C"/>
                </a:solidFill>
                <a:latin typeface="Calibri"/>
              </a:rPr>
              <a:t>03</a:t>
            </a:r>
          </a:p>
        </p:txBody>
      </p:sp>
      <p:sp>
        <p:nvSpPr>
          <p:cNvPr id="15" name="TextBox 14"/>
          <p:cNvSpPr txBox="1"/>
          <p:nvPr/>
        </p:nvSpPr>
        <p:spPr>
          <a:xfrm>
            <a:off x="886968" y="2779776"/>
            <a:ext cx="3611880" cy="237744"/>
          </a:xfrm>
          <a:prstGeom prst="rect">
            <a:avLst/>
          </a:prstGeom>
          <a:noFill/>
        </p:spPr>
        <p:txBody>
          <a:bodyPr wrap="square">
            <a:spAutoFit/>
          </a:bodyPr>
          <a:lstStyle/>
          <a:p>
            <a:pPr algn="l"/>
            <a:r>
              <a:rPr sz="1200" b="1" i="0">
                <a:solidFill>
                  <a:srgbClr val="1C1C1C"/>
                </a:solidFill>
                <a:latin typeface="Calibri"/>
              </a:rPr>
              <a:t>Ejecución Constructiva In-House</a:t>
            </a:r>
          </a:p>
        </p:txBody>
      </p:sp>
      <p:sp>
        <p:nvSpPr>
          <p:cNvPr id="16" name="TextBox 15"/>
          <p:cNvSpPr txBox="1"/>
          <p:nvPr/>
        </p:nvSpPr>
        <p:spPr>
          <a:xfrm>
            <a:off x="886968" y="3017520"/>
            <a:ext cx="3611880" cy="246221"/>
          </a:xfrm>
          <a:prstGeom prst="rect">
            <a:avLst/>
          </a:prstGeom>
          <a:noFill/>
        </p:spPr>
        <p:txBody>
          <a:bodyPr wrap="square">
            <a:spAutoFit/>
          </a:bodyPr>
          <a:lstStyle/>
          <a:p>
            <a:pPr algn="l"/>
            <a:r>
              <a:rPr sz="1000" b="0" i="0" dirty="0" err="1">
                <a:solidFill>
                  <a:srgbClr val="5A5A5A"/>
                </a:solidFill>
                <a:latin typeface="Calibri"/>
              </a:rPr>
              <a:t>Construcción</a:t>
            </a:r>
            <a:r>
              <a:rPr sz="1000" b="0" i="0" dirty="0">
                <a:solidFill>
                  <a:srgbClr val="5A5A5A"/>
                </a:solidFill>
                <a:latin typeface="Calibri"/>
              </a:rPr>
              <a:t> </a:t>
            </a:r>
            <a:r>
              <a:rPr sz="1000" b="0" i="0" dirty="0" err="1">
                <a:solidFill>
                  <a:srgbClr val="5A5A5A"/>
                </a:solidFill>
                <a:latin typeface="Calibri"/>
              </a:rPr>
              <a:t>propia</a:t>
            </a:r>
            <a:r>
              <a:rPr sz="1000" b="0" i="0" dirty="0">
                <a:solidFill>
                  <a:srgbClr val="5A5A5A"/>
                </a:solidFill>
                <a:latin typeface="Calibri"/>
              </a:rPr>
              <a:t> </a:t>
            </a:r>
            <a:r>
              <a:rPr sz="1000" b="0" i="0" dirty="0" err="1">
                <a:solidFill>
                  <a:srgbClr val="5A5A5A"/>
                </a:solidFill>
                <a:latin typeface="Calibri"/>
              </a:rPr>
              <a:t>elimina</a:t>
            </a:r>
            <a:r>
              <a:rPr sz="1000" b="0" i="0" dirty="0">
                <a:solidFill>
                  <a:srgbClr val="5A5A5A"/>
                </a:solidFill>
                <a:latin typeface="Calibri"/>
              </a:rPr>
              <a:t> </a:t>
            </a:r>
            <a:r>
              <a:rPr sz="1000" b="0" i="0" dirty="0" err="1">
                <a:solidFill>
                  <a:srgbClr val="5A5A5A"/>
                </a:solidFill>
                <a:latin typeface="Calibri"/>
              </a:rPr>
              <a:t>riesgos</a:t>
            </a:r>
            <a:r>
              <a:rPr sz="1000" b="0" i="0" dirty="0">
                <a:solidFill>
                  <a:srgbClr val="5A5A5A"/>
                </a:solidFill>
                <a:latin typeface="Calibri"/>
              </a:rPr>
              <a:t> y </a:t>
            </a:r>
            <a:r>
              <a:rPr sz="1000" b="0" i="0" dirty="0" err="1">
                <a:solidFill>
                  <a:srgbClr val="5A5A5A"/>
                </a:solidFill>
                <a:latin typeface="Calibri"/>
              </a:rPr>
              <a:t>asegura</a:t>
            </a:r>
            <a:r>
              <a:rPr sz="1000" b="0" i="0" dirty="0">
                <a:solidFill>
                  <a:srgbClr val="5A5A5A"/>
                </a:solidFill>
                <a:latin typeface="Calibri"/>
              </a:rPr>
              <a:t> </a:t>
            </a:r>
            <a:r>
              <a:rPr sz="1000" b="0" i="0" dirty="0" err="1">
                <a:solidFill>
                  <a:srgbClr val="5A5A5A"/>
                </a:solidFill>
                <a:latin typeface="Calibri"/>
              </a:rPr>
              <a:t>calidad</a:t>
            </a:r>
            <a:r>
              <a:rPr sz="1000" b="0" i="0" dirty="0">
                <a:solidFill>
                  <a:srgbClr val="5A5A5A"/>
                </a:solidFill>
                <a:latin typeface="Calibri"/>
              </a:rPr>
              <a:t> y </a:t>
            </a:r>
            <a:r>
              <a:rPr sz="1000" b="0" i="0" dirty="0" err="1">
                <a:solidFill>
                  <a:srgbClr val="5A5A5A"/>
                </a:solidFill>
                <a:latin typeface="Calibri"/>
              </a:rPr>
              <a:t>plazos</a:t>
            </a:r>
            <a:r>
              <a:rPr sz="1000" b="0" i="0" dirty="0">
                <a:solidFill>
                  <a:srgbClr val="5A5A5A"/>
                </a:solidFill>
                <a:latin typeface="Calibri"/>
              </a:rPr>
              <a:t>.</a:t>
            </a:r>
          </a:p>
        </p:txBody>
      </p:sp>
      <p:sp>
        <p:nvSpPr>
          <p:cNvPr id="17" name="Rectangle 16"/>
          <p:cNvSpPr/>
          <p:nvPr/>
        </p:nvSpPr>
        <p:spPr>
          <a:xfrm>
            <a:off x="4709159" y="2779776"/>
            <a:ext cx="438912" cy="475488"/>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4709159" y="2798064"/>
            <a:ext cx="438912" cy="438912"/>
          </a:xfrm>
          <a:prstGeom prst="rect">
            <a:avLst/>
          </a:prstGeom>
          <a:noFill/>
        </p:spPr>
        <p:txBody>
          <a:bodyPr wrap="square">
            <a:spAutoFit/>
          </a:bodyPr>
          <a:lstStyle/>
          <a:p>
            <a:pPr algn="ctr"/>
            <a:r>
              <a:rPr sz="1100" b="1" i="0">
                <a:solidFill>
                  <a:srgbClr val="1C1C1C"/>
                </a:solidFill>
                <a:latin typeface="Calibri"/>
              </a:rPr>
              <a:t>04</a:t>
            </a:r>
          </a:p>
        </p:txBody>
      </p:sp>
      <p:sp>
        <p:nvSpPr>
          <p:cNvPr id="19" name="TextBox 18"/>
          <p:cNvSpPr txBox="1"/>
          <p:nvPr/>
        </p:nvSpPr>
        <p:spPr>
          <a:xfrm>
            <a:off x="5276088" y="2779776"/>
            <a:ext cx="3611880" cy="237744"/>
          </a:xfrm>
          <a:prstGeom prst="rect">
            <a:avLst/>
          </a:prstGeom>
          <a:noFill/>
        </p:spPr>
        <p:txBody>
          <a:bodyPr wrap="square">
            <a:spAutoFit/>
          </a:bodyPr>
          <a:lstStyle/>
          <a:p>
            <a:pPr algn="l"/>
            <a:r>
              <a:rPr sz="1200" b="1" i="0">
                <a:solidFill>
                  <a:srgbClr val="1C1C1C"/>
                </a:solidFill>
                <a:latin typeface="Calibri"/>
              </a:rPr>
              <a:t>Comercialización Propia</a:t>
            </a:r>
          </a:p>
        </p:txBody>
      </p:sp>
      <p:sp>
        <p:nvSpPr>
          <p:cNvPr id="20" name="TextBox 19"/>
          <p:cNvSpPr txBox="1"/>
          <p:nvPr/>
        </p:nvSpPr>
        <p:spPr>
          <a:xfrm>
            <a:off x="5276088" y="3017520"/>
            <a:ext cx="3611880" cy="400110"/>
          </a:xfrm>
          <a:prstGeom prst="rect">
            <a:avLst/>
          </a:prstGeom>
          <a:noFill/>
        </p:spPr>
        <p:txBody>
          <a:bodyPr wrap="square">
            <a:spAutoFit/>
          </a:bodyPr>
          <a:lstStyle/>
          <a:p>
            <a:pPr algn="l"/>
            <a:r>
              <a:rPr sz="1000" b="0" i="0" dirty="0">
                <a:solidFill>
                  <a:srgbClr val="5A5A5A"/>
                </a:solidFill>
                <a:latin typeface="Calibri"/>
              </a:rPr>
              <a:t>Plataforma digital </a:t>
            </a:r>
            <a:r>
              <a:rPr sz="1000" b="0" i="0" dirty="0" err="1">
                <a:solidFill>
                  <a:srgbClr val="5A5A5A"/>
                </a:solidFill>
                <a:latin typeface="Calibri"/>
              </a:rPr>
              <a:t>especializada</a:t>
            </a:r>
            <a:r>
              <a:rPr sz="1000" b="0" i="0" dirty="0">
                <a:solidFill>
                  <a:srgbClr val="5A5A5A"/>
                </a:solidFill>
                <a:latin typeface="Calibri"/>
              </a:rPr>
              <a:t>: </a:t>
            </a:r>
            <a:r>
              <a:rPr sz="1000" b="0" i="0" dirty="0" err="1">
                <a:solidFill>
                  <a:srgbClr val="5A5A5A"/>
                </a:solidFill>
                <a:latin typeface="Calibri"/>
              </a:rPr>
              <a:t>velocidad</a:t>
            </a:r>
            <a:r>
              <a:rPr sz="1000" b="0" i="0" dirty="0">
                <a:solidFill>
                  <a:srgbClr val="5A5A5A"/>
                </a:solidFill>
                <a:latin typeface="Calibri"/>
              </a:rPr>
              <a:t> de </a:t>
            </a:r>
            <a:r>
              <a:rPr sz="1000" b="0" i="0" dirty="0" err="1">
                <a:solidFill>
                  <a:srgbClr val="5A5A5A"/>
                </a:solidFill>
                <a:latin typeface="Calibri"/>
              </a:rPr>
              <a:t>ventas</a:t>
            </a:r>
            <a:r>
              <a:rPr sz="1000" b="0" i="0" dirty="0">
                <a:solidFill>
                  <a:srgbClr val="5A5A5A"/>
                </a:solidFill>
                <a:latin typeface="Calibri"/>
              </a:rPr>
              <a:t> y control total de </a:t>
            </a:r>
            <a:r>
              <a:rPr sz="1000" b="0" i="0" dirty="0" err="1">
                <a:solidFill>
                  <a:srgbClr val="5A5A5A"/>
                </a:solidFill>
                <a:latin typeface="Calibri"/>
              </a:rPr>
              <a:t>márgenes</a:t>
            </a:r>
            <a:r>
              <a:rPr sz="1000" b="0" i="0" dirty="0">
                <a:solidFill>
                  <a:srgbClr val="5A5A5A"/>
                </a:solidFill>
                <a:latin typeface="Calibri"/>
              </a:rPr>
              <a:t>.</a:t>
            </a:r>
            <a:r>
              <a:rPr lang="es-ES" sz="1000" b="0" i="0" dirty="0">
                <a:solidFill>
                  <a:srgbClr val="5A5A5A"/>
                </a:solidFill>
                <a:latin typeface="Calibri"/>
              </a:rPr>
              <a:t> A través de </a:t>
            </a:r>
            <a:r>
              <a:rPr lang="es-ES" sz="1000" b="0" i="0" dirty="0" err="1">
                <a:solidFill>
                  <a:srgbClr val="5A5A5A"/>
                </a:solidFill>
                <a:latin typeface="Calibri"/>
              </a:rPr>
              <a:t>obranuevaencanarias.com</a:t>
            </a:r>
            <a:endParaRPr sz="1000" b="0" i="0" dirty="0">
              <a:solidFill>
                <a:srgbClr val="B8C8DF"/>
              </a:solidFill>
              <a:latin typeface="Calibri"/>
            </a:endParaRPr>
          </a:p>
        </p:txBody>
      </p:sp>
      <p:sp>
        <p:nvSpPr>
          <p:cNvPr id="21" name="Rectangle 20"/>
          <p:cNvSpPr/>
          <p:nvPr/>
        </p:nvSpPr>
        <p:spPr>
          <a:xfrm>
            <a:off x="320040" y="3895344"/>
            <a:ext cx="438912" cy="475488"/>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1"/>
          <p:cNvSpPr txBox="1"/>
          <p:nvPr/>
        </p:nvSpPr>
        <p:spPr>
          <a:xfrm>
            <a:off x="320040" y="3913631"/>
            <a:ext cx="438912" cy="438912"/>
          </a:xfrm>
          <a:prstGeom prst="rect">
            <a:avLst/>
          </a:prstGeom>
          <a:noFill/>
        </p:spPr>
        <p:txBody>
          <a:bodyPr wrap="square">
            <a:spAutoFit/>
          </a:bodyPr>
          <a:lstStyle/>
          <a:p>
            <a:pPr algn="ctr"/>
            <a:r>
              <a:rPr sz="1100" b="1" i="0">
                <a:solidFill>
                  <a:srgbClr val="1C1C1C"/>
                </a:solidFill>
                <a:latin typeface="Calibri"/>
              </a:rPr>
              <a:t>05</a:t>
            </a:r>
          </a:p>
        </p:txBody>
      </p:sp>
      <p:sp>
        <p:nvSpPr>
          <p:cNvPr id="23" name="TextBox 22"/>
          <p:cNvSpPr txBox="1"/>
          <p:nvPr/>
        </p:nvSpPr>
        <p:spPr>
          <a:xfrm>
            <a:off x="886968" y="3895344"/>
            <a:ext cx="3611880" cy="237744"/>
          </a:xfrm>
          <a:prstGeom prst="rect">
            <a:avLst/>
          </a:prstGeom>
          <a:noFill/>
        </p:spPr>
        <p:txBody>
          <a:bodyPr wrap="square">
            <a:spAutoFit/>
          </a:bodyPr>
          <a:lstStyle/>
          <a:p>
            <a:pPr algn="l"/>
            <a:r>
              <a:rPr sz="1200" b="1" i="0">
                <a:solidFill>
                  <a:srgbClr val="1C1C1C"/>
                </a:solidFill>
                <a:latin typeface="Calibri"/>
              </a:rPr>
              <a:t>Diversificación Demostrada</a:t>
            </a:r>
          </a:p>
        </p:txBody>
      </p:sp>
      <p:sp>
        <p:nvSpPr>
          <p:cNvPr id="24" name="TextBox 23"/>
          <p:cNvSpPr txBox="1"/>
          <p:nvPr/>
        </p:nvSpPr>
        <p:spPr>
          <a:xfrm>
            <a:off x="886968" y="4133087"/>
            <a:ext cx="3611880" cy="457200"/>
          </a:xfrm>
          <a:prstGeom prst="rect">
            <a:avLst/>
          </a:prstGeom>
          <a:noFill/>
        </p:spPr>
        <p:txBody>
          <a:bodyPr wrap="square">
            <a:spAutoFit/>
          </a:bodyPr>
          <a:lstStyle/>
          <a:p>
            <a:pPr algn="l"/>
            <a:r>
              <a:rPr sz="1000" b="0" i="0">
                <a:solidFill>
                  <a:srgbClr val="5A5A5A"/>
                </a:solidFill>
                <a:latin typeface="Calibri"/>
              </a:rPr>
              <a:t>Capacidad probada en residencial convencional y activos sociosanitarios (Senior Living).</a:t>
            </a:r>
          </a:p>
        </p:txBody>
      </p:sp>
      <p:sp>
        <p:nvSpPr>
          <p:cNvPr id="25" name="Rectangle 24"/>
          <p:cNvSpPr/>
          <p:nvPr/>
        </p:nvSpPr>
        <p:spPr>
          <a:xfrm>
            <a:off x="4709159" y="3895344"/>
            <a:ext cx="438912" cy="475488"/>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4709159" y="3913631"/>
            <a:ext cx="438912" cy="438912"/>
          </a:xfrm>
          <a:prstGeom prst="rect">
            <a:avLst/>
          </a:prstGeom>
          <a:noFill/>
        </p:spPr>
        <p:txBody>
          <a:bodyPr wrap="square">
            <a:spAutoFit/>
          </a:bodyPr>
          <a:lstStyle/>
          <a:p>
            <a:pPr algn="ctr"/>
            <a:r>
              <a:rPr sz="1100" b="1" i="0">
                <a:solidFill>
                  <a:srgbClr val="1C1C1C"/>
                </a:solidFill>
                <a:latin typeface="Calibri"/>
              </a:rPr>
              <a:t>06</a:t>
            </a:r>
          </a:p>
        </p:txBody>
      </p:sp>
      <p:sp>
        <p:nvSpPr>
          <p:cNvPr id="27" name="TextBox 26"/>
          <p:cNvSpPr txBox="1"/>
          <p:nvPr/>
        </p:nvSpPr>
        <p:spPr>
          <a:xfrm>
            <a:off x="5276088" y="3895344"/>
            <a:ext cx="3611880" cy="237744"/>
          </a:xfrm>
          <a:prstGeom prst="rect">
            <a:avLst/>
          </a:prstGeom>
          <a:noFill/>
        </p:spPr>
        <p:txBody>
          <a:bodyPr wrap="square">
            <a:spAutoFit/>
          </a:bodyPr>
          <a:lstStyle/>
          <a:p>
            <a:pPr algn="l"/>
            <a:r>
              <a:rPr sz="1200" b="1" i="0">
                <a:solidFill>
                  <a:srgbClr val="1C1C1C"/>
                </a:solidFill>
                <a:latin typeface="Calibri"/>
              </a:rPr>
              <a:t>Músculo Activo y Verificable</a:t>
            </a:r>
          </a:p>
        </p:txBody>
      </p:sp>
      <p:sp>
        <p:nvSpPr>
          <p:cNvPr id="28" name="TextBox 27"/>
          <p:cNvSpPr txBox="1"/>
          <p:nvPr/>
        </p:nvSpPr>
        <p:spPr>
          <a:xfrm>
            <a:off x="5276088" y="4133087"/>
            <a:ext cx="3611880" cy="457200"/>
          </a:xfrm>
          <a:prstGeom prst="rect">
            <a:avLst/>
          </a:prstGeom>
          <a:noFill/>
        </p:spPr>
        <p:txBody>
          <a:bodyPr wrap="square">
            <a:spAutoFit/>
          </a:bodyPr>
          <a:lstStyle/>
          <a:p>
            <a:pPr algn="l"/>
            <a:r>
              <a:rPr sz="1000" b="0" i="0">
                <a:solidFill>
                  <a:srgbClr val="5A5A5A"/>
                </a:solidFill>
                <a:latin typeface="Calibri"/>
              </a:rPr>
              <a:t>239 viviendas en obra + 144 en preventa. Actividad real, no proyecciones.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5029200" y="0"/>
            <a:ext cx="4114800" cy="5143500"/>
          </a:xfrm>
          <a:prstGeom prst="rect">
            <a:avLst/>
          </a:prstGeom>
          <a:solidFill>
            <a:srgbClr val="EBEB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5029200" y="0"/>
            <a:ext cx="4114800" cy="5143500"/>
          </a:xfrm>
          <a:prstGeom prst="rect">
            <a:avLst/>
          </a:prstGeom>
          <a:solidFill>
            <a:srgbClr val="EEEEEE"/>
          </a:solidFill>
          <a:ln w="9525">
            <a:solidFill>
              <a:srgbClr val="CCCC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5029200" y="2224278"/>
            <a:ext cx="4114800" cy="694944"/>
          </a:xfrm>
          <a:prstGeom prst="rect">
            <a:avLst/>
          </a:prstGeom>
          <a:noFill/>
        </p:spPr>
        <p:txBody>
          <a:bodyPr wrap="square">
            <a:spAutoFit/>
          </a:bodyPr>
          <a:lstStyle/>
          <a:p>
            <a:pPr algn="ctr"/>
            <a:r>
              <a:rPr sz="900" b="0" i="1">
                <a:solidFill>
                  <a:srgbClr val="888888"/>
                </a:solidFill>
                <a:latin typeface="Calibri"/>
              </a:rPr>
              <a:t>[ ESPACIO PARA IMAGEN ]</a:t>
            </a:r>
          </a:p>
          <a:p>
            <a:pPr algn="ctr"/>
            <a:r>
              <a:rPr sz="900" b="0" i="1">
                <a:solidFill>
                  <a:srgbClr val="888888"/>
                </a:solidFill>
                <a:latin typeface="Calibri"/>
              </a:rPr>
              <a:t>Fotografía del equipo directivo</a:t>
            </a:r>
          </a:p>
          <a:p>
            <a:pPr algn="ctr"/>
            <a:r>
              <a:rPr sz="900" b="0" i="1">
                <a:solidFill>
                  <a:srgbClr val="888888"/>
                </a:solidFill>
                <a:latin typeface="Calibri"/>
              </a:rPr>
              <a:t>o fachada representativa</a:t>
            </a:r>
          </a:p>
          <a:p>
            <a:pPr algn="ctr"/>
            <a:r>
              <a:rPr sz="900" b="0" i="1">
                <a:solidFill>
                  <a:srgbClr val="888888"/>
                </a:solidFill>
                <a:latin typeface="Calibri"/>
              </a:rPr>
              <a:t>de las mejores obras de Dismare</a:t>
            </a:r>
          </a:p>
        </p:txBody>
      </p:sp>
      <p:sp>
        <p:nvSpPr>
          <p:cNvPr id="5" name="Rectangle 4"/>
          <p:cNvSpPr/>
          <p:nvPr/>
        </p:nvSpPr>
        <p:spPr>
          <a:xfrm>
            <a:off x="0" y="0"/>
            <a:ext cx="73152" cy="5143500"/>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TextBox 5"/>
          <p:cNvSpPr txBox="1"/>
          <p:nvPr/>
        </p:nvSpPr>
        <p:spPr>
          <a:xfrm>
            <a:off x="320040" y="274320"/>
            <a:ext cx="8503920" cy="256032"/>
          </a:xfrm>
          <a:prstGeom prst="rect">
            <a:avLst/>
          </a:prstGeom>
          <a:noFill/>
        </p:spPr>
        <p:txBody>
          <a:bodyPr wrap="square">
            <a:spAutoFit/>
          </a:bodyPr>
          <a:lstStyle/>
          <a:p>
            <a:pPr algn="l"/>
            <a:r>
              <a:rPr sz="900" b="1" i="0">
                <a:solidFill>
                  <a:srgbClr val="B8943F"/>
                </a:solidFill>
                <a:latin typeface="Calibri"/>
              </a:rPr>
              <a:t>PRÓXIMOS PASOS</a:t>
            </a:r>
          </a:p>
        </p:txBody>
      </p:sp>
      <p:sp>
        <p:nvSpPr>
          <p:cNvPr id="7" name="TextBox 6"/>
          <p:cNvSpPr txBox="1"/>
          <p:nvPr/>
        </p:nvSpPr>
        <p:spPr>
          <a:xfrm>
            <a:off x="320040" y="658368"/>
            <a:ext cx="4389120" cy="822960"/>
          </a:xfrm>
          <a:prstGeom prst="rect">
            <a:avLst/>
          </a:prstGeom>
          <a:noFill/>
        </p:spPr>
        <p:txBody>
          <a:bodyPr wrap="square">
            <a:spAutoFit/>
          </a:bodyPr>
          <a:lstStyle/>
          <a:p>
            <a:pPr algn="l"/>
            <a:r>
              <a:rPr sz="4600" b="1" i="0">
                <a:solidFill>
                  <a:srgbClr val="1C1C1C"/>
                </a:solidFill>
                <a:latin typeface="Calibri"/>
              </a:rPr>
              <a:t>Hablemos.</a:t>
            </a:r>
          </a:p>
        </p:txBody>
      </p:sp>
      <p:sp>
        <p:nvSpPr>
          <p:cNvPr id="8" name="Rectangle 7"/>
          <p:cNvSpPr/>
          <p:nvPr/>
        </p:nvSpPr>
        <p:spPr>
          <a:xfrm>
            <a:off x="320040" y="1536192"/>
            <a:ext cx="2286000" cy="45720"/>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320040" y="1664208"/>
            <a:ext cx="4389120" cy="1005840"/>
          </a:xfrm>
          <a:prstGeom prst="rect">
            <a:avLst/>
          </a:prstGeom>
          <a:noFill/>
        </p:spPr>
        <p:txBody>
          <a:bodyPr wrap="square">
            <a:spAutoFit/>
          </a:bodyPr>
          <a:lstStyle/>
          <a:p>
            <a:pPr algn="l"/>
            <a:r>
              <a:rPr sz="1200" b="0" i="0">
                <a:solidFill>
                  <a:srgbClr val="5A5A5A"/>
                </a:solidFill>
                <a:latin typeface="Calibri"/>
              </a:rPr>
              <a:t>Estamos abiertos a explorar estructuras de colaboración con inversores institucionales, fondos internacionales y family offices que busquen un socio local de máxima solvencia en las Islas Canarias.</a:t>
            </a:r>
          </a:p>
        </p:txBody>
      </p:sp>
      <p:sp>
        <p:nvSpPr>
          <p:cNvPr id="10" name="Rectangle 9"/>
          <p:cNvSpPr/>
          <p:nvPr/>
        </p:nvSpPr>
        <p:spPr>
          <a:xfrm>
            <a:off x="320040" y="2852928"/>
            <a:ext cx="64008" cy="384048"/>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521207" y="2834640"/>
            <a:ext cx="4206240" cy="201168"/>
          </a:xfrm>
          <a:prstGeom prst="rect">
            <a:avLst/>
          </a:prstGeom>
          <a:noFill/>
        </p:spPr>
        <p:txBody>
          <a:bodyPr wrap="square">
            <a:spAutoFit/>
          </a:bodyPr>
          <a:lstStyle/>
          <a:p>
            <a:pPr algn="l"/>
            <a:r>
              <a:rPr sz="900" b="0" i="0">
                <a:solidFill>
                  <a:srgbClr val="B8943F"/>
                </a:solidFill>
                <a:latin typeface="Calibri"/>
              </a:rPr>
              <a:t>Web corporativa</a:t>
            </a:r>
          </a:p>
        </p:txBody>
      </p:sp>
      <p:sp>
        <p:nvSpPr>
          <p:cNvPr id="12" name="TextBox 11"/>
          <p:cNvSpPr txBox="1"/>
          <p:nvPr/>
        </p:nvSpPr>
        <p:spPr>
          <a:xfrm>
            <a:off x="521207" y="3035808"/>
            <a:ext cx="4206240" cy="219456"/>
          </a:xfrm>
          <a:prstGeom prst="rect">
            <a:avLst/>
          </a:prstGeom>
          <a:noFill/>
        </p:spPr>
        <p:txBody>
          <a:bodyPr wrap="square">
            <a:spAutoFit/>
          </a:bodyPr>
          <a:lstStyle/>
          <a:p>
            <a:pPr algn="l"/>
            <a:r>
              <a:rPr sz="1200" b="1" i="0">
                <a:solidFill>
                  <a:srgbClr val="1C1C1C"/>
                </a:solidFill>
                <a:latin typeface="Calibri"/>
              </a:rPr>
              <a:t>www.dismare.es</a:t>
            </a:r>
          </a:p>
        </p:txBody>
      </p:sp>
      <p:sp>
        <p:nvSpPr>
          <p:cNvPr id="13" name="Rectangle 12"/>
          <p:cNvSpPr/>
          <p:nvPr/>
        </p:nvSpPr>
        <p:spPr>
          <a:xfrm>
            <a:off x="320040" y="3419856"/>
            <a:ext cx="64008" cy="384048"/>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521207" y="3401568"/>
            <a:ext cx="4206240" cy="201168"/>
          </a:xfrm>
          <a:prstGeom prst="rect">
            <a:avLst/>
          </a:prstGeom>
          <a:noFill/>
        </p:spPr>
        <p:txBody>
          <a:bodyPr wrap="square">
            <a:spAutoFit/>
          </a:bodyPr>
          <a:lstStyle/>
          <a:p>
            <a:pPr algn="l"/>
            <a:r>
              <a:rPr sz="900" b="0" i="0">
                <a:solidFill>
                  <a:srgbClr val="B8943F"/>
                </a:solidFill>
                <a:latin typeface="Calibri"/>
              </a:rPr>
              <a:t>Plataforma comercial</a:t>
            </a:r>
          </a:p>
        </p:txBody>
      </p:sp>
      <p:sp>
        <p:nvSpPr>
          <p:cNvPr id="15" name="TextBox 14"/>
          <p:cNvSpPr txBox="1"/>
          <p:nvPr/>
        </p:nvSpPr>
        <p:spPr>
          <a:xfrm>
            <a:off x="521207" y="3602736"/>
            <a:ext cx="4206240" cy="219456"/>
          </a:xfrm>
          <a:prstGeom prst="rect">
            <a:avLst/>
          </a:prstGeom>
          <a:noFill/>
        </p:spPr>
        <p:txBody>
          <a:bodyPr wrap="square">
            <a:spAutoFit/>
          </a:bodyPr>
          <a:lstStyle/>
          <a:p>
            <a:pPr algn="l"/>
            <a:r>
              <a:rPr sz="1200" b="1" i="0">
                <a:solidFill>
                  <a:srgbClr val="1C1C1C"/>
                </a:solidFill>
                <a:latin typeface="Calibri"/>
              </a:rPr>
              <a:t>obranuevaencanarias.com</a:t>
            </a:r>
          </a:p>
        </p:txBody>
      </p:sp>
      <p:sp>
        <p:nvSpPr>
          <p:cNvPr id="16" name="Rectangle 15"/>
          <p:cNvSpPr/>
          <p:nvPr/>
        </p:nvSpPr>
        <p:spPr>
          <a:xfrm>
            <a:off x="320040" y="3986783"/>
            <a:ext cx="64008" cy="384048"/>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TextBox 16"/>
          <p:cNvSpPr txBox="1"/>
          <p:nvPr/>
        </p:nvSpPr>
        <p:spPr>
          <a:xfrm>
            <a:off x="521207" y="3968496"/>
            <a:ext cx="4206240" cy="201168"/>
          </a:xfrm>
          <a:prstGeom prst="rect">
            <a:avLst/>
          </a:prstGeom>
          <a:noFill/>
        </p:spPr>
        <p:txBody>
          <a:bodyPr wrap="square">
            <a:spAutoFit/>
          </a:bodyPr>
          <a:lstStyle/>
          <a:p>
            <a:pPr algn="l"/>
            <a:r>
              <a:rPr sz="900" b="0" i="0">
                <a:solidFill>
                  <a:srgbClr val="B8943F"/>
                </a:solidFill>
                <a:latin typeface="Calibri"/>
              </a:rPr>
              <a:t>Ubicación</a:t>
            </a:r>
          </a:p>
        </p:txBody>
      </p:sp>
      <p:sp>
        <p:nvSpPr>
          <p:cNvPr id="18" name="TextBox 17"/>
          <p:cNvSpPr txBox="1"/>
          <p:nvPr/>
        </p:nvSpPr>
        <p:spPr>
          <a:xfrm>
            <a:off x="521207" y="4169663"/>
            <a:ext cx="4206240" cy="219456"/>
          </a:xfrm>
          <a:prstGeom prst="rect">
            <a:avLst/>
          </a:prstGeom>
          <a:noFill/>
        </p:spPr>
        <p:txBody>
          <a:bodyPr wrap="square">
            <a:spAutoFit/>
          </a:bodyPr>
          <a:lstStyle/>
          <a:p>
            <a:pPr algn="l"/>
            <a:r>
              <a:rPr sz="1200" b="1" i="0">
                <a:solidFill>
                  <a:srgbClr val="1C1C1C"/>
                </a:solidFill>
                <a:latin typeface="Calibri"/>
              </a:rPr>
              <a:t>Islas Canarias, España</a:t>
            </a:r>
          </a:p>
        </p:txBody>
      </p:sp>
      <p:sp>
        <p:nvSpPr>
          <p:cNvPr id="19" name="TextBox 18"/>
          <p:cNvSpPr txBox="1"/>
          <p:nvPr/>
        </p:nvSpPr>
        <p:spPr>
          <a:xfrm>
            <a:off x="320040" y="4617720"/>
            <a:ext cx="4389120" cy="292608"/>
          </a:xfrm>
          <a:prstGeom prst="rect">
            <a:avLst/>
          </a:prstGeom>
          <a:noFill/>
        </p:spPr>
        <p:txBody>
          <a:bodyPr wrap="square">
            <a:spAutoFit/>
          </a:bodyPr>
          <a:lstStyle/>
          <a:p>
            <a:pPr algn="l"/>
            <a:r>
              <a:rPr sz="1300" b="1" i="0">
                <a:solidFill>
                  <a:srgbClr val="B8943F"/>
                </a:solidFill>
                <a:latin typeface="Calibri"/>
              </a:rPr>
              <a:t>GRUPO DISMARE</a:t>
            </a:r>
          </a:p>
        </p:txBody>
      </p:sp>
      <p:sp>
        <p:nvSpPr>
          <p:cNvPr id="20" name="TextBox 19"/>
          <p:cNvSpPr txBox="1"/>
          <p:nvPr/>
        </p:nvSpPr>
        <p:spPr>
          <a:xfrm>
            <a:off x="320040" y="4892040"/>
            <a:ext cx="4389120" cy="246221"/>
          </a:xfrm>
          <a:prstGeom prst="rect">
            <a:avLst/>
          </a:prstGeom>
          <a:noFill/>
        </p:spPr>
        <p:txBody>
          <a:bodyPr wrap="square">
            <a:spAutoFit/>
          </a:bodyPr>
          <a:lstStyle/>
          <a:p>
            <a:pPr algn="l"/>
            <a:r>
              <a:rPr sz="1000" b="0" i="1" dirty="0" err="1">
                <a:solidFill>
                  <a:srgbClr val="B8943F"/>
                </a:solidFill>
                <a:latin typeface="Calibri"/>
              </a:rPr>
              <a:t>Construyendo</a:t>
            </a:r>
            <a:r>
              <a:rPr sz="1000" b="0" i="1" dirty="0">
                <a:solidFill>
                  <a:srgbClr val="B8943F"/>
                </a:solidFill>
                <a:latin typeface="Calibri"/>
              </a:rPr>
              <a:t> </a:t>
            </a:r>
            <a:r>
              <a:rPr lang="es-ES" sz="1000" i="1" dirty="0">
                <a:solidFill>
                  <a:srgbClr val="B8943F"/>
                </a:solidFill>
                <a:latin typeface="Calibri"/>
              </a:rPr>
              <a:t>hogares</a:t>
            </a:r>
            <a:r>
              <a:rPr sz="1000" b="0" i="1" dirty="0">
                <a:solidFill>
                  <a:srgbClr val="B8943F"/>
                </a:solidFill>
                <a:latin typeface="Calibri"/>
              </a:rPr>
              <a:t> </a:t>
            </a:r>
            <a:r>
              <a:rPr sz="1000" b="0" i="1" dirty="0" err="1">
                <a:solidFill>
                  <a:srgbClr val="B8943F"/>
                </a:solidFill>
                <a:latin typeface="Calibri"/>
              </a:rPr>
              <a:t>desde</a:t>
            </a:r>
            <a:r>
              <a:rPr sz="1000" b="0" i="1" dirty="0">
                <a:solidFill>
                  <a:srgbClr val="B8943F"/>
                </a:solidFill>
                <a:latin typeface="Calibri"/>
              </a:rPr>
              <a:t> 1990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0" y="0"/>
            <a:ext cx="64008" cy="514350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274320"/>
            <a:ext cx="8503920" cy="256032"/>
          </a:xfrm>
          <a:prstGeom prst="rect">
            <a:avLst/>
          </a:prstGeom>
          <a:noFill/>
        </p:spPr>
        <p:txBody>
          <a:bodyPr wrap="square">
            <a:spAutoFit/>
          </a:bodyPr>
          <a:lstStyle/>
          <a:p>
            <a:pPr algn="l"/>
            <a:r>
              <a:rPr sz="900" b="1" i="0">
                <a:solidFill>
                  <a:srgbClr val="B8943F"/>
                </a:solidFill>
                <a:latin typeface="Calibri"/>
              </a:rPr>
              <a:t>CONTEXTO DE MERCADO</a:t>
            </a:r>
          </a:p>
        </p:txBody>
      </p:sp>
      <p:sp>
        <p:nvSpPr>
          <p:cNvPr id="4" name="TextBox 3"/>
          <p:cNvSpPr txBox="1"/>
          <p:nvPr/>
        </p:nvSpPr>
        <p:spPr>
          <a:xfrm>
            <a:off x="320040" y="566928"/>
            <a:ext cx="5120640" cy="1005840"/>
          </a:xfrm>
          <a:prstGeom prst="rect">
            <a:avLst/>
          </a:prstGeom>
          <a:noFill/>
        </p:spPr>
        <p:txBody>
          <a:bodyPr wrap="square">
            <a:spAutoFit/>
          </a:bodyPr>
          <a:lstStyle/>
          <a:p>
            <a:pPr algn="l"/>
            <a:r>
              <a:rPr sz="2200" b="1" i="0">
                <a:solidFill>
                  <a:srgbClr val="1C1C1C"/>
                </a:solidFill>
                <a:latin typeface="Calibri"/>
              </a:rPr>
              <a:t>Las Islas Canarias:</a:t>
            </a:r>
          </a:p>
          <a:p>
            <a:pPr algn="l"/>
            <a:r>
              <a:rPr sz="2200" b="1" i="0">
                <a:solidFill>
                  <a:srgbClr val="1C1C1C"/>
                </a:solidFill>
                <a:latin typeface="Calibri"/>
              </a:rPr>
              <a:t>Un Mercado con Fundamentos Únicos</a:t>
            </a:r>
          </a:p>
        </p:txBody>
      </p:sp>
      <p:sp>
        <p:nvSpPr>
          <p:cNvPr id="5" name="TextBox 4"/>
          <p:cNvSpPr txBox="1"/>
          <p:nvPr/>
        </p:nvSpPr>
        <p:spPr>
          <a:xfrm>
            <a:off x="320040" y="1645920"/>
            <a:ext cx="5029200" cy="822960"/>
          </a:xfrm>
          <a:prstGeom prst="rect">
            <a:avLst/>
          </a:prstGeom>
          <a:noFill/>
        </p:spPr>
        <p:txBody>
          <a:bodyPr wrap="square">
            <a:spAutoFit/>
          </a:bodyPr>
          <a:lstStyle/>
          <a:p>
            <a:pPr algn="l"/>
            <a:r>
              <a:rPr sz="1200" b="0" i="0">
                <a:solidFill>
                  <a:srgbClr val="5A5A5A"/>
                </a:solidFill>
                <a:latin typeface="Calibri"/>
              </a:rPr>
              <a:t>La excepcionalidad geográfica, el clima permanente y la condición de Región Ultraperiférica de la UE generan un ecosistema residencial donde la demanda estructural supera de forma continuada la oferta disponible.</a:t>
            </a:r>
          </a:p>
        </p:txBody>
      </p:sp>
      <p:sp>
        <p:nvSpPr>
          <p:cNvPr id="6" name="Rectangle 5"/>
          <p:cNvSpPr/>
          <p:nvPr/>
        </p:nvSpPr>
        <p:spPr>
          <a:xfrm>
            <a:off x="320040" y="2651760"/>
            <a:ext cx="1627632" cy="128016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320040" y="2724912"/>
            <a:ext cx="1627632" cy="621792"/>
          </a:xfrm>
          <a:prstGeom prst="rect">
            <a:avLst/>
          </a:prstGeom>
          <a:noFill/>
        </p:spPr>
        <p:txBody>
          <a:bodyPr wrap="square">
            <a:spAutoFit/>
          </a:bodyPr>
          <a:lstStyle/>
          <a:p>
            <a:pPr algn="ctr"/>
            <a:r>
              <a:rPr sz="2100" b="1" i="0">
                <a:solidFill>
                  <a:srgbClr val="B8943F"/>
                </a:solidFill>
                <a:latin typeface="Calibri"/>
              </a:rPr>
              <a:t>+16M</a:t>
            </a:r>
          </a:p>
        </p:txBody>
      </p:sp>
      <p:sp>
        <p:nvSpPr>
          <p:cNvPr id="8" name="TextBox 7"/>
          <p:cNvSpPr txBox="1"/>
          <p:nvPr/>
        </p:nvSpPr>
        <p:spPr>
          <a:xfrm>
            <a:off x="320040" y="3337560"/>
            <a:ext cx="1627632" cy="530352"/>
          </a:xfrm>
          <a:prstGeom prst="rect">
            <a:avLst/>
          </a:prstGeom>
          <a:noFill/>
        </p:spPr>
        <p:txBody>
          <a:bodyPr wrap="square">
            <a:spAutoFit/>
          </a:bodyPr>
          <a:lstStyle/>
          <a:p>
            <a:pPr algn="ctr"/>
            <a:r>
              <a:rPr sz="900" b="0" i="0">
                <a:solidFill>
                  <a:srgbClr val="1C1C1C"/>
                </a:solidFill>
                <a:latin typeface="Calibri"/>
              </a:rPr>
              <a:t>Turistas / año</a:t>
            </a:r>
          </a:p>
          <a:p>
            <a:pPr algn="ctr"/>
            <a:r>
              <a:rPr sz="900" b="0" i="0">
                <a:solidFill>
                  <a:srgbClr val="1C1C1C"/>
                </a:solidFill>
                <a:latin typeface="Calibri"/>
              </a:rPr>
              <a:t>(destino top UE)</a:t>
            </a:r>
          </a:p>
        </p:txBody>
      </p:sp>
      <p:sp>
        <p:nvSpPr>
          <p:cNvPr id="9" name="Rectangle 8"/>
          <p:cNvSpPr/>
          <p:nvPr/>
        </p:nvSpPr>
        <p:spPr>
          <a:xfrm>
            <a:off x="2103120" y="2651760"/>
            <a:ext cx="1627632" cy="128016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2103120" y="2724912"/>
            <a:ext cx="1627632" cy="621792"/>
          </a:xfrm>
          <a:prstGeom prst="rect">
            <a:avLst/>
          </a:prstGeom>
          <a:noFill/>
        </p:spPr>
        <p:txBody>
          <a:bodyPr wrap="square">
            <a:spAutoFit/>
          </a:bodyPr>
          <a:lstStyle/>
          <a:p>
            <a:pPr algn="ctr"/>
            <a:r>
              <a:rPr sz="2100" b="1" i="0">
                <a:solidFill>
                  <a:srgbClr val="B8943F"/>
                </a:solidFill>
                <a:latin typeface="Calibri"/>
              </a:rPr>
              <a:t>ZEC</a:t>
            </a:r>
          </a:p>
        </p:txBody>
      </p:sp>
      <p:sp>
        <p:nvSpPr>
          <p:cNvPr id="11" name="TextBox 10"/>
          <p:cNvSpPr txBox="1"/>
          <p:nvPr/>
        </p:nvSpPr>
        <p:spPr>
          <a:xfrm>
            <a:off x="2103120" y="3337560"/>
            <a:ext cx="1627632" cy="530352"/>
          </a:xfrm>
          <a:prstGeom prst="rect">
            <a:avLst/>
          </a:prstGeom>
          <a:noFill/>
        </p:spPr>
        <p:txBody>
          <a:bodyPr wrap="square">
            <a:spAutoFit/>
          </a:bodyPr>
          <a:lstStyle/>
          <a:p>
            <a:pPr algn="ctr"/>
            <a:r>
              <a:rPr sz="900" b="0" i="0">
                <a:solidFill>
                  <a:srgbClr val="1C1C1C"/>
                </a:solidFill>
                <a:latin typeface="Calibri"/>
              </a:rPr>
              <a:t>Zona Especial Canaria</a:t>
            </a:r>
          </a:p>
          <a:p>
            <a:pPr algn="ctr"/>
            <a:r>
              <a:rPr sz="900" b="0" i="0">
                <a:solidFill>
                  <a:srgbClr val="1C1C1C"/>
                </a:solidFill>
                <a:latin typeface="Calibri"/>
              </a:rPr>
              <a:t>(Régimen fiscal favorable)</a:t>
            </a:r>
          </a:p>
        </p:txBody>
      </p:sp>
      <p:sp>
        <p:nvSpPr>
          <p:cNvPr id="12" name="Rectangle 11"/>
          <p:cNvSpPr/>
          <p:nvPr/>
        </p:nvSpPr>
        <p:spPr>
          <a:xfrm>
            <a:off x="3886200" y="2651760"/>
            <a:ext cx="1627632" cy="128016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p:cNvSpPr txBox="1"/>
          <p:nvPr/>
        </p:nvSpPr>
        <p:spPr>
          <a:xfrm>
            <a:off x="3886200" y="2724912"/>
            <a:ext cx="1627632" cy="621792"/>
          </a:xfrm>
          <a:prstGeom prst="rect">
            <a:avLst/>
          </a:prstGeom>
          <a:noFill/>
        </p:spPr>
        <p:txBody>
          <a:bodyPr wrap="square">
            <a:spAutoFit/>
          </a:bodyPr>
          <a:lstStyle/>
          <a:p>
            <a:pPr algn="ctr"/>
            <a:r>
              <a:rPr sz="2100" b="1" i="0">
                <a:solidFill>
                  <a:srgbClr val="B8943F"/>
                </a:solidFill>
                <a:latin typeface="Calibri"/>
              </a:rPr>
              <a:t>Déficit</a:t>
            </a:r>
          </a:p>
        </p:txBody>
      </p:sp>
      <p:sp>
        <p:nvSpPr>
          <p:cNvPr id="14" name="TextBox 13"/>
          <p:cNvSpPr txBox="1"/>
          <p:nvPr/>
        </p:nvSpPr>
        <p:spPr>
          <a:xfrm>
            <a:off x="3886200" y="3337560"/>
            <a:ext cx="1627632" cy="530352"/>
          </a:xfrm>
          <a:prstGeom prst="rect">
            <a:avLst/>
          </a:prstGeom>
          <a:noFill/>
        </p:spPr>
        <p:txBody>
          <a:bodyPr wrap="square">
            <a:spAutoFit/>
          </a:bodyPr>
          <a:lstStyle/>
          <a:p>
            <a:pPr algn="ctr"/>
            <a:r>
              <a:rPr sz="900" b="0" i="0">
                <a:solidFill>
                  <a:srgbClr val="1C1C1C"/>
                </a:solidFill>
                <a:latin typeface="Calibri"/>
              </a:rPr>
              <a:t>Estructural de</a:t>
            </a:r>
          </a:p>
          <a:p>
            <a:pPr algn="ctr"/>
            <a:r>
              <a:rPr sz="900" b="0" i="0">
                <a:solidFill>
                  <a:srgbClr val="1C1C1C"/>
                </a:solidFill>
                <a:latin typeface="Calibri"/>
              </a:rPr>
              <a:t>vivienda nueva</a:t>
            </a:r>
          </a:p>
        </p:txBody>
      </p:sp>
      <p:sp>
        <p:nvSpPr>
          <p:cNvPr id="15" name="TextBox 14"/>
          <p:cNvSpPr txBox="1"/>
          <p:nvPr/>
        </p:nvSpPr>
        <p:spPr>
          <a:xfrm>
            <a:off x="320040" y="4069080"/>
            <a:ext cx="5120640" cy="914400"/>
          </a:xfrm>
          <a:prstGeom prst="rect">
            <a:avLst/>
          </a:prstGeom>
          <a:noFill/>
        </p:spPr>
        <p:txBody>
          <a:bodyPr wrap="square">
            <a:spAutoFit/>
          </a:bodyPr>
          <a:lstStyle/>
          <a:p>
            <a:pPr algn="l"/>
            <a:r>
              <a:rPr sz="1100">
                <a:solidFill>
                  <a:srgbClr val="1C1C1C"/>
                </a:solidFill>
                <a:latin typeface="Calibri"/>
              </a:rPr>
              <a:t>▪  Crecimiento demográfico sostenido impulsado por migración interna y europea</a:t>
            </a:r>
          </a:p>
          <a:p>
            <a:pPr algn="l"/>
            <a:r>
              <a:rPr sz="1100">
                <a:solidFill>
                  <a:srgbClr val="1C1C1C"/>
                </a:solidFill>
                <a:latin typeface="Calibri"/>
              </a:rPr>
              <a:t>▪  Stock de vivienda nueva históricamente bajo frente a demanda creciente</a:t>
            </a:r>
          </a:p>
          <a:p>
            <a:pPr algn="l"/>
            <a:r>
              <a:rPr sz="1100">
                <a:solidFill>
                  <a:srgbClr val="1C1C1C"/>
                </a:solidFill>
                <a:latin typeface="Calibri"/>
              </a:rPr>
              <a:t>▪  Precio medio €/m² en tendencia alcista continuada durante los últimos 6 años consecutivos</a:t>
            </a:r>
          </a:p>
        </p:txBody>
      </p:sp>
      <p:sp>
        <p:nvSpPr>
          <p:cNvPr id="16" name="Rectangle 15"/>
          <p:cNvSpPr/>
          <p:nvPr/>
        </p:nvSpPr>
        <p:spPr>
          <a:xfrm>
            <a:off x="5760720" y="1148378"/>
            <a:ext cx="3200400" cy="1926515"/>
          </a:xfrm>
          <a:prstGeom prst="rect">
            <a:avLst/>
          </a:prstGeom>
          <a:solidFill>
            <a:srgbClr val="EEEEEE"/>
          </a:solidFill>
          <a:ln w="9525">
            <a:solidFill>
              <a:srgbClr val="CCCC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pic>
        <p:nvPicPr>
          <p:cNvPr id="21" name="Imagen 20">
            <a:extLst>
              <a:ext uri="{FF2B5EF4-FFF2-40B4-BE49-F238E27FC236}">
                <a16:creationId xmlns:a16="http://schemas.microsoft.com/office/drawing/2014/main" id="{F65D8C28-B5C2-DFCB-FBD2-510A17580D75}"/>
              </a:ext>
            </a:extLst>
          </p:cNvPr>
          <p:cNvPicPr>
            <a:picLocks noChangeAspect="1"/>
          </p:cNvPicPr>
          <p:nvPr/>
        </p:nvPicPr>
        <p:blipFill>
          <a:blip r:embed="rId2"/>
          <a:stretch>
            <a:fillRect/>
          </a:stretch>
        </p:blipFill>
        <p:spPr>
          <a:xfrm>
            <a:off x="5758529" y="1148378"/>
            <a:ext cx="3202591" cy="19265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0" y="0"/>
            <a:ext cx="3657600" cy="5143500"/>
          </a:xfrm>
          <a:prstGeom prst="rect">
            <a:avLst/>
          </a:prstGeom>
          <a:solidFill>
            <a:srgbClr val="EBEB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p:cNvSpPr/>
          <p:nvPr/>
        </p:nvSpPr>
        <p:spPr>
          <a:xfrm>
            <a:off x="3657600" y="0"/>
            <a:ext cx="54864" cy="5143500"/>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TextBox 5"/>
          <p:cNvSpPr txBox="1"/>
          <p:nvPr/>
        </p:nvSpPr>
        <p:spPr>
          <a:xfrm>
            <a:off x="25104" y="233267"/>
            <a:ext cx="8503920" cy="954107"/>
          </a:xfrm>
          <a:prstGeom prst="rect">
            <a:avLst/>
          </a:prstGeom>
          <a:noFill/>
        </p:spPr>
        <p:txBody>
          <a:bodyPr wrap="square">
            <a:spAutoFit/>
          </a:bodyPr>
          <a:lstStyle/>
          <a:p>
            <a:pPr algn="l"/>
            <a:r>
              <a:rPr sz="900" b="1" i="0" dirty="0">
                <a:solidFill>
                  <a:srgbClr val="B8943F"/>
                </a:solidFill>
                <a:latin typeface="Calibri"/>
              </a:rPr>
              <a:t>NUESTRA </a:t>
            </a:r>
            <a:r>
              <a:rPr lang="es-ES" sz="900" b="1" i="0" dirty="0">
                <a:solidFill>
                  <a:srgbClr val="B8943F"/>
                </a:solidFill>
                <a:latin typeface="Calibri"/>
              </a:rPr>
              <a:t>HISTORIA</a:t>
            </a:r>
          </a:p>
          <a:p>
            <a:pPr algn="l"/>
            <a:endParaRPr lang="es-ES" sz="900" b="1" dirty="0">
              <a:solidFill>
                <a:srgbClr val="B8943F"/>
              </a:solidFill>
              <a:latin typeface="Calibri"/>
            </a:endParaRPr>
          </a:p>
          <a:p>
            <a:pPr algn="l"/>
            <a:endParaRPr lang="es-ES" sz="900" b="1" i="0" dirty="0">
              <a:solidFill>
                <a:srgbClr val="B8943F"/>
              </a:solidFill>
              <a:latin typeface="Calibri"/>
            </a:endParaRPr>
          </a:p>
          <a:p>
            <a:pPr algn="l"/>
            <a:endParaRPr lang="es-ES" sz="900" b="1" dirty="0">
              <a:solidFill>
                <a:srgbClr val="B8943F"/>
              </a:solidFill>
              <a:latin typeface="Calibri"/>
            </a:endParaRPr>
          </a:p>
          <a:p>
            <a:pPr algn="l"/>
            <a:r>
              <a:rPr lang="es-ES" sz="2000" b="1" i="0" dirty="0">
                <a:solidFill>
                  <a:srgbClr val="B8943F"/>
                </a:solidFill>
                <a:latin typeface="Calibri"/>
              </a:rPr>
              <a:t>G</a:t>
            </a:r>
            <a:r>
              <a:rPr lang="es-ES" sz="2000" b="1" dirty="0">
                <a:solidFill>
                  <a:srgbClr val="B8943F"/>
                </a:solidFill>
                <a:latin typeface="Calibri"/>
              </a:rPr>
              <a:t>RUPO DISMARE INMOBILIARIO</a:t>
            </a:r>
            <a:endParaRPr sz="2000" b="1" i="0" dirty="0">
              <a:solidFill>
                <a:srgbClr val="B8943F"/>
              </a:solidFill>
              <a:latin typeface="Calibri"/>
            </a:endParaRPr>
          </a:p>
        </p:txBody>
      </p:sp>
      <p:sp>
        <p:nvSpPr>
          <p:cNvPr id="7" name="TextBox 6"/>
          <p:cNvSpPr txBox="1"/>
          <p:nvPr/>
        </p:nvSpPr>
        <p:spPr>
          <a:xfrm>
            <a:off x="206188" y="1100280"/>
            <a:ext cx="4937760" cy="338554"/>
          </a:xfrm>
          <a:prstGeom prst="rect">
            <a:avLst/>
          </a:prstGeom>
          <a:noFill/>
        </p:spPr>
        <p:txBody>
          <a:bodyPr wrap="square">
            <a:spAutoFit/>
          </a:bodyPr>
          <a:lstStyle/>
          <a:p>
            <a:pPr algn="l"/>
            <a:r>
              <a:rPr lang="es-ES" sz="1600" b="1" i="0" dirty="0">
                <a:solidFill>
                  <a:srgbClr val="1C1C1C"/>
                </a:solidFill>
                <a:latin typeface="Calibri"/>
              </a:rPr>
              <a:t>C</a:t>
            </a:r>
            <a:r>
              <a:rPr sz="1600" b="1" i="0" dirty="0" err="1">
                <a:solidFill>
                  <a:srgbClr val="1C1C1C"/>
                </a:solidFill>
                <a:latin typeface="Calibri"/>
              </a:rPr>
              <a:t>onstruyendo</a:t>
            </a:r>
            <a:r>
              <a:rPr lang="es-ES" sz="1600" b="1" i="0" dirty="0">
                <a:solidFill>
                  <a:srgbClr val="1C1C1C"/>
                </a:solidFill>
                <a:latin typeface="Calibri"/>
              </a:rPr>
              <a:t> </a:t>
            </a:r>
            <a:r>
              <a:rPr lang="es-ES" sz="1600" b="1" dirty="0">
                <a:solidFill>
                  <a:srgbClr val="1C1C1C"/>
                </a:solidFill>
                <a:latin typeface="Calibri"/>
              </a:rPr>
              <a:t>d</a:t>
            </a:r>
            <a:r>
              <a:rPr sz="1600" b="1" i="0" dirty="0" err="1">
                <a:solidFill>
                  <a:srgbClr val="1C1C1C"/>
                </a:solidFill>
                <a:latin typeface="Calibri"/>
              </a:rPr>
              <a:t>esde</a:t>
            </a:r>
            <a:r>
              <a:rPr sz="1600" b="1" i="0" dirty="0">
                <a:solidFill>
                  <a:srgbClr val="1C1C1C"/>
                </a:solidFill>
                <a:latin typeface="Calibri"/>
              </a:rPr>
              <a:t> 1990</a:t>
            </a:r>
          </a:p>
        </p:txBody>
      </p:sp>
      <p:sp>
        <p:nvSpPr>
          <p:cNvPr id="8" name="Rectangle 7"/>
          <p:cNvSpPr/>
          <p:nvPr/>
        </p:nvSpPr>
        <p:spPr>
          <a:xfrm>
            <a:off x="3861098" y="530352"/>
            <a:ext cx="2011680" cy="45720"/>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3861098" y="777115"/>
            <a:ext cx="5257798" cy="2862322"/>
          </a:xfrm>
          <a:prstGeom prst="rect">
            <a:avLst/>
          </a:prstGeom>
          <a:noFill/>
        </p:spPr>
        <p:txBody>
          <a:bodyPr wrap="square">
            <a:spAutoFit/>
          </a:bodyPr>
          <a:lstStyle/>
          <a:p>
            <a:r>
              <a:rPr lang="es-IC" dirty="0">
                <a:solidFill>
                  <a:schemeClr val="bg1"/>
                </a:solidFill>
              </a:rPr>
              <a:t>Iniciamos nuestra singladura en la localidad de Puenteareas (Pontevedra),</a:t>
            </a:r>
            <a:br>
              <a:rPr lang="es-IC" sz="1200" dirty="0">
                <a:solidFill>
                  <a:schemeClr val="bg1"/>
                </a:solidFill>
              </a:rPr>
            </a:br>
            <a:r>
              <a:rPr lang="es-IC" dirty="0">
                <a:solidFill>
                  <a:schemeClr val="bg1"/>
                </a:solidFill>
              </a:rPr>
              <a:t>De ahí saltamos a otros lugares de la provincia, para emigrar a la hermosa ciudad de Jaca en Huesca, Biescas y en la maravillosa San Sebastián del Pais Vasco. Continuamos en Madrid (Torrelodones y Las Rozas) y en el sur de Andalucía, en la localidad de Ayamonte, hasta dar el salto a las Islas Canarias, maravillosa tierra, donde tenemos ahora mismo el núcleo de nuestras actuaciones.</a:t>
            </a:r>
            <a:endParaRPr sz="1200" b="0" i="0" dirty="0">
              <a:solidFill>
                <a:schemeClr val="bg1"/>
              </a:solidFill>
              <a:latin typeface="Calibri"/>
            </a:endParaRPr>
          </a:p>
        </p:txBody>
      </p:sp>
      <p:sp>
        <p:nvSpPr>
          <p:cNvPr id="10" name="Rectangle 9"/>
          <p:cNvSpPr/>
          <p:nvPr/>
        </p:nvSpPr>
        <p:spPr>
          <a:xfrm>
            <a:off x="3977639" y="3886200"/>
            <a:ext cx="2194560" cy="1051560"/>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3977639" y="3913632"/>
            <a:ext cx="2194560" cy="594360"/>
          </a:xfrm>
          <a:prstGeom prst="rect">
            <a:avLst/>
          </a:prstGeom>
          <a:noFill/>
        </p:spPr>
        <p:txBody>
          <a:bodyPr wrap="square">
            <a:spAutoFit/>
          </a:bodyPr>
          <a:lstStyle/>
          <a:p>
            <a:pPr algn="ctr"/>
            <a:r>
              <a:rPr sz="4000" b="1" i="0">
                <a:solidFill>
                  <a:srgbClr val="1C1C1C"/>
                </a:solidFill>
                <a:latin typeface="Calibri"/>
              </a:rPr>
              <a:t>36</a:t>
            </a:r>
          </a:p>
        </p:txBody>
      </p:sp>
      <p:sp>
        <p:nvSpPr>
          <p:cNvPr id="12" name="TextBox 11"/>
          <p:cNvSpPr txBox="1"/>
          <p:nvPr/>
        </p:nvSpPr>
        <p:spPr>
          <a:xfrm>
            <a:off x="3977639" y="4480560"/>
            <a:ext cx="2194560" cy="365760"/>
          </a:xfrm>
          <a:prstGeom prst="rect">
            <a:avLst/>
          </a:prstGeom>
          <a:noFill/>
        </p:spPr>
        <p:txBody>
          <a:bodyPr wrap="square">
            <a:spAutoFit/>
          </a:bodyPr>
          <a:lstStyle/>
          <a:p>
            <a:pPr algn="ctr"/>
            <a:r>
              <a:rPr sz="1100" b="1" i="0">
                <a:solidFill>
                  <a:srgbClr val="1C1C1C"/>
                </a:solidFill>
                <a:latin typeface="Calibri"/>
              </a:rPr>
              <a:t>Años de trayectoria</a:t>
            </a:r>
          </a:p>
        </p:txBody>
      </p:sp>
      <p:sp>
        <p:nvSpPr>
          <p:cNvPr id="13" name="Rectangle 12"/>
          <p:cNvSpPr/>
          <p:nvPr/>
        </p:nvSpPr>
        <p:spPr>
          <a:xfrm>
            <a:off x="6400800" y="3886200"/>
            <a:ext cx="2468880" cy="1051560"/>
          </a:xfrm>
          <a:prstGeom prst="rect">
            <a:avLst/>
          </a:prstGeom>
          <a:solidFill>
            <a:srgbClr val="EBEB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6400800" y="3977639"/>
            <a:ext cx="2468880" cy="369332"/>
          </a:xfrm>
          <a:prstGeom prst="rect">
            <a:avLst/>
          </a:prstGeom>
          <a:noFill/>
        </p:spPr>
        <p:txBody>
          <a:bodyPr wrap="square">
            <a:spAutoFit/>
          </a:bodyPr>
          <a:lstStyle/>
          <a:p>
            <a:pPr algn="ctr"/>
            <a:r>
              <a:rPr lang="es-ES" b="1" dirty="0">
                <a:solidFill>
                  <a:srgbClr val="B8943F"/>
                </a:solidFill>
                <a:latin typeface="Calibri"/>
              </a:rPr>
              <a:t>Ahora</a:t>
            </a:r>
            <a:r>
              <a:rPr sz="1800" b="1" i="0" dirty="0">
                <a:solidFill>
                  <a:srgbClr val="B8943F"/>
                </a:solidFill>
                <a:latin typeface="Calibri"/>
              </a:rPr>
              <a:t> Canarias</a:t>
            </a:r>
          </a:p>
        </p:txBody>
      </p:sp>
      <p:sp>
        <p:nvSpPr>
          <p:cNvPr id="15" name="TextBox 14"/>
          <p:cNvSpPr txBox="1"/>
          <p:nvPr/>
        </p:nvSpPr>
        <p:spPr>
          <a:xfrm>
            <a:off x="6400800" y="4480560"/>
            <a:ext cx="2468880" cy="365760"/>
          </a:xfrm>
          <a:prstGeom prst="rect">
            <a:avLst/>
          </a:prstGeom>
          <a:noFill/>
        </p:spPr>
        <p:txBody>
          <a:bodyPr wrap="square">
            <a:spAutoFit/>
          </a:bodyPr>
          <a:lstStyle/>
          <a:p>
            <a:pPr algn="ctr"/>
            <a:r>
              <a:rPr sz="1000" b="0" i="0">
                <a:solidFill>
                  <a:srgbClr val="1C1C1C"/>
                </a:solidFill>
                <a:latin typeface="Calibri"/>
              </a:rPr>
              <a:t>Presencia exclusiva y profunda</a:t>
            </a:r>
          </a:p>
        </p:txBody>
      </p:sp>
      <p:sp>
        <p:nvSpPr>
          <p:cNvPr id="4" name="CuadroTexto 3">
            <a:extLst>
              <a:ext uri="{FF2B5EF4-FFF2-40B4-BE49-F238E27FC236}">
                <a16:creationId xmlns:a16="http://schemas.microsoft.com/office/drawing/2014/main" id="{C6DE0E48-4051-B3B4-B4E3-388E0C5049A2}"/>
              </a:ext>
            </a:extLst>
          </p:cNvPr>
          <p:cNvSpPr txBox="1"/>
          <p:nvPr/>
        </p:nvSpPr>
        <p:spPr>
          <a:xfrm>
            <a:off x="3977639" y="777115"/>
            <a:ext cx="4960173" cy="2123658"/>
          </a:xfrm>
          <a:prstGeom prst="rect">
            <a:avLst/>
          </a:prstGeom>
          <a:noFill/>
        </p:spPr>
        <p:txBody>
          <a:bodyPr wrap="square" rtlCol="0">
            <a:spAutoFit/>
          </a:bodyPr>
          <a:lstStyle/>
          <a:p>
            <a:r>
              <a:rPr lang="es-IC" sz="1200" dirty="0">
                <a:solidFill>
                  <a:schemeClr val="tx1">
                    <a:lumMod val="75000"/>
                    <a:lumOff val="25000"/>
                  </a:schemeClr>
                </a:solidFill>
              </a:rPr>
              <a:t>Iniciamos nuestra singladura en la localidad de Puenteareas (Pontevedra), hermosa villa, denominada Villa del Corpus Crhisti, cuyas fiestas están declaradas de interés internacional, donde se alfombran todas sus calles con flores de una belleza indescriptible..</a:t>
            </a:r>
            <a:br>
              <a:rPr lang="es-IC" sz="1200" dirty="0">
                <a:solidFill>
                  <a:schemeClr val="tx1">
                    <a:lumMod val="75000"/>
                    <a:lumOff val="25000"/>
                  </a:schemeClr>
                </a:solidFill>
              </a:rPr>
            </a:br>
            <a:r>
              <a:rPr lang="es-IC" sz="1200" dirty="0">
                <a:solidFill>
                  <a:schemeClr val="tx1">
                    <a:lumMod val="75000"/>
                    <a:lumOff val="25000"/>
                  </a:schemeClr>
                </a:solidFill>
              </a:rPr>
              <a:t>De ahí saltamos a otros lugares de la provincia como Salvatierra de Miño, Salceda de Caselas, Redondela, Cangas, Bueu, Vigo y Bayona, para emigrar a la hermosa ciudad de Jaca en Huesca, Biescas y en la maravillosa San Sebastián del Pais Vasco. Continuamos en Madrid (Torrelodones y Las Rozas) y en el sur de Andalucía, en la localidad de Ayamonte, hasta dar el salto a las Islas Canarias, maravillosa tierra, donde tenemos ahora mismo el núcleo de nuestras actuaciones.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0" y="0"/>
            <a:ext cx="64008" cy="5143500"/>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274320"/>
            <a:ext cx="8503920" cy="256032"/>
          </a:xfrm>
          <a:prstGeom prst="rect">
            <a:avLst/>
          </a:prstGeom>
          <a:noFill/>
        </p:spPr>
        <p:txBody>
          <a:bodyPr wrap="square">
            <a:spAutoFit/>
          </a:bodyPr>
          <a:lstStyle/>
          <a:p>
            <a:pPr algn="l"/>
            <a:r>
              <a:rPr sz="900" b="1" i="0">
                <a:solidFill>
                  <a:srgbClr val="1C1C1C"/>
                </a:solidFill>
                <a:latin typeface="Calibri"/>
              </a:rPr>
              <a:t>TRACK RECORD</a:t>
            </a:r>
          </a:p>
        </p:txBody>
      </p:sp>
      <p:sp>
        <p:nvSpPr>
          <p:cNvPr id="4" name="TextBox 3"/>
          <p:cNvSpPr txBox="1"/>
          <p:nvPr/>
        </p:nvSpPr>
        <p:spPr>
          <a:xfrm>
            <a:off x="320040" y="566928"/>
            <a:ext cx="8229600" cy="960120"/>
          </a:xfrm>
          <a:prstGeom prst="rect">
            <a:avLst/>
          </a:prstGeom>
          <a:noFill/>
        </p:spPr>
        <p:txBody>
          <a:bodyPr wrap="square">
            <a:spAutoFit/>
          </a:bodyPr>
          <a:lstStyle/>
          <a:p>
            <a:pPr algn="l"/>
            <a:r>
              <a:rPr sz="2600" b="1" i="0">
                <a:solidFill>
                  <a:srgbClr val="1C1C1C"/>
                </a:solidFill>
                <a:latin typeface="Calibri"/>
              </a:rPr>
              <a:t>Más de 3.400 Viviendas Entregadas.</a:t>
            </a:r>
          </a:p>
          <a:p>
            <a:pPr algn="l"/>
            <a:r>
              <a:rPr sz="2600" b="1" i="0">
                <a:solidFill>
                  <a:srgbClr val="1C1C1C"/>
                </a:solidFill>
                <a:latin typeface="Calibri"/>
              </a:rPr>
              <a:t>Un Legado Irrefutable.</a:t>
            </a:r>
          </a:p>
        </p:txBody>
      </p:sp>
      <p:sp>
        <p:nvSpPr>
          <p:cNvPr id="5" name="TextBox 4"/>
          <p:cNvSpPr txBox="1"/>
          <p:nvPr/>
        </p:nvSpPr>
        <p:spPr>
          <a:xfrm>
            <a:off x="320040" y="1572768"/>
            <a:ext cx="5303520" cy="685800"/>
          </a:xfrm>
          <a:prstGeom prst="rect">
            <a:avLst/>
          </a:prstGeom>
          <a:noFill/>
        </p:spPr>
        <p:txBody>
          <a:bodyPr wrap="square">
            <a:spAutoFit/>
          </a:bodyPr>
          <a:lstStyle/>
          <a:p>
            <a:pPr algn="l"/>
            <a:r>
              <a:rPr sz="1200" b="0" i="0">
                <a:solidFill>
                  <a:srgbClr val="5A5A5A"/>
                </a:solidFill>
                <a:latin typeface="Calibri"/>
              </a:rPr>
              <a:t>Cada cifra representa una familia que confió en nosotros y un proyecto entregado en plazo, con calidad y con el respaldo de más de tres décadas de know-how constructivo en el archipiélago.</a:t>
            </a:r>
          </a:p>
        </p:txBody>
      </p:sp>
      <p:sp>
        <p:nvSpPr>
          <p:cNvPr id="6" name="Rectangle 5"/>
          <p:cNvSpPr/>
          <p:nvPr/>
        </p:nvSpPr>
        <p:spPr>
          <a:xfrm>
            <a:off x="320040" y="2377440"/>
            <a:ext cx="2743200" cy="246888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Rectangle 6"/>
          <p:cNvSpPr/>
          <p:nvPr/>
        </p:nvSpPr>
        <p:spPr>
          <a:xfrm>
            <a:off x="320040" y="2377440"/>
            <a:ext cx="2743200" cy="64008"/>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320040" y="2487168"/>
            <a:ext cx="2743200" cy="1188720"/>
          </a:xfrm>
          <a:prstGeom prst="rect">
            <a:avLst/>
          </a:prstGeom>
          <a:noFill/>
        </p:spPr>
        <p:txBody>
          <a:bodyPr wrap="square">
            <a:spAutoFit/>
          </a:bodyPr>
          <a:lstStyle/>
          <a:p>
            <a:pPr algn="ctr"/>
            <a:r>
              <a:rPr sz="5200" b="1" i="0">
                <a:solidFill>
                  <a:srgbClr val="B8943F"/>
                </a:solidFill>
                <a:latin typeface="Calibri"/>
              </a:rPr>
              <a:t>+3.400</a:t>
            </a:r>
          </a:p>
        </p:txBody>
      </p:sp>
      <p:sp>
        <p:nvSpPr>
          <p:cNvPr id="9" name="TextBox 8"/>
          <p:cNvSpPr txBox="1"/>
          <p:nvPr/>
        </p:nvSpPr>
        <p:spPr>
          <a:xfrm>
            <a:off x="320040" y="3703320"/>
            <a:ext cx="2743200" cy="566928"/>
          </a:xfrm>
          <a:prstGeom prst="rect">
            <a:avLst/>
          </a:prstGeom>
          <a:noFill/>
        </p:spPr>
        <p:txBody>
          <a:bodyPr wrap="square">
            <a:spAutoFit/>
          </a:bodyPr>
          <a:lstStyle/>
          <a:p>
            <a:pPr algn="ctr"/>
            <a:r>
              <a:rPr sz="1200" b="1" i="0">
                <a:solidFill>
                  <a:srgbClr val="1C1C1C"/>
                </a:solidFill>
                <a:latin typeface="Calibri"/>
              </a:rPr>
              <a:t>VIVIENDAS ENTREGADAS</a:t>
            </a:r>
          </a:p>
        </p:txBody>
      </p:sp>
      <p:sp>
        <p:nvSpPr>
          <p:cNvPr id="10" name="TextBox 9"/>
          <p:cNvSpPr txBox="1"/>
          <p:nvPr/>
        </p:nvSpPr>
        <p:spPr>
          <a:xfrm>
            <a:off x="320040" y="4251960"/>
            <a:ext cx="2743200" cy="365760"/>
          </a:xfrm>
          <a:prstGeom prst="rect">
            <a:avLst/>
          </a:prstGeom>
          <a:noFill/>
        </p:spPr>
        <p:txBody>
          <a:bodyPr wrap="square">
            <a:spAutoFit/>
          </a:bodyPr>
          <a:lstStyle/>
          <a:p>
            <a:pPr algn="ctr"/>
            <a:r>
              <a:rPr sz="1000" b="0" i="1">
                <a:solidFill>
                  <a:srgbClr val="B8943F"/>
                </a:solidFill>
                <a:latin typeface="Calibri"/>
              </a:rPr>
              <a:t>Desde 1990</a:t>
            </a:r>
          </a:p>
        </p:txBody>
      </p:sp>
      <p:sp>
        <p:nvSpPr>
          <p:cNvPr id="11" name="Rectangle 10"/>
          <p:cNvSpPr/>
          <p:nvPr/>
        </p:nvSpPr>
        <p:spPr>
          <a:xfrm>
            <a:off x="3291840" y="2377440"/>
            <a:ext cx="1719072" cy="2468880"/>
          </a:xfrm>
          <a:prstGeom prst="rect">
            <a:avLst/>
          </a:prstGeom>
          <a:solidFill>
            <a:srgbClr val="EBEB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3291840" y="2487168"/>
            <a:ext cx="1719072" cy="1097280"/>
          </a:xfrm>
          <a:prstGeom prst="rect">
            <a:avLst/>
          </a:prstGeom>
          <a:noFill/>
        </p:spPr>
        <p:txBody>
          <a:bodyPr wrap="square">
            <a:spAutoFit/>
          </a:bodyPr>
          <a:lstStyle/>
          <a:p>
            <a:pPr algn="ctr"/>
            <a:r>
              <a:rPr sz="4400" b="1" i="0">
                <a:solidFill>
                  <a:srgbClr val="B8943F"/>
                </a:solidFill>
                <a:latin typeface="Calibri"/>
              </a:rPr>
              <a:t>36</a:t>
            </a:r>
          </a:p>
        </p:txBody>
      </p:sp>
      <p:sp>
        <p:nvSpPr>
          <p:cNvPr id="13" name="TextBox 12"/>
          <p:cNvSpPr txBox="1"/>
          <p:nvPr/>
        </p:nvSpPr>
        <p:spPr>
          <a:xfrm>
            <a:off x="3291840" y="3584448"/>
            <a:ext cx="1719072" cy="914400"/>
          </a:xfrm>
          <a:prstGeom prst="rect">
            <a:avLst/>
          </a:prstGeom>
          <a:noFill/>
        </p:spPr>
        <p:txBody>
          <a:bodyPr wrap="square">
            <a:spAutoFit/>
          </a:bodyPr>
          <a:lstStyle/>
          <a:p>
            <a:pPr algn="ctr"/>
            <a:r>
              <a:rPr sz="1000" b="0" i="0">
                <a:solidFill>
                  <a:srgbClr val="1C1C1C"/>
                </a:solidFill>
                <a:latin typeface="Calibri"/>
              </a:rPr>
              <a:t>Años de actividad</a:t>
            </a:r>
          </a:p>
          <a:p>
            <a:pPr algn="ctr"/>
            <a:r>
              <a:rPr sz="1000" b="0" i="0">
                <a:solidFill>
                  <a:srgbClr val="1C1C1C"/>
                </a:solidFill>
                <a:latin typeface="Calibri"/>
              </a:rPr>
              <a:t>continuada</a:t>
            </a:r>
          </a:p>
        </p:txBody>
      </p:sp>
      <p:sp>
        <p:nvSpPr>
          <p:cNvPr id="14" name="Rectangle 13"/>
          <p:cNvSpPr/>
          <p:nvPr/>
        </p:nvSpPr>
        <p:spPr>
          <a:xfrm>
            <a:off x="5230368" y="2377440"/>
            <a:ext cx="1719072" cy="2468880"/>
          </a:xfrm>
          <a:prstGeom prst="rect">
            <a:avLst/>
          </a:prstGeom>
          <a:solidFill>
            <a:srgbClr val="EBEB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5230368" y="2487168"/>
            <a:ext cx="1719072" cy="1097280"/>
          </a:xfrm>
          <a:prstGeom prst="rect">
            <a:avLst/>
          </a:prstGeom>
          <a:noFill/>
        </p:spPr>
        <p:txBody>
          <a:bodyPr wrap="square">
            <a:spAutoFit/>
          </a:bodyPr>
          <a:lstStyle/>
          <a:p>
            <a:pPr algn="ctr"/>
            <a:r>
              <a:rPr sz="4400" b="1" i="0">
                <a:solidFill>
                  <a:srgbClr val="B8943F"/>
                </a:solidFill>
                <a:latin typeface="Calibri"/>
              </a:rPr>
              <a:t>+30</a:t>
            </a:r>
          </a:p>
        </p:txBody>
      </p:sp>
      <p:sp>
        <p:nvSpPr>
          <p:cNvPr id="16" name="TextBox 15"/>
          <p:cNvSpPr txBox="1"/>
          <p:nvPr/>
        </p:nvSpPr>
        <p:spPr>
          <a:xfrm>
            <a:off x="5230368" y="3584448"/>
            <a:ext cx="1719072" cy="914400"/>
          </a:xfrm>
          <a:prstGeom prst="rect">
            <a:avLst/>
          </a:prstGeom>
          <a:noFill/>
        </p:spPr>
        <p:txBody>
          <a:bodyPr wrap="square">
            <a:spAutoFit/>
          </a:bodyPr>
          <a:lstStyle/>
          <a:p>
            <a:pPr algn="ctr"/>
            <a:r>
              <a:rPr sz="1000" b="0" i="0">
                <a:solidFill>
                  <a:srgbClr val="1C1C1C"/>
                </a:solidFill>
                <a:latin typeface="Calibri"/>
              </a:rPr>
              <a:t>Promociones</a:t>
            </a:r>
          </a:p>
          <a:p>
            <a:pPr algn="ctr"/>
            <a:r>
              <a:rPr sz="1000" b="0" i="0">
                <a:solidFill>
                  <a:srgbClr val="1C1C1C"/>
                </a:solidFill>
                <a:latin typeface="Calibri"/>
              </a:rPr>
              <a:t>completadas</a:t>
            </a:r>
          </a:p>
        </p:txBody>
      </p:sp>
      <p:sp>
        <p:nvSpPr>
          <p:cNvPr id="17" name="Rectangle 16"/>
          <p:cNvSpPr/>
          <p:nvPr/>
        </p:nvSpPr>
        <p:spPr>
          <a:xfrm>
            <a:off x="7168896" y="2377440"/>
            <a:ext cx="1719072" cy="2468880"/>
          </a:xfrm>
          <a:prstGeom prst="rect">
            <a:avLst/>
          </a:prstGeom>
          <a:solidFill>
            <a:srgbClr val="EBEB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7168896" y="2487168"/>
            <a:ext cx="1719072" cy="769441"/>
          </a:xfrm>
          <a:prstGeom prst="rect">
            <a:avLst/>
          </a:prstGeom>
          <a:noFill/>
        </p:spPr>
        <p:txBody>
          <a:bodyPr wrap="square">
            <a:spAutoFit/>
          </a:bodyPr>
          <a:lstStyle/>
          <a:p>
            <a:pPr algn="ctr"/>
            <a:r>
              <a:rPr lang="es-ES" sz="4400" b="1" i="0" dirty="0">
                <a:solidFill>
                  <a:srgbClr val="B8943F"/>
                </a:solidFill>
                <a:latin typeface="Calibri"/>
              </a:rPr>
              <a:t>4</a:t>
            </a:r>
            <a:endParaRPr sz="4400" b="1" i="0" dirty="0">
              <a:solidFill>
                <a:srgbClr val="B8943F"/>
              </a:solidFill>
              <a:latin typeface="Calibri"/>
            </a:endParaRPr>
          </a:p>
        </p:txBody>
      </p:sp>
      <p:sp>
        <p:nvSpPr>
          <p:cNvPr id="19" name="TextBox 18"/>
          <p:cNvSpPr txBox="1"/>
          <p:nvPr/>
        </p:nvSpPr>
        <p:spPr>
          <a:xfrm>
            <a:off x="7168896" y="3584448"/>
            <a:ext cx="1719072" cy="246221"/>
          </a:xfrm>
          <a:prstGeom prst="rect">
            <a:avLst/>
          </a:prstGeom>
          <a:noFill/>
        </p:spPr>
        <p:txBody>
          <a:bodyPr wrap="square">
            <a:spAutoFit/>
          </a:bodyPr>
          <a:lstStyle/>
          <a:p>
            <a:pPr algn="ctr"/>
            <a:r>
              <a:rPr sz="1000" b="0" i="0" dirty="0" err="1">
                <a:solidFill>
                  <a:srgbClr val="1C1C1C"/>
                </a:solidFill>
                <a:latin typeface="Calibri"/>
              </a:rPr>
              <a:t>Proyectos</a:t>
            </a:r>
            <a:r>
              <a:rPr lang="es-ES" sz="1000" dirty="0">
                <a:solidFill>
                  <a:srgbClr val="1C1C1C"/>
                </a:solidFill>
                <a:latin typeface="Calibri"/>
              </a:rPr>
              <a:t> en curso</a:t>
            </a:r>
            <a:endParaRPr sz="1000" b="0" i="0" dirty="0">
              <a:solidFill>
                <a:srgbClr val="FFFFFF"/>
              </a:solidFill>
              <a:latin typeface="Calibri"/>
            </a:endParaRPr>
          </a:p>
        </p:txBody>
      </p:sp>
      <p:sp>
        <p:nvSpPr>
          <p:cNvPr id="20" name="TextBox 19"/>
          <p:cNvSpPr txBox="1"/>
          <p:nvPr/>
        </p:nvSpPr>
        <p:spPr>
          <a:xfrm>
            <a:off x="320040" y="4892040"/>
            <a:ext cx="8503920" cy="182880"/>
          </a:xfrm>
          <a:prstGeom prst="rect">
            <a:avLst/>
          </a:prstGeom>
          <a:noFill/>
        </p:spPr>
        <p:txBody>
          <a:bodyPr wrap="square">
            <a:spAutoFit/>
          </a:bodyPr>
          <a:lstStyle/>
          <a:p>
            <a:pPr algn="ctr"/>
            <a:r>
              <a:rPr sz="900" b="0" i="1">
                <a:solidFill>
                  <a:srgbClr val="5A5A5A"/>
                </a:solidFill>
                <a:latin typeface="Calibri"/>
              </a:rPr>
              <a:t>Un historial sin interrupciones desde 1990 garantiza continuidad operativa y solidez como socio local.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0" y="0"/>
            <a:ext cx="64008" cy="5143500"/>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274320"/>
            <a:ext cx="8503920" cy="256032"/>
          </a:xfrm>
          <a:prstGeom prst="rect">
            <a:avLst/>
          </a:prstGeom>
          <a:noFill/>
        </p:spPr>
        <p:txBody>
          <a:bodyPr wrap="square">
            <a:spAutoFit/>
          </a:bodyPr>
          <a:lstStyle/>
          <a:p>
            <a:pPr algn="l"/>
            <a:r>
              <a:rPr sz="900" b="1" i="0">
                <a:solidFill>
                  <a:srgbClr val="B8943F"/>
                </a:solidFill>
                <a:latin typeface="Calibri"/>
              </a:rPr>
              <a:t>MÚSCULO CONSTRUCTIVO ACTUAL</a:t>
            </a:r>
          </a:p>
        </p:txBody>
      </p:sp>
      <p:sp>
        <p:nvSpPr>
          <p:cNvPr id="4" name="TextBox 3"/>
          <p:cNvSpPr txBox="1"/>
          <p:nvPr/>
        </p:nvSpPr>
        <p:spPr>
          <a:xfrm>
            <a:off x="320040" y="566928"/>
            <a:ext cx="8503920" cy="400110"/>
          </a:xfrm>
          <a:prstGeom prst="rect">
            <a:avLst/>
          </a:prstGeom>
          <a:noFill/>
        </p:spPr>
        <p:txBody>
          <a:bodyPr wrap="square">
            <a:spAutoFit/>
          </a:bodyPr>
          <a:lstStyle/>
          <a:p>
            <a:pPr algn="l"/>
            <a:r>
              <a:rPr sz="2000" b="1" i="0" dirty="0">
                <a:solidFill>
                  <a:srgbClr val="1C1C1C"/>
                </a:solidFill>
                <a:latin typeface="Calibri"/>
              </a:rPr>
              <a:t>4 </a:t>
            </a:r>
            <a:r>
              <a:rPr sz="2000" b="1" i="0" dirty="0" err="1">
                <a:solidFill>
                  <a:srgbClr val="1C1C1C"/>
                </a:solidFill>
                <a:latin typeface="Calibri"/>
              </a:rPr>
              <a:t>Promociones</a:t>
            </a:r>
            <a:r>
              <a:rPr sz="2000" b="1" i="0" dirty="0">
                <a:solidFill>
                  <a:srgbClr val="1C1C1C"/>
                </a:solidFill>
                <a:latin typeface="Calibri"/>
              </a:rPr>
              <a:t> </a:t>
            </a:r>
            <a:r>
              <a:rPr sz="2000" b="1" i="0" dirty="0" err="1">
                <a:solidFill>
                  <a:srgbClr val="1C1C1C"/>
                </a:solidFill>
                <a:latin typeface="Calibri"/>
              </a:rPr>
              <a:t>en</a:t>
            </a:r>
            <a:r>
              <a:rPr sz="2000" b="1" i="0" dirty="0">
                <a:solidFill>
                  <a:srgbClr val="1C1C1C"/>
                </a:solidFill>
                <a:latin typeface="Calibri"/>
              </a:rPr>
              <a:t> </a:t>
            </a:r>
            <a:r>
              <a:rPr lang="es-ES" sz="2000" b="1" dirty="0">
                <a:solidFill>
                  <a:srgbClr val="1C1C1C"/>
                </a:solidFill>
                <a:latin typeface="Calibri"/>
              </a:rPr>
              <a:t>activo</a:t>
            </a:r>
            <a:r>
              <a:rPr sz="2000" b="1" i="0" dirty="0">
                <a:solidFill>
                  <a:srgbClr val="1C1C1C"/>
                </a:solidFill>
                <a:latin typeface="Calibri"/>
              </a:rPr>
              <a:t>. 239 </a:t>
            </a:r>
            <a:r>
              <a:rPr sz="2000" b="1" i="0" dirty="0" err="1">
                <a:solidFill>
                  <a:srgbClr val="1C1C1C"/>
                </a:solidFill>
                <a:latin typeface="Calibri"/>
              </a:rPr>
              <a:t>Viviendas</a:t>
            </a:r>
            <a:r>
              <a:rPr sz="2000" b="1" i="0" dirty="0">
                <a:solidFill>
                  <a:srgbClr val="1C1C1C"/>
                </a:solidFill>
                <a:latin typeface="Calibri"/>
              </a:rPr>
              <a:t> </a:t>
            </a:r>
            <a:r>
              <a:rPr sz="2000" b="1" i="0" dirty="0" err="1">
                <a:solidFill>
                  <a:srgbClr val="1C1C1C"/>
                </a:solidFill>
                <a:latin typeface="Calibri"/>
              </a:rPr>
              <a:t>en</a:t>
            </a:r>
            <a:r>
              <a:rPr sz="2000" b="1" i="0" dirty="0">
                <a:solidFill>
                  <a:srgbClr val="1C1C1C"/>
                </a:solidFill>
                <a:latin typeface="Calibri"/>
              </a:rPr>
              <a:t> </a:t>
            </a:r>
            <a:r>
              <a:rPr sz="2000" b="1" i="0" dirty="0" err="1">
                <a:solidFill>
                  <a:srgbClr val="1C1C1C"/>
                </a:solidFill>
                <a:latin typeface="Calibri"/>
              </a:rPr>
              <a:t>Construcción</a:t>
            </a:r>
            <a:r>
              <a:rPr sz="2000" b="1" i="0" dirty="0">
                <a:solidFill>
                  <a:srgbClr val="1C1C1C"/>
                </a:solidFill>
                <a:latin typeface="Calibri"/>
              </a:rPr>
              <a:t> </a:t>
            </a:r>
            <a:r>
              <a:rPr sz="2000" b="1" i="0" dirty="0" err="1">
                <a:solidFill>
                  <a:srgbClr val="1C1C1C"/>
                </a:solidFill>
                <a:latin typeface="Calibri"/>
              </a:rPr>
              <a:t>Ahora</a:t>
            </a:r>
            <a:r>
              <a:rPr sz="2000" b="1" i="0" dirty="0">
                <a:solidFill>
                  <a:srgbClr val="1C1C1C"/>
                </a:solidFill>
                <a:latin typeface="Calibri"/>
              </a:rPr>
              <a:t> </a:t>
            </a:r>
            <a:r>
              <a:rPr sz="2000" b="1" i="0" dirty="0" err="1">
                <a:solidFill>
                  <a:srgbClr val="1C1C1C"/>
                </a:solidFill>
                <a:latin typeface="Calibri"/>
              </a:rPr>
              <a:t>Mismo</a:t>
            </a:r>
            <a:r>
              <a:rPr sz="2000" b="1" i="0" dirty="0">
                <a:solidFill>
                  <a:srgbClr val="1C1C1C"/>
                </a:solidFill>
                <a:latin typeface="Calibri"/>
              </a:rPr>
              <a:t>.</a:t>
            </a:r>
          </a:p>
        </p:txBody>
      </p:sp>
      <p:sp>
        <p:nvSpPr>
          <p:cNvPr id="5" name="TextBox 4"/>
          <p:cNvSpPr txBox="1"/>
          <p:nvPr/>
        </p:nvSpPr>
        <p:spPr>
          <a:xfrm>
            <a:off x="320040" y="1261872"/>
            <a:ext cx="8503920" cy="457200"/>
          </a:xfrm>
          <a:prstGeom prst="rect">
            <a:avLst/>
          </a:prstGeom>
          <a:noFill/>
        </p:spPr>
        <p:txBody>
          <a:bodyPr wrap="square">
            <a:spAutoFit/>
          </a:bodyPr>
          <a:lstStyle/>
          <a:p>
            <a:pPr algn="l"/>
            <a:r>
              <a:rPr sz="1200" b="0" i="0" dirty="0">
                <a:solidFill>
                  <a:srgbClr val="5A5A5A"/>
                </a:solidFill>
                <a:latin typeface="Calibri"/>
              </a:rPr>
              <a:t>La </a:t>
            </a:r>
            <a:r>
              <a:rPr sz="1200" b="0" i="0" dirty="0" err="1">
                <a:solidFill>
                  <a:srgbClr val="5A5A5A"/>
                </a:solidFill>
                <a:latin typeface="Calibri"/>
              </a:rPr>
              <a:t>ejecución</a:t>
            </a:r>
            <a:r>
              <a:rPr sz="1200" b="0" i="0" dirty="0">
                <a:solidFill>
                  <a:srgbClr val="5A5A5A"/>
                </a:solidFill>
                <a:latin typeface="Calibri"/>
              </a:rPr>
              <a:t> </a:t>
            </a:r>
            <a:r>
              <a:rPr sz="1200" b="0" i="0" dirty="0" err="1">
                <a:solidFill>
                  <a:srgbClr val="5A5A5A"/>
                </a:solidFill>
                <a:latin typeface="Calibri"/>
              </a:rPr>
              <a:t>paralela</a:t>
            </a:r>
            <a:r>
              <a:rPr sz="1200" b="0" i="0" dirty="0">
                <a:solidFill>
                  <a:srgbClr val="5A5A5A"/>
                </a:solidFill>
                <a:latin typeface="Calibri"/>
              </a:rPr>
              <a:t> de cuatro </a:t>
            </a:r>
            <a:r>
              <a:rPr sz="1200" b="0" i="0" dirty="0" err="1">
                <a:solidFill>
                  <a:srgbClr val="5A5A5A"/>
                </a:solidFill>
                <a:latin typeface="Calibri"/>
              </a:rPr>
              <a:t>promociones</a:t>
            </a:r>
            <a:r>
              <a:rPr sz="1200" b="0" i="0" dirty="0">
                <a:solidFill>
                  <a:srgbClr val="5A5A5A"/>
                </a:solidFill>
                <a:latin typeface="Calibri"/>
              </a:rPr>
              <a:t> </a:t>
            </a:r>
            <a:r>
              <a:rPr sz="1200" b="0" i="0" dirty="0" err="1">
                <a:solidFill>
                  <a:srgbClr val="5A5A5A"/>
                </a:solidFill>
                <a:latin typeface="Calibri"/>
              </a:rPr>
              <a:t>activas</a:t>
            </a:r>
            <a:r>
              <a:rPr sz="1200" b="0" i="0" dirty="0">
                <a:solidFill>
                  <a:srgbClr val="5A5A5A"/>
                </a:solidFill>
                <a:latin typeface="Calibri"/>
              </a:rPr>
              <a:t> es la </a:t>
            </a:r>
            <a:r>
              <a:rPr sz="1200" b="0" i="0" dirty="0" err="1">
                <a:solidFill>
                  <a:srgbClr val="5A5A5A"/>
                </a:solidFill>
                <a:latin typeface="Calibri"/>
              </a:rPr>
              <a:t>demostración</a:t>
            </a:r>
            <a:r>
              <a:rPr sz="1200" b="0" i="0" dirty="0">
                <a:solidFill>
                  <a:srgbClr val="5A5A5A"/>
                </a:solidFill>
                <a:latin typeface="Calibri"/>
              </a:rPr>
              <a:t> </a:t>
            </a:r>
            <a:r>
              <a:rPr sz="1200" b="0" i="0" dirty="0" err="1">
                <a:solidFill>
                  <a:srgbClr val="5A5A5A"/>
                </a:solidFill>
                <a:latin typeface="Calibri"/>
              </a:rPr>
              <a:t>más</a:t>
            </a:r>
            <a:r>
              <a:rPr sz="1200" b="0" i="0" dirty="0">
                <a:solidFill>
                  <a:srgbClr val="5A5A5A"/>
                </a:solidFill>
                <a:latin typeface="Calibri"/>
              </a:rPr>
              <a:t> </a:t>
            </a:r>
            <a:r>
              <a:rPr sz="1200" b="0" i="0" dirty="0" err="1">
                <a:solidFill>
                  <a:srgbClr val="5A5A5A"/>
                </a:solidFill>
                <a:latin typeface="Calibri"/>
              </a:rPr>
              <a:t>sólida</a:t>
            </a:r>
            <a:r>
              <a:rPr sz="1200" b="0" i="0" dirty="0">
                <a:solidFill>
                  <a:srgbClr val="5A5A5A"/>
                </a:solidFill>
                <a:latin typeface="Calibri"/>
              </a:rPr>
              <a:t> de </a:t>
            </a:r>
            <a:r>
              <a:rPr sz="1200" b="0" i="0" dirty="0" err="1">
                <a:solidFill>
                  <a:srgbClr val="5A5A5A"/>
                </a:solidFill>
                <a:latin typeface="Calibri"/>
              </a:rPr>
              <a:t>nuestra</a:t>
            </a:r>
            <a:r>
              <a:rPr sz="1200" b="0" i="0" dirty="0">
                <a:solidFill>
                  <a:srgbClr val="5A5A5A"/>
                </a:solidFill>
                <a:latin typeface="Calibri"/>
              </a:rPr>
              <a:t> </a:t>
            </a:r>
            <a:r>
              <a:rPr sz="1200" b="0" i="0" dirty="0" err="1">
                <a:solidFill>
                  <a:srgbClr val="5A5A5A"/>
                </a:solidFill>
                <a:latin typeface="Calibri"/>
              </a:rPr>
              <a:t>capacidad</a:t>
            </a:r>
            <a:r>
              <a:rPr sz="1200" b="0" i="0" dirty="0">
                <a:solidFill>
                  <a:srgbClr val="5A5A5A"/>
                </a:solidFill>
                <a:latin typeface="Calibri"/>
              </a:rPr>
              <a:t> </a:t>
            </a:r>
            <a:r>
              <a:rPr sz="1200" b="0" i="0" dirty="0" err="1">
                <a:solidFill>
                  <a:srgbClr val="5A5A5A"/>
                </a:solidFill>
                <a:latin typeface="Calibri"/>
              </a:rPr>
              <a:t>financiera</a:t>
            </a:r>
            <a:r>
              <a:rPr sz="1200" b="0" i="0" dirty="0">
                <a:solidFill>
                  <a:srgbClr val="5A5A5A"/>
                </a:solidFill>
                <a:latin typeface="Calibri"/>
              </a:rPr>
              <a:t>, </a:t>
            </a:r>
            <a:r>
              <a:rPr sz="1200" b="0" i="0" dirty="0" err="1">
                <a:solidFill>
                  <a:srgbClr val="5A5A5A"/>
                </a:solidFill>
                <a:latin typeface="Calibri"/>
              </a:rPr>
              <a:t>técnica</a:t>
            </a:r>
            <a:r>
              <a:rPr sz="1200" b="0" i="0" dirty="0">
                <a:solidFill>
                  <a:srgbClr val="5A5A5A"/>
                </a:solidFill>
                <a:latin typeface="Calibri"/>
              </a:rPr>
              <a:t> y </a:t>
            </a:r>
            <a:r>
              <a:rPr sz="1200" b="0" i="0" dirty="0" err="1">
                <a:solidFill>
                  <a:srgbClr val="5A5A5A"/>
                </a:solidFill>
                <a:latin typeface="Calibri"/>
              </a:rPr>
              <a:t>organizativa</a:t>
            </a:r>
            <a:r>
              <a:rPr sz="1200" b="0" i="0" dirty="0">
                <a:solidFill>
                  <a:srgbClr val="5A5A5A"/>
                </a:solidFill>
                <a:latin typeface="Calibri"/>
              </a:rPr>
              <a:t>.</a:t>
            </a:r>
          </a:p>
        </p:txBody>
      </p:sp>
      <p:sp>
        <p:nvSpPr>
          <p:cNvPr id="6" name="Rectangle 5"/>
          <p:cNvSpPr/>
          <p:nvPr/>
        </p:nvSpPr>
        <p:spPr>
          <a:xfrm>
            <a:off x="320040" y="1828800"/>
            <a:ext cx="1993392" cy="3063240"/>
          </a:xfrm>
          <a:prstGeom prst="rect">
            <a:avLst/>
          </a:prstGeom>
          <a:solidFill>
            <a:srgbClr val="EBEB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Rectangle 6"/>
          <p:cNvSpPr/>
          <p:nvPr/>
        </p:nvSpPr>
        <p:spPr>
          <a:xfrm>
            <a:off x="320040" y="1828800"/>
            <a:ext cx="1993392" cy="54864"/>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320040" y="1920240"/>
            <a:ext cx="1993392" cy="430887"/>
          </a:xfrm>
          <a:prstGeom prst="rect">
            <a:avLst/>
          </a:prstGeom>
          <a:noFill/>
        </p:spPr>
        <p:txBody>
          <a:bodyPr wrap="square">
            <a:spAutoFit/>
          </a:bodyPr>
          <a:lstStyle/>
          <a:p>
            <a:pPr algn="ctr"/>
            <a:r>
              <a:rPr sz="1100" b="1" i="0" dirty="0" err="1">
                <a:solidFill>
                  <a:srgbClr val="B8943F"/>
                </a:solidFill>
                <a:latin typeface="Calibri"/>
              </a:rPr>
              <a:t>Promoción</a:t>
            </a:r>
            <a:r>
              <a:rPr sz="1100" b="1" i="0" dirty="0">
                <a:solidFill>
                  <a:srgbClr val="B8943F"/>
                </a:solidFill>
                <a:latin typeface="Calibri"/>
              </a:rPr>
              <a:t> </a:t>
            </a:r>
            <a:r>
              <a:rPr lang="es-ES" sz="1100" b="1" i="0" dirty="0">
                <a:solidFill>
                  <a:srgbClr val="B8943F"/>
                </a:solidFill>
                <a:latin typeface="Calibri"/>
              </a:rPr>
              <a:t>Residencial Gran Oasis  de Puerto Rico</a:t>
            </a:r>
            <a:endParaRPr sz="1100" b="1" i="0" dirty="0">
              <a:solidFill>
                <a:srgbClr val="B8943F"/>
              </a:solidFill>
              <a:latin typeface="Calibri"/>
            </a:endParaRPr>
          </a:p>
        </p:txBody>
      </p:sp>
      <p:sp>
        <p:nvSpPr>
          <p:cNvPr id="9" name="TextBox 8"/>
          <p:cNvSpPr txBox="1"/>
          <p:nvPr/>
        </p:nvSpPr>
        <p:spPr>
          <a:xfrm>
            <a:off x="320040" y="2304288"/>
            <a:ext cx="1993392" cy="1005840"/>
          </a:xfrm>
          <a:prstGeom prst="rect">
            <a:avLst/>
          </a:prstGeom>
          <a:noFill/>
        </p:spPr>
        <p:txBody>
          <a:bodyPr wrap="square">
            <a:spAutoFit/>
          </a:bodyPr>
          <a:lstStyle/>
          <a:p>
            <a:pPr algn="ctr"/>
            <a:r>
              <a:rPr sz="5400" b="1" i="0">
                <a:solidFill>
                  <a:srgbClr val="1C1C1C"/>
                </a:solidFill>
                <a:latin typeface="Calibri"/>
              </a:rPr>
              <a:t>80</a:t>
            </a:r>
          </a:p>
        </p:txBody>
      </p:sp>
      <p:sp>
        <p:nvSpPr>
          <p:cNvPr id="10" name="TextBox 9"/>
          <p:cNvSpPr txBox="1"/>
          <p:nvPr/>
        </p:nvSpPr>
        <p:spPr>
          <a:xfrm>
            <a:off x="320040" y="3264408"/>
            <a:ext cx="1993392" cy="274320"/>
          </a:xfrm>
          <a:prstGeom prst="rect">
            <a:avLst/>
          </a:prstGeom>
          <a:noFill/>
        </p:spPr>
        <p:txBody>
          <a:bodyPr wrap="square">
            <a:spAutoFit/>
          </a:bodyPr>
          <a:lstStyle/>
          <a:p>
            <a:pPr algn="ctr"/>
            <a:r>
              <a:rPr sz="1100" b="0" i="0">
                <a:solidFill>
                  <a:srgbClr val="888888"/>
                </a:solidFill>
                <a:latin typeface="Calibri"/>
              </a:rPr>
              <a:t>viviendas</a:t>
            </a:r>
          </a:p>
        </p:txBody>
      </p:sp>
      <p:sp>
        <p:nvSpPr>
          <p:cNvPr id="11" name="Rectangle 10"/>
          <p:cNvSpPr/>
          <p:nvPr/>
        </p:nvSpPr>
        <p:spPr>
          <a:xfrm>
            <a:off x="429768" y="3611880"/>
            <a:ext cx="1773936" cy="896112"/>
          </a:xfrm>
          <a:prstGeom prst="rect">
            <a:avLst/>
          </a:prstGeom>
          <a:solidFill>
            <a:srgbClr val="E0E0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429768" y="3950208"/>
            <a:ext cx="1773936" cy="274320"/>
          </a:xfrm>
          <a:prstGeom prst="rect">
            <a:avLst/>
          </a:prstGeom>
          <a:noFill/>
        </p:spPr>
        <p:txBody>
          <a:bodyPr wrap="square">
            <a:spAutoFit/>
          </a:bodyPr>
          <a:lstStyle/>
          <a:p>
            <a:pPr algn="ctr"/>
            <a:r>
              <a:rPr sz="800" b="0" i="1">
                <a:solidFill>
                  <a:srgbClr val="888888"/>
                </a:solidFill>
                <a:latin typeface="Calibri"/>
              </a:rPr>
              <a:t>[IMAGEN DE OBRA]</a:t>
            </a:r>
          </a:p>
        </p:txBody>
      </p:sp>
      <p:sp>
        <p:nvSpPr>
          <p:cNvPr id="13" name="Rectangle 12"/>
          <p:cNvSpPr/>
          <p:nvPr/>
        </p:nvSpPr>
        <p:spPr>
          <a:xfrm>
            <a:off x="429768" y="4590288"/>
            <a:ext cx="1773936" cy="256032"/>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13"/>
          <p:cNvSpPr txBox="1"/>
          <p:nvPr/>
        </p:nvSpPr>
        <p:spPr>
          <a:xfrm>
            <a:off x="429768" y="4599432"/>
            <a:ext cx="1773936" cy="237744"/>
          </a:xfrm>
          <a:prstGeom prst="rect">
            <a:avLst/>
          </a:prstGeom>
          <a:noFill/>
        </p:spPr>
        <p:txBody>
          <a:bodyPr wrap="square">
            <a:spAutoFit/>
          </a:bodyPr>
          <a:lstStyle/>
          <a:p>
            <a:pPr algn="ctr"/>
            <a:r>
              <a:rPr sz="800" b="1" i="0">
                <a:solidFill>
                  <a:srgbClr val="1C1C1C"/>
                </a:solidFill>
                <a:latin typeface="Calibri"/>
              </a:rPr>
              <a:t>EN CONSTRUCCIÓN</a:t>
            </a:r>
          </a:p>
        </p:txBody>
      </p:sp>
      <p:sp>
        <p:nvSpPr>
          <p:cNvPr id="15" name="Rectangle 14"/>
          <p:cNvSpPr/>
          <p:nvPr/>
        </p:nvSpPr>
        <p:spPr>
          <a:xfrm>
            <a:off x="2487168" y="1828800"/>
            <a:ext cx="1993392" cy="3063240"/>
          </a:xfrm>
          <a:prstGeom prst="rect">
            <a:avLst/>
          </a:prstGeom>
          <a:solidFill>
            <a:srgbClr val="EBEB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ectangle 15"/>
          <p:cNvSpPr/>
          <p:nvPr/>
        </p:nvSpPr>
        <p:spPr>
          <a:xfrm>
            <a:off x="2487168" y="1828800"/>
            <a:ext cx="1993392" cy="54864"/>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TextBox 16"/>
          <p:cNvSpPr txBox="1"/>
          <p:nvPr/>
        </p:nvSpPr>
        <p:spPr>
          <a:xfrm>
            <a:off x="2487168" y="1920240"/>
            <a:ext cx="1993392" cy="430887"/>
          </a:xfrm>
          <a:prstGeom prst="rect">
            <a:avLst/>
          </a:prstGeom>
          <a:noFill/>
        </p:spPr>
        <p:txBody>
          <a:bodyPr wrap="square">
            <a:spAutoFit/>
          </a:bodyPr>
          <a:lstStyle/>
          <a:p>
            <a:pPr algn="ctr"/>
            <a:r>
              <a:rPr sz="1100" b="1" i="0" dirty="0" err="1">
                <a:solidFill>
                  <a:srgbClr val="B8943F"/>
                </a:solidFill>
                <a:latin typeface="Calibri"/>
              </a:rPr>
              <a:t>Promoción</a:t>
            </a:r>
            <a:r>
              <a:rPr sz="1100" b="1" i="0" dirty="0">
                <a:solidFill>
                  <a:srgbClr val="B8943F"/>
                </a:solidFill>
                <a:latin typeface="Calibri"/>
              </a:rPr>
              <a:t> </a:t>
            </a:r>
            <a:r>
              <a:rPr lang="es-ES" sz="1100" b="1" dirty="0">
                <a:solidFill>
                  <a:srgbClr val="B8943F"/>
                </a:solidFill>
                <a:latin typeface="Calibri"/>
              </a:rPr>
              <a:t>Coral Beach en Lanzarote</a:t>
            </a:r>
            <a:endParaRPr sz="1100" b="1" i="0" dirty="0">
              <a:solidFill>
                <a:srgbClr val="B8943F"/>
              </a:solidFill>
              <a:latin typeface="Calibri"/>
            </a:endParaRPr>
          </a:p>
        </p:txBody>
      </p:sp>
      <p:sp>
        <p:nvSpPr>
          <p:cNvPr id="18" name="TextBox 17"/>
          <p:cNvSpPr txBox="1"/>
          <p:nvPr/>
        </p:nvSpPr>
        <p:spPr>
          <a:xfrm>
            <a:off x="2487168" y="2304288"/>
            <a:ext cx="1993392" cy="1005840"/>
          </a:xfrm>
          <a:prstGeom prst="rect">
            <a:avLst/>
          </a:prstGeom>
          <a:noFill/>
        </p:spPr>
        <p:txBody>
          <a:bodyPr wrap="square">
            <a:spAutoFit/>
          </a:bodyPr>
          <a:lstStyle/>
          <a:p>
            <a:pPr algn="ctr"/>
            <a:r>
              <a:rPr sz="5400" b="1" i="0">
                <a:solidFill>
                  <a:srgbClr val="1C1C1C"/>
                </a:solidFill>
                <a:latin typeface="Calibri"/>
              </a:rPr>
              <a:t>60</a:t>
            </a:r>
          </a:p>
        </p:txBody>
      </p:sp>
      <p:sp>
        <p:nvSpPr>
          <p:cNvPr id="19" name="TextBox 18"/>
          <p:cNvSpPr txBox="1"/>
          <p:nvPr/>
        </p:nvSpPr>
        <p:spPr>
          <a:xfrm>
            <a:off x="2487168" y="3264408"/>
            <a:ext cx="1993392" cy="274320"/>
          </a:xfrm>
          <a:prstGeom prst="rect">
            <a:avLst/>
          </a:prstGeom>
          <a:noFill/>
        </p:spPr>
        <p:txBody>
          <a:bodyPr wrap="square">
            <a:spAutoFit/>
          </a:bodyPr>
          <a:lstStyle/>
          <a:p>
            <a:pPr algn="ctr"/>
            <a:r>
              <a:rPr sz="1100" b="0" i="0">
                <a:solidFill>
                  <a:srgbClr val="888888"/>
                </a:solidFill>
                <a:latin typeface="Calibri"/>
              </a:rPr>
              <a:t>viviendas</a:t>
            </a:r>
          </a:p>
        </p:txBody>
      </p:sp>
      <p:sp>
        <p:nvSpPr>
          <p:cNvPr id="20" name="Rectangle 19"/>
          <p:cNvSpPr/>
          <p:nvPr/>
        </p:nvSpPr>
        <p:spPr>
          <a:xfrm>
            <a:off x="2596896" y="3611880"/>
            <a:ext cx="1773936" cy="896112"/>
          </a:xfrm>
          <a:prstGeom prst="rect">
            <a:avLst/>
          </a:prstGeom>
          <a:solidFill>
            <a:srgbClr val="E0E0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1" name="TextBox 20"/>
          <p:cNvSpPr txBox="1"/>
          <p:nvPr/>
        </p:nvSpPr>
        <p:spPr>
          <a:xfrm>
            <a:off x="2596896" y="3950208"/>
            <a:ext cx="1773936" cy="274320"/>
          </a:xfrm>
          <a:prstGeom prst="rect">
            <a:avLst/>
          </a:prstGeom>
          <a:noFill/>
        </p:spPr>
        <p:txBody>
          <a:bodyPr wrap="square">
            <a:spAutoFit/>
          </a:bodyPr>
          <a:lstStyle/>
          <a:p>
            <a:pPr algn="ctr"/>
            <a:r>
              <a:rPr sz="800" b="0" i="1">
                <a:solidFill>
                  <a:srgbClr val="888888"/>
                </a:solidFill>
                <a:latin typeface="Calibri"/>
              </a:rPr>
              <a:t>[IMAGEN DE OBRA]</a:t>
            </a:r>
          </a:p>
        </p:txBody>
      </p:sp>
      <p:sp>
        <p:nvSpPr>
          <p:cNvPr id="22" name="Rectangle 21"/>
          <p:cNvSpPr/>
          <p:nvPr/>
        </p:nvSpPr>
        <p:spPr>
          <a:xfrm>
            <a:off x="2596896" y="4590288"/>
            <a:ext cx="1773936" cy="256032"/>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2596896" y="4599432"/>
            <a:ext cx="1773936" cy="215444"/>
          </a:xfrm>
          <a:prstGeom prst="rect">
            <a:avLst/>
          </a:prstGeom>
          <a:noFill/>
        </p:spPr>
        <p:txBody>
          <a:bodyPr wrap="square">
            <a:spAutoFit/>
          </a:bodyPr>
          <a:lstStyle/>
          <a:p>
            <a:pPr algn="ctr"/>
            <a:r>
              <a:rPr sz="800" b="1" i="0" dirty="0">
                <a:solidFill>
                  <a:srgbClr val="1C1C1C"/>
                </a:solidFill>
                <a:latin typeface="Calibri"/>
              </a:rPr>
              <a:t>EN</a:t>
            </a:r>
            <a:r>
              <a:rPr lang="es-ES" sz="800" b="1" i="0" dirty="0">
                <a:solidFill>
                  <a:srgbClr val="1C1C1C"/>
                </a:solidFill>
                <a:latin typeface="Calibri"/>
              </a:rPr>
              <a:t> FASE DE ENTREGA</a:t>
            </a:r>
            <a:endParaRPr sz="800" b="1" i="0" dirty="0">
              <a:solidFill>
                <a:srgbClr val="F5F5F5"/>
              </a:solidFill>
              <a:latin typeface="Calibri"/>
            </a:endParaRPr>
          </a:p>
        </p:txBody>
      </p:sp>
      <p:sp>
        <p:nvSpPr>
          <p:cNvPr id="24" name="Rectangle 23"/>
          <p:cNvSpPr/>
          <p:nvPr/>
        </p:nvSpPr>
        <p:spPr>
          <a:xfrm>
            <a:off x="4654296" y="1828800"/>
            <a:ext cx="1993392" cy="3063240"/>
          </a:xfrm>
          <a:prstGeom prst="rect">
            <a:avLst/>
          </a:prstGeom>
          <a:solidFill>
            <a:srgbClr val="EBEB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ectangle 24"/>
          <p:cNvSpPr/>
          <p:nvPr/>
        </p:nvSpPr>
        <p:spPr>
          <a:xfrm>
            <a:off x="4654296" y="1828800"/>
            <a:ext cx="1993392" cy="54864"/>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4654296" y="1920240"/>
            <a:ext cx="1993392" cy="430887"/>
          </a:xfrm>
          <a:prstGeom prst="rect">
            <a:avLst/>
          </a:prstGeom>
          <a:noFill/>
        </p:spPr>
        <p:txBody>
          <a:bodyPr wrap="square">
            <a:spAutoFit/>
          </a:bodyPr>
          <a:lstStyle/>
          <a:p>
            <a:pPr algn="ctr"/>
            <a:r>
              <a:rPr sz="1100" b="1" i="0" dirty="0" err="1">
                <a:solidFill>
                  <a:srgbClr val="B8943F"/>
                </a:solidFill>
                <a:latin typeface="Calibri"/>
              </a:rPr>
              <a:t>Promoción</a:t>
            </a:r>
            <a:r>
              <a:rPr sz="1100" b="1" i="0" dirty="0">
                <a:solidFill>
                  <a:srgbClr val="B8943F"/>
                </a:solidFill>
                <a:latin typeface="Calibri"/>
              </a:rPr>
              <a:t> </a:t>
            </a:r>
            <a:r>
              <a:rPr lang="es-ES" sz="1100" b="1" dirty="0">
                <a:solidFill>
                  <a:srgbClr val="B8943F"/>
                </a:solidFill>
                <a:latin typeface="Calibri"/>
              </a:rPr>
              <a:t>Residencial Blas de Lezo en Las Palmas</a:t>
            </a:r>
            <a:endParaRPr sz="1100" b="1" i="0" dirty="0">
              <a:solidFill>
                <a:srgbClr val="B8943F"/>
              </a:solidFill>
              <a:latin typeface="Calibri"/>
            </a:endParaRPr>
          </a:p>
        </p:txBody>
      </p:sp>
      <p:sp>
        <p:nvSpPr>
          <p:cNvPr id="27" name="TextBox 26"/>
          <p:cNvSpPr txBox="1"/>
          <p:nvPr/>
        </p:nvSpPr>
        <p:spPr>
          <a:xfrm>
            <a:off x="4654296" y="2304288"/>
            <a:ext cx="1993392" cy="1005840"/>
          </a:xfrm>
          <a:prstGeom prst="rect">
            <a:avLst/>
          </a:prstGeom>
          <a:noFill/>
        </p:spPr>
        <p:txBody>
          <a:bodyPr wrap="square">
            <a:spAutoFit/>
          </a:bodyPr>
          <a:lstStyle/>
          <a:p>
            <a:pPr algn="ctr"/>
            <a:r>
              <a:rPr sz="5400" b="1" i="0">
                <a:solidFill>
                  <a:srgbClr val="1C1C1C"/>
                </a:solidFill>
                <a:latin typeface="Calibri"/>
              </a:rPr>
              <a:t>44</a:t>
            </a:r>
          </a:p>
        </p:txBody>
      </p:sp>
      <p:sp>
        <p:nvSpPr>
          <p:cNvPr id="28" name="TextBox 27"/>
          <p:cNvSpPr txBox="1"/>
          <p:nvPr/>
        </p:nvSpPr>
        <p:spPr>
          <a:xfrm>
            <a:off x="4654296" y="3264408"/>
            <a:ext cx="1993392" cy="274320"/>
          </a:xfrm>
          <a:prstGeom prst="rect">
            <a:avLst/>
          </a:prstGeom>
          <a:noFill/>
        </p:spPr>
        <p:txBody>
          <a:bodyPr wrap="square">
            <a:spAutoFit/>
          </a:bodyPr>
          <a:lstStyle/>
          <a:p>
            <a:pPr algn="ctr"/>
            <a:r>
              <a:rPr sz="1100" b="0" i="0">
                <a:solidFill>
                  <a:srgbClr val="888888"/>
                </a:solidFill>
                <a:latin typeface="Calibri"/>
              </a:rPr>
              <a:t>viviendas</a:t>
            </a:r>
          </a:p>
        </p:txBody>
      </p:sp>
      <p:sp>
        <p:nvSpPr>
          <p:cNvPr id="29" name="Rectangle 28"/>
          <p:cNvSpPr/>
          <p:nvPr/>
        </p:nvSpPr>
        <p:spPr>
          <a:xfrm>
            <a:off x="4764024" y="3611880"/>
            <a:ext cx="1773936" cy="896112"/>
          </a:xfrm>
          <a:prstGeom prst="rect">
            <a:avLst/>
          </a:prstGeom>
          <a:solidFill>
            <a:srgbClr val="E0E0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TextBox 29"/>
          <p:cNvSpPr txBox="1"/>
          <p:nvPr/>
        </p:nvSpPr>
        <p:spPr>
          <a:xfrm>
            <a:off x="4764024" y="3950208"/>
            <a:ext cx="1773936" cy="274320"/>
          </a:xfrm>
          <a:prstGeom prst="rect">
            <a:avLst/>
          </a:prstGeom>
          <a:noFill/>
        </p:spPr>
        <p:txBody>
          <a:bodyPr wrap="square">
            <a:spAutoFit/>
          </a:bodyPr>
          <a:lstStyle/>
          <a:p>
            <a:pPr algn="ctr"/>
            <a:r>
              <a:rPr sz="800" b="0" i="1">
                <a:solidFill>
                  <a:srgbClr val="888888"/>
                </a:solidFill>
                <a:latin typeface="Calibri"/>
              </a:rPr>
              <a:t>[IMAGEN DE OBRA]</a:t>
            </a:r>
          </a:p>
        </p:txBody>
      </p:sp>
      <p:sp>
        <p:nvSpPr>
          <p:cNvPr id="31" name="Rectangle 30"/>
          <p:cNvSpPr/>
          <p:nvPr/>
        </p:nvSpPr>
        <p:spPr>
          <a:xfrm>
            <a:off x="4764024" y="4590288"/>
            <a:ext cx="1773936" cy="256032"/>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TextBox 31"/>
          <p:cNvSpPr txBox="1"/>
          <p:nvPr/>
        </p:nvSpPr>
        <p:spPr>
          <a:xfrm>
            <a:off x="4764024" y="4599432"/>
            <a:ext cx="1773936" cy="237744"/>
          </a:xfrm>
          <a:prstGeom prst="rect">
            <a:avLst/>
          </a:prstGeom>
          <a:noFill/>
        </p:spPr>
        <p:txBody>
          <a:bodyPr wrap="square">
            <a:spAutoFit/>
          </a:bodyPr>
          <a:lstStyle/>
          <a:p>
            <a:pPr algn="ctr"/>
            <a:r>
              <a:rPr sz="800" b="1" i="0">
                <a:solidFill>
                  <a:srgbClr val="1C1C1C"/>
                </a:solidFill>
                <a:latin typeface="Calibri"/>
              </a:rPr>
              <a:t>EN CONSTRUCCIÓN</a:t>
            </a:r>
          </a:p>
        </p:txBody>
      </p:sp>
      <p:sp>
        <p:nvSpPr>
          <p:cNvPr id="33" name="Rectangle 32"/>
          <p:cNvSpPr/>
          <p:nvPr/>
        </p:nvSpPr>
        <p:spPr>
          <a:xfrm>
            <a:off x="6821424" y="1828800"/>
            <a:ext cx="1993392" cy="3063240"/>
          </a:xfrm>
          <a:prstGeom prst="rect">
            <a:avLst/>
          </a:prstGeom>
          <a:solidFill>
            <a:srgbClr val="EBEB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4" name="Rectangle 33"/>
          <p:cNvSpPr/>
          <p:nvPr/>
        </p:nvSpPr>
        <p:spPr>
          <a:xfrm>
            <a:off x="6821424" y="1828800"/>
            <a:ext cx="1993392" cy="54864"/>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5" name="TextBox 34"/>
          <p:cNvSpPr txBox="1"/>
          <p:nvPr/>
        </p:nvSpPr>
        <p:spPr>
          <a:xfrm>
            <a:off x="6821424" y="1920240"/>
            <a:ext cx="1993392" cy="430887"/>
          </a:xfrm>
          <a:prstGeom prst="rect">
            <a:avLst/>
          </a:prstGeom>
          <a:noFill/>
        </p:spPr>
        <p:txBody>
          <a:bodyPr wrap="square">
            <a:spAutoFit/>
          </a:bodyPr>
          <a:lstStyle/>
          <a:p>
            <a:pPr algn="ctr"/>
            <a:r>
              <a:rPr sz="1100" b="1" i="0" dirty="0" err="1">
                <a:solidFill>
                  <a:srgbClr val="B8943F"/>
                </a:solidFill>
                <a:latin typeface="Calibri"/>
              </a:rPr>
              <a:t>Promoción</a:t>
            </a:r>
            <a:r>
              <a:rPr sz="1100" b="1" i="0" dirty="0">
                <a:solidFill>
                  <a:srgbClr val="B8943F"/>
                </a:solidFill>
                <a:latin typeface="Calibri"/>
              </a:rPr>
              <a:t> </a:t>
            </a:r>
            <a:r>
              <a:rPr lang="es-ES" sz="1100" b="1" dirty="0">
                <a:solidFill>
                  <a:srgbClr val="B8943F"/>
                </a:solidFill>
                <a:latin typeface="Calibri"/>
              </a:rPr>
              <a:t>Residencial </a:t>
            </a:r>
            <a:r>
              <a:rPr lang="es-ES" sz="1100" b="1" dirty="0" err="1">
                <a:solidFill>
                  <a:srgbClr val="B8943F"/>
                </a:solidFill>
                <a:latin typeface="Calibri"/>
              </a:rPr>
              <a:t>Brisabai</a:t>
            </a:r>
            <a:r>
              <a:rPr lang="es-ES" sz="1100" b="1" dirty="0">
                <a:solidFill>
                  <a:srgbClr val="B8943F"/>
                </a:solidFill>
                <a:latin typeface="Calibri"/>
              </a:rPr>
              <a:t> en Vecindario</a:t>
            </a:r>
            <a:endParaRPr sz="1100" b="1" i="0" dirty="0">
              <a:solidFill>
                <a:srgbClr val="B8943F"/>
              </a:solidFill>
              <a:latin typeface="Calibri"/>
            </a:endParaRPr>
          </a:p>
        </p:txBody>
      </p:sp>
      <p:sp>
        <p:nvSpPr>
          <p:cNvPr id="36" name="TextBox 35"/>
          <p:cNvSpPr txBox="1"/>
          <p:nvPr/>
        </p:nvSpPr>
        <p:spPr>
          <a:xfrm>
            <a:off x="6821424" y="2304288"/>
            <a:ext cx="1993392" cy="1005840"/>
          </a:xfrm>
          <a:prstGeom prst="rect">
            <a:avLst/>
          </a:prstGeom>
          <a:noFill/>
        </p:spPr>
        <p:txBody>
          <a:bodyPr wrap="square">
            <a:spAutoFit/>
          </a:bodyPr>
          <a:lstStyle/>
          <a:p>
            <a:pPr algn="ctr"/>
            <a:r>
              <a:rPr sz="5400" b="1" i="0">
                <a:solidFill>
                  <a:srgbClr val="1C1C1C"/>
                </a:solidFill>
                <a:latin typeface="Calibri"/>
              </a:rPr>
              <a:t>55</a:t>
            </a:r>
          </a:p>
        </p:txBody>
      </p:sp>
      <p:sp>
        <p:nvSpPr>
          <p:cNvPr id="37" name="TextBox 36"/>
          <p:cNvSpPr txBox="1"/>
          <p:nvPr/>
        </p:nvSpPr>
        <p:spPr>
          <a:xfrm>
            <a:off x="6821424" y="3264408"/>
            <a:ext cx="1993392" cy="274320"/>
          </a:xfrm>
          <a:prstGeom prst="rect">
            <a:avLst/>
          </a:prstGeom>
          <a:noFill/>
        </p:spPr>
        <p:txBody>
          <a:bodyPr wrap="square">
            <a:spAutoFit/>
          </a:bodyPr>
          <a:lstStyle/>
          <a:p>
            <a:pPr algn="ctr"/>
            <a:r>
              <a:rPr sz="1100" b="0" i="0">
                <a:solidFill>
                  <a:srgbClr val="888888"/>
                </a:solidFill>
                <a:latin typeface="Calibri"/>
              </a:rPr>
              <a:t>viviendas</a:t>
            </a:r>
          </a:p>
        </p:txBody>
      </p:sp>
      <p:sp>
        <p:nvSpPr>
          <p:cNvPr id="38" name="Rectangle 37"/>
          <p:cNvSpPr/>
          <p:nvPr/>
        </p:nvSpPr>
        <p:spPr>
          <a:xfrm>
            <a:off x="6931152" y="3611880"/>
            <a:ext cx="1773936" cy="896112"/>
          </a:xfrm>
          <a:prstGeom prst="rect">
            <a:avLst/>
          </a:prstGeom>
          <a:solidFill>
            <a:srgbClr val="E0E0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9" name="TextBox 38"/>
          <p:cNvSpPr txBox="1"/>
          <p:nvPr/>
        </p:nvSpPr>
        <p:spPr>
          <a:xfrm>
            <a:off x="6931152" y="3950208"/>
            <a:ext cx="1773936" cy="274320"/>
          </a:xfrm>
          <a:prstGeom prst="rect">
            <a:avLst/>
          </a:prstGeom>
          <a:noFill/>
        </p:spPr>
        <p:txBody>
          <a:bodyPr wrap="square">
            <a:spAutoFit/>
          </a:bodyPr>
          <a:lstStyle/>
          <a:p>
            <a:pPr algn="ctr"/>
            <a:r>
              <a:rPr sz="800" b="0" i="1">
                <a:solidFill>
                  <a:srgbClr val="888888"/>
                </a:solidFill>
                <a:latin typeface="Calibri"/>
              </a:rPr>
              <a:t>[IMAGEN DE OBRA]</a:t>
            </a:r>
          </a:p>
        </p:txBody>
      </p:sp>
      <p:sp>
        <p:nvSpPr>
          <p:cNvPr id="40" name="Rectangle 39"/>
          <p:cNvSpPr/>
          <p:nvPr/>
        </p:nvSpPr>
        <p:spPr>
          <a:xfrm>
            <a:off x="6931152" y="4590288"/>
            <a:ext cx="1773936" cy="256032"/>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1" name="TextBox 40"/>
          <p:cNvSpPr txBox="1"/>
          <p:nvPr/>
        </p:nvSpPr>
        <p:spPr>
          <a:xfrm>
            <a:off x="6931152" y="4599432"/>
            <a:ext cx="1773936" cy="237744"/>
          </a:xfrm>
          <a:prstGeom prst="rect">
            <a:avLst/>
          </a:prstGeom>
          <a:noFill/>
        </p:spPr>
        <p:txBody>
          <a:bodyPr wrap="square">
            <a:spAutoFit/>
          </a:bodyPr>
          <a:lstStyle/>
          <a:p>
            <a:pPr algn="ctr"/>
            <a:r>
              <a:rPr sz="800" b="1" i="0">
                <a:solidFill>
                  <a:srgbClr val="1C1C1C"/>
                </a:solidFill>
                <a:latin typeface="Calibri"/>
              </a:rPr>
              <a:t>EN CONSTRUCCIÓN</a:t>
            </a:r>
          </a:p>
        </p:txBody>
      </p:sp>
      <p:pic>
        <p:nvPicPr>
          <p:cNvPr id="43" name="Imagen 42">
            <a:extLst>
              <a:ext uri="{FF2B5EF4-FFF2-40B4-BE49-F238E27FC236}">
                <a16:creationId xmlns:a16="http://schemas.microsoft.com/office/drawing/2014/main" id="{AF1D83EB-ACBB-892E-38DD-C0E6B6471B2C}"/>
              </a:ext>
            </a:extLst>
          </p:cNvPr>
          <p:cNvPicPr>
            <a:picLocks noChangeAspect="1"/>
          </p:cNvPicPr>
          <p:nvPr/>
        </p:nvPicPr>
        <p:blipFill>
          <a:blip r:embed="rId2"/>
          <a:stretch>
            <a:fillRect/>
          </a:stretch>
        </p:blipFill>
        <p:spPr>
          <a:xfrm>
            <a:off x="2596896" y="3638876"/>
            <a:ext cx="1773935" cy="8782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0" y="0"/>
            <a:ext cx="64008" cy="514350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274320"/>
            <a:ext cx="8503920" cy="256032"/>
          </a:xfrm>
          <a:prstGeom prst="rect">
            <a:avLst/>
          </a:prstGeom>
          <a:noFill/>
        </p:spPr>
        <p:txBody>
          <a:bodyPr wrap="square">
            <a:spAutoFit/>
          </a:bodyPr>
          <a:lstStyle/>
          <a:p>
            <a:pPr algn="l"/>
            <a:r>
              <a:rPr sz="900" b="1" i="0">
                <a:solidFill>
                  <a:srgbClr val="B8943F"/>
                </a:solidFill>
                <a:latin typeface="Calibri"/>
              </a:rPr>
              <a:t>TRACCIÓN COMERCIAL</a:t>
            </a:r>
          </a:p>
        </p:txBody>
      </p:sp>
      <p:sp>
        <p:nvSpPr>
          <p:cNvPr id="4" name="TextBox 3"/>
          <p:cNvSpPr txBox="1"/>
          <p:nvPr/>
        </p:nvSpPr>
        <p:spPr>
          <a:xfrm>
            <a:off x="320040" y="566928"/>
            <a:ext cx="8503920" cy="640080"/>
          </a:xfrm>
          <a:prstGeom prst="rect">
            <a:avLst/>
          </a:prstGeom>
          <a:noFill/>
        </p:spPr>
        <p:txBody>
          <a:bodyPr wrap="square">
            <a:spAutoFit/>
          </a:bodyPr>
          <a:lstStyle/>
          <a:p>
            <a:pPr algn="l"/>
            <a:r>
              <a:rPr sz="2000" b="1" i="0">
                <a:solidFill>
                  <a:srgbClr val="1C1C1C"/>
                </a:solidFill>
                <a:latin typeface="Calibri"/>
              </a:rPr>
              <a:t>4 Promociones en Fase de Preventa. 144 Unidades en Comercialización.</a:t>
            </a:r>
          </a:p>
        </p:txBody>
      </p:sp>
      <p:sp>
        <p:nvSpPr>
          <p:cNvPr id="5" name="TextBox 4"/>
          <p:cNvSpPr txBox="1"/>
          <p:nvPr/>
        </p:nvSpPr>
        <p:spPr>
          <a:xfrm>
            <a:off x="320040" y="1261872"/>
            <a:ext cx="8503920" cy="594360"/>
          </a:xfrm>
          <a:prstGeom prst="rect">
            <a:avLst/>
          </a:prstGeom>
          <a:noFill/>
        </p:spPr>
        <p:txBody>
          <a:bodyPr wrap="square">
            <a:spAutoFit/>
          </a:bodyPr>
          <a:lstStyle/>
          <a:p>
            <a:pPr algn="l"/>
            <a:r>
              <a:rPr sz="1200" b="0" i="0" dirty="0">
                <a:solidFill>
                  <a:srgbClr val="5A5A5A"/>
                </a:solidFill>
                <a:latin typeface="Calibri"/>
              </a:rPr>
              <a:t>La </a:t>
            </a:r>
            <a:r>
              <a:rPr sz="1200" b="0" i="0" dirty="0" err="1">
                <a:solidFill>
                  <a:srgbClr val="5A5A5A"/>
                </a:solidFill>
                <a:latin typeface="Calibri"/>
              </a:rPr>
              <a:t>preventa</a:t>
            </a:r>
            <a:r>
              <a:rPr sz="1200" b="0" i="0" dirty="0">
                <a:solidFill>
                  <a:srgbClr val="5A5A5A"/>
                </a:solidFill>
                <a:latin typeface="Calibri"/>
              </a:rPr>
              <a:t> </a:t>
            </a:r>
            <a:r>
              <a:rPr sz="1200" b="0" i="0" dirty="0" err="1">
                <a:solidFill>
                  <a:srgbClr val="5A5A5A"/>
                </a:solidFill>
                <a:latin typeface="Calibri"/>
              </a:rPr>
              <a:t>activa</a:t>
            </a:r>
            <a:r>
              <a:rPr sz="1200" b="0" i="0" dirty="0">
                <a:solidFill>
                  <a:srgbClr val="5A5A5A"/>
                </a:solidFill>
                <a:latin typeface="Calibri"/>
              </a:rPr>
              <a:t> </a:t>
            </a:r>
            <a:r>
              <a:rPr sz="1200" b="0" i="0" dirty="0" err="1">
                <a:solidFill>
                  <a:srgbClr val="5A5A5A"/>
                </a:solidFill>
                <a:latin typeface="Calibri"/>
              </a:rPr>
              <a:t>valida</a:t>
            </a:r>
            <a:r>
              <a:rPr sz="1200" b="0" i="0" dirty="0">
                <a:solidFill>
                  <a:srgbClr val="5A5A5A"/>
                </a:solidFill>
                <a:latin typeface="Calibri"/>
              </a:rPr>
              <a:t> la </a:t>
            </a:r>
            <a:r>
              <a:rPr sz="1200" b="0" i="0" dirty="0" err="1">
                <a:solidFill>
                  <a:srgbClr val="5A5A5A"/>
                </a:solidFill>
                <a:latin typeface="Calibri"/>
              </a:rPr>
              <a:t>demanda</a:t>
            </a:r>
            <a:r>
              <a:rPr sz="1200" b="0" i="0" dirty="0">
                <a:solidFill>
                  <a:srgbClr val="5A5A5A"/>
                </a:solidFill>
                <a:latin typeface="Calibri"/>
              </a:rPr>
              <a:t> real de mercado, reduce el </a:t>
            </a:r>
            <a:r>
              <a:rPr sz="1200" b="0" i="0" dirty="0" err="1">
                <a:solidFill>
                  <a:srgbClr val="5A5A5A"/>
                </a:solidFill>
                <a:latin typeface="Calibri"/>
              </a:rPr>
              <a:t>riesgo</a:t>
            </a:r>
            <a:r>
              <a:rPr sz="1200" b="0" i="0" dirty="0">
                <a:solidFill>
                  <a:srgbClr val="5A5A5A"/>
                </a:solidFill>
                <a:latin typeface="Calibri"/>
              </a:rPr>
              <a:t> de </a:t>
            </a:r>
            <a:r>
              <a:rPr sz="1200" b="0" i="0" dirty="0" err="1">
                <a:solidFill>
                  <a:srgbClr val="5A5A5A"/>
                </a:solidFill>
                <a:latin typeface="Calibri"/>
              </a:rPr>
              <a:t>absorción</a:t>
            </a:r>
            <a:r>
              <a:rPr sz="1200" b="0" i="0" dirty="0">
                <a:solidFill>
                  <a:srgbClr val="5A5A5A"/>
                </a:solidFill>
                <a:latin typeface="Calibri"/>
              </a:rPr>
              <a:t> y </a:t>
            </a:r>
            <a:r>
              <a:rPr sz="1200" b="0" i="0" dirty="0" err="1">
                <a:solidFill>
                  <a:srgbClr val="5A5A5A"/>
                </a:solidFill>
                <a:latin typeface="Calibri"/>
              </a:rPr>
              <a:t>garantiza</a:t>
            </a:r>
            <a:r>
              <a:rPr sz="1200" b="0" i="0" dirty="0">
                <a:solidFill>
                  <a:srgbClr val="5A5A5A"/>
                </a:solidFill>
                <a:latin typeface="Calibri"/>
              </a:rPr>
              <a:t> </a:t>
            </a:r>
            <a:r>
              <a:rPr sz="1200" b="0" i="0" dirty="0" err="1">
                <a:solidFill>
                  <a:srgbClr val="5A5A5A"/>
                </a:solidFill>
                <a:latin typeface="Calibri"/>
              </a:rPr>
              <a:t>ingresos</a:t>
            </a:r>
            <a:r>
              <a:rPr sz="1200" b="0" i="0" dirty="0">
                <a:solidFill>
                  <a:srgbClr val="5A5A5A"/>
                </a:solidFill>
                <a:latin typeface="Calibri"/>
              </a:rPr>
              <a:t> </a:t>
            </a:r>
            <a:r>
              <a:rPr sz="1200" b="0" i="0" dirty="0" err="1">
                <a:solidFill>
                  <a:srgbClr val="5A5A5A"/>
                </a:solidFill>
                <a:latin typeface="Calibri"/>
              </a:rPr>
              <a:t>anticipados</a:t>
            </a:r>
            <a:r>
              <a:rPr sz="1200" b="0" i="0" dirty="0">
                <a:solidFill>
                  <a:srgbClr val="5A5A5A"/>
                </a:solidFill>
                <a:latin typeface="Calibri"/>
              </a:rPr>
              <a:t>. Cuatro </a:t>
            </a:r>
            <a:r>
              <a:rPr sz="1200" b="0" i="0" dirty="0" err="1">
                <a:solidFill>
                  <a:srgbClr val="5A5A5A"/>
                </a:solidFill>
                <a:latin typeface="Calibri"/>
              </a:rPr>
              <a:t>proyectos</a:t>
            </a:r>
            <a:r>
              <a:rPr sz="1200" b="0" i="0" dirty="0">
                <a:solidFill>
                  <a:srgbClr val="5A5A5A"/>
                </a:solidFill>
                <a:latin typeface="Calibri"/>
              </a:rPr>
              <a:t> </a:t>
            </a:r>
            <a:r>
              <a:rPr sz="1200" b="0" i="0" dirty="0" err="1">
                <a:solidFill>
                  <a:srgbClr val="5A5A5A"/>
                </a:solidFill>
                <a:latin typeface="Calibri"/>
              </a:rPr>
              <a:t>en</a:t>
            </a:r>
            <a:r>
              <a:rPr sz="1200" b="0" i="0" dirty="0">
                <a:solidFill>
                  <a:srgbClr val="5A5A5A"/>
                </a:solidFill>
                <a:latin typeface="Calibri"/>
              </a:rPr>
              <a:t> </a:t>
            </a:r>
            <a:r>
              <a:rPr sz="1200" b="0" i="0" dirty="0" err="1">
                <a:solidFill>
                  <a:srgbClr val="5A5A5A"/>
                </a:solidFill>
                <a:latin typeface="Calibri"/>
              </a:rPr>
              <a:t>comercialización</a:t>
            </a:r>
            <a:r>
              <a:rPr sz="1200" b="0" i="0" dirty="0">
                <a:solidFill>
                  <a:srgbClr val="5A5A5A"/>
                </a:solidFill>
                <a:latin typeface="Calibri"/>
              </a:rPr>
              <a:t> </a:t>
            </a:r>
            <a:r>
              <a:rPr sz="1200" b="0" i="0" dirty="0" err="1">
                <a:solidFill>
                  <a:srgbClr val="5A5A5A"/>
                </a:solidFill>
                <a:latin typeface="Calibri"/>
              </a:rPr>
              <a:t>simultánea</a:t>
            </a:r>
            <a:r>
              <a:rPr sz="1200" b="0" i="0" dirty="0">
                <a:solidFill>
                  <a:srgbClr val="5A5A5A"/>
                </a:solidFill>
                <a:latin typeface="Calibri"/>
              </a:rPr>
              <a:t> </a:t>
            </a:r>
            <a:r>
              <a:rPr sz="1200" b="0" i="0" dirty="0" err="1">
                <a:solidFill>
                  <a:srgbClr val="5A5A5A"/>
                </a:solidFill>
                <a:latin typeface="Calibri"/>
              </a:rPr>
              <a:t>demuestran</a:t>
            </a:r>
            <a:r>
              <a:rPr sz="1200" b="0" i="0" dirty="0">
                <a:solidFill>
                  <a:srgbClr val="5A5A5A"/>
                </a:solidFill>
                <a:latin typeface="Calibri"/>
              </a:rPr>
              <a:t> </a:t>
            </a:r>
            <a:r>
              <a:rPr sz="1200" b="0" i="0" dirty="0" err="1">
                <a:solidFill>
                  <a:srgbClr val="5A5A5A"/>
                </a:solidFill>
                <a:latin typeface="Calibri"/>
              </a:rPr>
              <a:t>nuestra</a:t>
            </a:r>
            <a:r>
              <a:rPr sz="1200" b="0" i="0" dirty="0">
                <a:solidFill>
                  <a:srgbClr val="5A5A5A"/>
                </a:solidFill>
                <a:latin typeface="Calibri"/>
              </a:rPr>
              <a:t> </a:t>
            </a:r>
            <a:r>
              <a:rPr sz="1200" b="0" i="0" dirty="0" err="1">
                <a:solidFill>
                  <a:srgbClr val="5A5A5A"/>
                </a:solidFill>
                <a:latin typeface="Calibri"/>
              </a:rPr>
              <a:t>capacidad</a:t>
            </a:r>
            <a:r>
              <a:rPr sz="1200" b="0" i="0" dirty="0">
                <a:solidFill>
                  <a:srgbClr val="5A5A5A"/>
                </a:solidFill>
                <a:latin typeface="Calibri"/>
              </a:rPr>
              <a:t> de </a:t>
            </a:r>
            <a:r>
              <a:rPr sz="1200" b="0" i="0" dirty="0" err="1">
                <a:solidFill>
                  <a:srgbClr val="5A5A5A"/>
                </a:solidFill>
                <a:latin typeface="Calibri"/>
              </a:rPr>
              <a:t>tracción</a:t>
            </a:r>
            <a:r>
              <a:rPr sz="1200" b="0" i="0" dirty="0">
                <a:solidFill>
                  <a:srgbClr val="5A5A5A"/>
                </a:solidFill>
                <a:latin typeface="Calibri"/>
              </a:rPr>
              <a:t>.</a:t>
            </a:r>
          </a:p>
        </p:txBody>
      </p:sp>
      <p:sp>
        <p:nvSpPr>
          <p:cNvPr id="6" name="Rectangle 5"/>
          <p:cNvSpPr/>
          <p:nvPr/>
        </p:nvSpPr>
        <p:spPr>
          <a:xfrm>
            <a:off x="320040" y="2011680"/>
            <a:ext cx="1993392" cy="265176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Rectangle 6"/>
          <p:cNvSpPr/>
          <p:nvPr/>
        </p:nvSpPr>
        <p:spPr>
          <a:xfrm>
            <a:off x="320040" y="2011680"/>
            <a:ext cx="1993392" cy="54864"/>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320040" y="2084831"/>
            <a:ext cx="1993392" cy="261610"/>
          </a:xfrm>
          <a:prstGeom prst="rect">
            <a:avLst/>
          </a:prstGeom>
          <a:noFill/>
        </p:spPr>
        <p:txBody>
          <a:bodyPr wrap="square">
            <a:spAutoFit/>
          </a:bodyPr>
          <a:lstStyle/>
          <a:p>
            <a:pPr algn="ctr"/>
            <a:r>
              <a:rPr sz="1100" b="1" i="0" dirty="0" err="1">
                <a:solidFill>
                  <a:srgbClr val="B8943F"/>
                </a:solidFill>
                <a:latin typeface="Calibri"/>
              </a:rPr>
              <a:t>Preventa</a:t>
            </a:r>
            <a:r>
              <a:rPr lang="es-ES" sz="1100" b="1" dirty="0">
                <a:solidFill>
                  <a:srgbClr val="B8943F"/>
                </a:solidFill>
                <a:latin typeface="Calibri"/>
              </a:rPr>
              <a:t>: Villas de Tauro</a:t>
            </a:r>
            <a:endParaRPr sz="1100" b="1" i="0" dirty="0">
              <a:solidFill>
                <a:srgbClr val="B8943F"/>
              </a:solidFill>
              <a:latin typeface="Calibri"/>
            </a:endParaRPr>
          </a:p>
        </p:txBody>
      </p:sp>
      <p:sp>
        <p:nvSpPr>
          <p:cNvPr id="9" name="TextBox 8"/>
          <p:cNvSpPr txBox="1"/>
          <p:nvPr/>
        </p:nvSpPr>
        <p:spPr>
          <a:xfrm>
            <a:off x="320040" y="2468880"/>
            <a:ext cx="1993392" cy="960120"/>
          </a:xfrm>
          <a:prstGeom prst="rect">
            <a:avLst/>
          </a:prstGeom>
          <a:noFill/>
        </p:spPr>
        <p:txBody>
          <a:bodyPr wrap="square">
            <a:spAutoFit/>
          </a:bodyPr>
          <a:lstStyle/>
          <a:p>
            <a:pPr algn="ctr"/>
            <a:r>
              <a:rPr sz="5400" b="1" i="0">
                <a:solidFill>
                  <a:srgbClr val="1C1C1C"/>
                </a:solidFill>
                <a:latin typeface="Calibri"/>
              </a:rPr>
              <a:t>12</a:t>
            </a:r>
          </a:p>
        </p:txBody>
      </p:sp>
      <p:sp>
        <p:nvSpPr>
          <p:cNvPr id="10" name="TextBox 9"/>
          <p:cNvSpPr txBox="1"/>
          <p:nvPr/>
        </p:nvSpPr>
        <p:spPr>
          <a:xfrm>
            <a:off x="320040" y="3127995"/>
            <a:ext cx="1993392" cy="274320"/>
          </a:xfrm>
          <a:prstGeom prst="rect">
            <a:avLst/>
          </a:prstGeom>
          <a:noFill/>
        </p:spPr>
        <p:txBody>
          <a:bodyPr wrap="square">
            <a:spAutoFit/>
          </a:bodyPr>
          <a:lstStyle/>
          <a:p>
            <a:pPr algn="ctr"/>
            <a:r>
              <a:rPr sz="1100" b="0" i="0" dirty="0" err="1">
                <a:solidFill>
                  <a:srgbClr val="888888"/>
                </a:solidFill>
                <a:latin typeface="Calibri"/>
              </a:rPr>
              <a:t>viviendas</a:t>
            </a:r>
            <a:endParaRPr sz="1100" b="0" i="0" dirty="0">
              <a:solidFill>
                <a:srgbClr val="8BA7CC"/>
              </a:solidFill>
              <a:latin typeface="Calibri"/>
            </a:endParaRPr>
          </a:p>
        </p:txBody>
      </p:sp>
      <p:sp>
        <p:nvSpPr>
          <p:cNvPr id="11" name="Rectangle 10"/>
          <p:cNvSpPr/>
          <p:nvPr/>
        </p:nvSpPr>
        <p:spPr>
          <a:xfrm>
            <a:off x="320040" y="3749039"/>
            <a:ext cx="1993392" cy="640080"/>
          </a:xfrm>
          <a:prstGeom prst="rect">
            <a:avLst/>
          </a:prstGeom>
          <a:solidFill>
            <a:srgbClr val="EBEB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11"/>
          <p:cNvSpPr txBox="1"/>
          <p:nvPr/>
        </p:nvSpPr>
        <p:spPr>
          <a:xfrm>
            <a:off x="237744" y="4425695"/>
            <a:ext cx="1993392" cy="256032"/>
          </a:xfrm>
          <a:prstGeom prst="rect">
            <a:avLst/>
          </a:prstGeom>
          <a:noFill/>
        </p:spPr>
        <p:txBody>
          <a:bodyPr wrap="square">
            <a:spAutoFit/>
          </a:bodyPr>
          <a:lstStyle/>
          <a:p>
            <a:pPr algn="ctr"/>
            <a:r>
              <a:rPr sz="900" b="1" i="0">
                <a:solidFill>
                  <a:srgbClr val="B8943F"/>
                </a:solidFill>
                <a:latin typeface="Calibri"/>
              </a:rPr>
              <a:t>PREVENTA ACTIVA</a:t>
            </a:r>
          </a:p>
        </p:txBody>
      </p:sp>
      <p:sp>
        <p:nvSpPr>
          <p:cNvPr id="13" name="Rectangle 12"/>
          <p:cNvSpPr/>
          <p:nvPr/>
        </p:nvSpPr>
        <p:spPr>
          <a:xfrm>
            <a:off x="2487168" y="2011680"/>
            <a:ext cx="1993392" cy="265176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a:xfrm>
            <a:off x="2487168" y="2011680"/>
            <a:ext cx="1993392" cy="54864"/>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2487168" y="2084831"/>
            <a:ext cx="1993392" cy="430887"/>
          </a:xfrm>
          <a:prstGeom prst="rect">
            <a:avLst/>
          </a:prstGeom>
          <a:noFill/>
        </p:spPr>
        <p:txBody>
          <a:bodyPr wrap="square">
            <a:spAutoFit/>
          </a:bodyPr>
          <a:lstStyle/>
          <a:p>
            <a:pPr algn="ctr"/>
            <a:r>
              <a:rPr sz="1100" b="1" i="0" dirty="0" err="1">
                <a:solidFill>
                  <a:srgbClr val="B8943F"/>
                </a:solidFill>
                <a:latin typeface="Calibri"/>
              </a:rPr>
              <a:t>Preventa</a:t>
            </a:r>
            <a:r>
              <a:rPr lang="es-ES" sz="1100" b="1" dirty="0">
                <a:solidFill>
                  <a:srgbClr val="B8943F"/>
                </a:solidFill>
                <a:latin typeface="Calibri"/>
              </a:rPr>
              <a:t>: Residencial Pozo Izquierdo fase II</a:t>
            </a:r>
            <a:endParaRPr sz="1100" b="1" i="0" dirty="0">
              <a:solidFill>
                <a:srgbClr val="B8943F"/>
              </a:solidFill>
              <a:latin typeface="Calibri"/>
            </a:endParaRPr>
          </a:p>
        </p:txBody>
      </p:sp>
      <p:sp>
        <p:nvSpPr>
          <p:cNvPr id="16" name="TextBox 15"/>
          <p:cNvSpPr txBox="1"/>
          <p:nvPr/>
        </p:nvSpPr>
        <p:spPr>
          <a:xfrm>
            <a:off x="2487168" y="2468880"/>
            <a:ext cx="1993392" cy="960120"/>
          </a:xfrm>
          <a:prstGeom prst="rect">
            <a:avLst/>
          </a:prstGeom>
          <a:noFill/>
        </p:spPr>
        <p:txBody>
          <a:bodyPr wrap="square">
            <a:spAutoFit/>
          </a:bodyPr>
          <a:lstStyle/>
          <a:p>
            <a:pPr algn="ctr"/>
            <a:r>
              <a:rPr sz="5400" b="1" i="0">
                <a:solidFill>
                  <a:srgbClr val="1C1C1C"/>
                </a:solidFill>
                <a:latin typeface="Calibri"/>
              </a:rPr>
              <a:t>44</a:t>
            </a:r>
          </a:p>
        </p:txBody>
      </p:sp>
      <p:sp>
        <p:nvSpPr>
          <p:cNvPr id="17" name="TextBox 16"/>
          <p:cNvSpPr txBox="1"/>
          <p:nvPr/>
        </p:nvSpPr>
        <p:spPr>
          <a:xfrm>
            <a:off x="2496313" y="3107861"/>
            <a:ext cx="1993392" cy="274320"/>
          </a:xfrm>
          <a:prstGeom prst="rect">
            <a:avLst/>
          </a:prstGeom>
          <a:noFill/>
        </p:spPr>
        <p:txBody>
          <a:bodyPr wrap="square">
            <a:spAutoFit/>
          </a:bodyPr>
          <a:lstStyle/>
          <a:p>
            <a:pPr algn="ctr"/>
            <a:r>
              <a:rPr sz="1100" b="0" i="0" dirty="0" err="1">
                <a:solidFill>
                  <a:srgbClr val="888888"/>
                </a:solidFill>
                <a:latin typeface="Calibri"/>
              </a:rPr>
              <a:t>viviendas</a:t>
            </a:r>
            <a:endParaRPr sz="1100" b="0" i="0" dirty="0">
              <a:solidFill>
                <a:srgbClr val="8BA7CC"/>
              </a:solidFill>
              <a:latin typeface="Calibri"/>
            </a:endParaRPr>
          </a:p>
        </p:txBody>
      </p:sp>
      <p:sp>
        <p:nvSpPr>
          <p:cNvPr id="18" name="Rectangle 17"/>
          <p:cNvSpPr/>
          <p:nvPr/>
        </p:nvSpPr>
        <p:spPr>
          <a:xfrm>
            <a:off x="2487168" y="3749039"/>
            <a:ext cx="1993392" cy="640080"/>
          </a:xfrm>
          <a:prstGeom prst="rect">
            <a:avLst/>
          </a:prstGeom>
          <a:solidFill>
            <a:srgbClr val="EBEB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2446020" y="4457967"/>
            <a:ext cx="1993392" cy="256032"/>
          </a:xfrm>
          <a:prstGeom prst="rect">
            <a:avLst/>
          </a:prstGeom>
          <a:noFill/>
        </p:spPr>
        <p:txBody>
          <a:bodyPr wrap="square">
            <a:spAutoFit/>
          </a:bodyPr>
          <a:lstStyle/>
          <a:p>
            <a:pPr algn="ctr"/>
            <a:r>
              <a:rPr sz="900" b="1" i="0" dirty="0">
                <a:solidFill>
                  <a:srgbClr val="B8943F"/>
                </a:solidFill>
                <a:latin typeface="Calibri"/>
              </a:rPr>
              <a:t>PREVENTA ACTIVA</a:t>
            </a:r>
          </a:p>
        </p:txBody>
      </p:sp>
      <p:sp>
        <p:nvSpPr>
          <p:cNvPr id="20" name="Rectangle 19"/>
          <p:cNvSpPr/>
          <p:nvPr/>
        </p:nvSpPr>
        <p:spPr>
          <a:xfrm>
            <a:off x="4654296" y="2011680"/>
            <a:ext cx="1993392" cy="265176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Rectangle 20"/>
          <p:cNvSpPr/>
          <p:nvPr/>
        </p:nvSpPr>
        <p:spPr>
          <a:xfrm>
            <a:off x="4654296" y="2011680"/>
            <a:ext cx="1993392" cy="54864"/>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21"/>
          <p:cNvSpPr txBox="1"/>
          <p:nvPr/>
        </p:nvSpPr>
        <p:spPr>
          <a:xfrm>
            <a:off x="4654296" y="2084831"/>
            <a:ext cx="1993392" cy="430887"/>
          </a:xfrm>
          <a:prstGeom prst="rect">
            <a:avLst/>
          </a:prstGeom>
          <a:noFill/>
        </p:spPr>
        <p:txBody>
          <a:bodyPr wrap="square">
            <a:spAutoFit/>
          </a:bodyPr>
          <a:lstStyle/>
          <a:p>
            <a:pPr algn="ctr"/>
            <a:r>
              <a:rPr sz="1100" b="1" i="0" dirty="0" err="1">
                <a:solidFill>
                  <a:srgbClr val="B8943F"/>
                </a:solidFill>
                <a:latin typeface="Calibri"/>
              </a:rPr>
              <a:t>Preventa</a:t>
            </a:r>
            <a:r>
              <a:rPr lang="es-ES" sz="1100" b="1" dirty="0">
                <a:solidFill>
                  <a:srgbClr val="B8943F"/>
                </a:solidFill>
                <a:latin typeface="Calibri"/>
              </a:rPr>
              <a:t>: Residencial </a:t>
            </a:r>
            <a:r>
              <a:rPr lang="es-ES" sz="1100" b="1" dirty="0" err="1">
                <a:solidFill>
                  <a:srgbClr val="B8943F"/>
                </a:solidFill>
                <a:latin typeface="Calibri"/>
              </a:rPr>
              <a:t>Brisabai</a:t>
            </a:r>
            <a:r>
              <a:rPr lang="es-ES" sz="1100" b="1" dirty="0">
                <a:solidFill>
                  <a:srgbClr val="B8943F"/>
                </a:solidFill>
                <a:latin typeface="Calibri"/>
              </a:rPr>
              <a:t> fase 2 en Vecindario</a:t>
            </a:r>
            <a:endParaRPr sz="1100" b="1" i="0" dirty="0">
              <a:solidFill>
                <a:srgbClr val="B8943F"/>
              </a:solidFill>
              <a:latin typeface="Calibri"/>
            </a:endParaRPr>
          </a:p>
        </p:txBody>
      </p:sp>
      <p:sp>
        <p:nvSpPr>
          <p:cNvPr id="23" name="TextBox 22"/>
          <p:cNvSpPr txBox="1"/>
          <p:nvPr/>
        </p:nvSpPr>
        <p:spPr>
          <a:xfrm>
            <a:off x="4654296" y="2468880"/>
            <a:ext cx="1993392" cy="960120"/>
          </a:xfrm>
          <a:prstGeom prst="rect">
            <a:avLst/>
          </a:prstGeom>
          <a:noFill/>
        </p:spPr>
        <p:txBody>
          <a:bodyPr wrap="square">
            <a:spAutoFit/>
          </a:bodyPr>
          <a:lstStyle/>
          <a:p>
            <a:pPr algn="ctr"/>
            <a:r>
              <a:rPr sz="5400" b="1" i="0">
                <a:solidFill>
                  <a:srgbClr val="1C1C1C"/>
                </a:solidFill>
                <a:latin typeface="Calibri"/>
              </a:rPr>
              <a:t>55</a:t>
            </a:r>
          </a:p>
        </p:txBody>
      </p:sp>
      <p:sp>
        <p:nvSpPr>
          <p:cNvPr id="24" name="TextBox 23"/>
          <p:cNvSpPr txBox="1"/>
          <p:nvPr/>
        </p:nvSpPr>
        <p:spPr>
          <a:xfrm>
            <a:off x="4654296" y="3128379"/>
            <a:ext cx="1993392" cy="274320"/>
          </a:xfrm>
          <a:prstGeom prst="rect">
            <a:avLst/>
          </a:prstGeom>
          <a:noFill/>
        </p:spPr>
        <p:txBody>
          <a:bodyPr wrap="square">
            <a:spAutoFit/>
          </a:bodyPr>
          <a:lstStyle/>
          <a:p>
            <a:pPr algn="ctr"/>
            <a:r>
              <a:rPr sz="1100" b="0" i="0" dirty="0" err="1">
                <a:solidFill>
                  <a:srgbClr val="888888"/>
                </a:solidFill>
                <a:latin typeface="Calibri"/>
              </a:rPr>
              <a:t>viviendas</a:t>
            </a:r>
            <a:endParaRPr sz="1100" b="0" i="0" dirty="0">
              <a:solidFill>
                <a:srgbClr val="8BA7CC"/>
              </a:solidFill>
              <a:latin typeface="Calibri"/>
            </a:endParaRPr>
          </a:p>
        </p:txBody>
      </p:sp>
      <p:sp>
        <p:nvSpPr>
          <p:cNvPr id="25" name="Rectangle 24"/>
          <p:cNvSpPr/>
          <p:nvPr/>
        </p:nvSpPr>
        <p:spPr>
          <a:xfrm>
            <a:off x="4654296" y="3749039"/>
            <a:ext cx="1993392" cy="640080"/>
          </a:xfrm>
          <a:prstGeom prst="rect">
            <a:avLst/>
          </a:prstGeom>
          <a:solidFill>
            <a:srgbClr val="EBEB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TextBox 25"/>
          <p:cNvSpPr txBox="1"/>
          <p:nvPr/>
        </p:nvSpPr>
        <p:spPr>
          <a:xfrm>
            <a:off x="4592574" y="4456695"/>
            <a:ext cx="1993392" cy="256032"/>
          </a:xfrm>
          <a:prstGeom prst="rect">
            <a:avLst/>
          </a:prstGeom>
          <a:noFill/>
        </p:spPr>
        <p:txBody>
          <a:bodyPr wrap="square">
            <a:spAutoFit/>
          </a:bodyPr>
          <a:lstStyle/>
          <a:p>
            <a:pPr algn="ctr"/>
            <a:r>
              <a:rPr sz="900" b="1" i="0" dirty="0">
                <a:solidFill>
                  <a:srgbClr val="B8943F"/>
                </a:solidFill>
                <a:latin typeface="Calibri"/>
              </a:rPr>
              <a:t>PREVENTA ACTIVA</a:t>
            </a:r>
          </a:p>
        </p:txBody>
      </p:sp>
      <p:sp>
        <p:nvSpPr>
          <p:cNvPr id="27" name="Rectangle 26"/>
          <p:cNvSpPr/>
          <p:nvPr/>
        </p:nvSpPr>
        <p:spPr>
          <a:xfrm>
            <a:off x="6821424" y="2011680"/>
            <a:ext cx="1993392" cy="265176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Rectangle 27"/>
          <p:cNvSpPr/>
          <p:nvPr/>
        </p:nvSpPr>
        <p:spPr>
          <a:xfrm>
            <a:off x="6821424" y="2011680"/>
            <a:ext cx="1993392" cy="54864"/>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TextBox 28"/>
          <p:cNvSpPr txBox="1"/>
          <p:nvPr/>
        </p:nvSpPr>
        <p:spPr>
          <a:xfrm>
            <a:off x="6821424" y="2084831"/>
            <a:ext cx="1993392" cy="600164"/>
          </a:xfrm>
          <a:prstGeom prst="rect">
            <a:avLst/>
          </a:prstGeom>
          <a:noFill/>
        </p:spPr>
        <p:txBody>
          <a:bodyPr wrap="square">
            <a:spAutoFit/>
          </a:bodyPr>
          <a:lstStyle/>
          <a:p>
            <a:pPr algn="ctr"/>
            <a:r>
              <a:rPr sz="1100" b="1" i="0" dirty="0" err="1">
                <a:solidFill>
                  <a:srgbClr val="B8943F"/>
                </a:solidFill>
                <a:latin typeface="Calibri"/>
              </a:rPr>
              <a:t>Preventa</a:t>
            </a:r>
            <a:r>
              <a:rPr lang="es-ES" sz="1100" b="1" dirty="0">
                <a:solidFill>
                  <a:srgbClr val="B8943F"/>
                </a:solidFill>
                <a:latin typeface="Calibri"/>
              </a:rPr>
              <a:t>: Residencial La Puntilla en Las Palmas de Gran Canaria</a:t>
            </a:r>
            <a:endParaRPr sz="1100" b="1" i="0" dirty="0">
              <a:solidFill>
                <a:srgbClr val="B8943F"/>
              </a:solidFill>
              <a:latin typeface="Calibri"/>
            </a:endParaRPr>
          </a:p>
        </p:txBody>
      </p:sp>
      <p:sp>
        <p:nvSpPr>
          <p:cNvPr id="30" name="TextBox 29"/>
          <p:cNvSpPr txBox="1"/>
          <p:nvPr/>
        </p:nvSpPr>
        <p:spPr>
          <a:xfrm>
            <a:off x="6821424" y="2468880"/>
            <a:ext cx="1993392" cy="960120"/>
          </a:xfrm>
          <a:prstGeom prst="rect">
            <a:avLst/>
          </a:prstGeom>
          <a:noFill/>
        </p:spPr>
        <p:txBody>
          <a:bodyPr wrap="square">
            <a:spAutoFit/>
          </a:bodyPr>
          <a:lstStyle/>
          <a:p>
            <a:pPr algn="ctr"/>
            <a:r>
              <a:rPr sz="5400" b="1" i="0">
                <a:solidFill>
                  <a:srgbClr val="1C1C1C"/>
                </a:solidFill>
                <a:latin typeface="Calibri"/>
              </a:rPr>
              <a:t>33</a:t>
            </a:r>
          </a:p>
        </p:txBody>
      </p:sp>
      <p:sp>
        <p:nvSpPr>
          <p:cNvPr id="31" name="TextBox 30"/>
          <p:cNvSpPr txBox="1"/>
          <p:nvPr/>
        </p:nvSpPr>
        <p:spPr>
          <a:xfrm>
            <a:off x="6821424" y="3150666"/>
            <a:ext cx="1993392" cy="274320"/>
          </a:xfrm>
          <a:prstGeom prst="rect">
            <a:avLst/>
          </a:prstGeom>
          <a:noFill/>
        </p:spPr>
        <p:txBody>
          <a:bodyPr wrap="square">
            <a:spAutoFit/>
          </a:bodyPr>
          <a:lstStyle/>
          <a:p>
            <a:pPr algn="ctr"/>
            <a:r>
              <a:rPr sz="1100" b="0" i="0" dirty="0" err="1">
                <a:solidFill>
                  <a:srgbClr val="888888"/>
                </a:solidFill>
                <a:latin typeface="Calibri"/>
              </a:rPr>
              <a:t>viviendas</a:t>
            </a:r>
            <a:endParaRPr sz="1100" b="0" i="0" dirty="0">
              <a:solidFill>
                <a:srgbClr val="8BA7CC"/>
              </a:solidFill>
              <a:latin typeface="Calibri"/>
            </a:endParaRPr>
          </a:p>
        </p:txBody>
      </p:sp>
      <p:sp>
        <p:nvSpPr>
          <p:cNvPr id="32" name="Rectangle 31"/>
          <p:cNvSpPr/>
          <p:nvPr/>
        </p:nvSpPr>
        <p:spPr>
          <a:xfrm>
            <a:off x="6821424" y="3749039"/>
            <a:ext cx="1993392" cy="640080"/>
          </a:xfrm>
          <a:prstGeom prst="rect">
            <a:avLst/>
          </a:prstGeom>
          <a:solidFill>
            <a:srgbClr val="EBEB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p:cNvSpPr txBox="1"/>
          <p:nvPr/>
        </p:nvSpPr>
        <p:spPr>
          <a:xfrm>
            <a:off x="6800850" y="4443984"/>
            <a:ext cx="1993392" cy="256032"/>
          </a:xfrm>
          <a:prstGeom prst="rect">
            <a:avLst/>
          </a:prstGeom>
          <a:noFill/>
        </p:spPr>
        <p:txBody>
          <a:bodyPr wrap="square">
            <a:spAutoFit/>
          </a:bodyPr>
          <a:lstStyle/>
          <a:p>
            <a:pPr algn="ctr"/>
            <a:r>
              <a:rPr sz="900" b="1" i="0" dirty="0">
                <a:solidFill>
                  <a:srgbClr val="B8943F"/>
                </a:solidFill>
                <a:latin typeface="Calibri"/>
              </a:rPr>
              <a:t>PREVENTA ACTIVA</a:t>
            </a:r>
          </a:p>
        </p:txBody>
      </p:sp>
      <p:sp>
        <p:nvSpPr>
          <p:cNvPr id="34" name="Rectangle 33"/>
          <p:cNvSpPr/>
          <p:nvPr/>
        </p:nvSpPr>
        <p:spPr>
          <a:xfrm>
            <a:off x="320040" y="4736592"/>
            <a:ext cx="8503920" cy="301752"/>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5" name="TextBox 34"/>
          <p:cNvSpPr txBox="1"/>
          <p:nvPr/>
        </p:nvSpPr>
        <p:spPr>
          <a:xfrm>
            <a:off x="320040" y="4764024"/>
            <a:ext cx="8503920" cy="256032"/>
          </a:xfrm>
          <a:prstGeom prst="rect">
            <a:avLst/>
          </a:prstGeom>
          <a:noFill/>
        </p:spPr>
        <p:txBody>
          <a:bodyPr wrap="square">
            <a:spAutoFit/>
          </a:bodyPr>
          <a:lstStyle/>
          <a:p>
            <a:pPr algn="ctr"/>
            <a:r>
              <a:rPr sz="1100" b="1" i="0">
                <a:solidFill>
                  <a:srgbClr val="B8943F"/>
                </a:solidFill>
                <a:latin typeface="Calibri"/>
              </a:rPr>
              <a:t>TOTAL EN PREVENTA: 144 VIVIENDAS</a:t>
            </a:r>
          </a:p>
        </p:txBody>
      </p:sp>
      <p:pic>
        <p:nvPicPr>
          <p:cNvPr id="37" name="Imagen 36">
            <a:extLst>
              <a:ext uri="{FF2B5EF4-FFF2-40B4-BE49-F238E27FC236}">
                <a16:creationId xmlns:a16="http://schemas.microsoft.com/office/drawing/2014/main" id="{06A092D0-05B8-CA51-630F-18569CD65E62}"/>
              </a:ext>
            </a:extLst>
          </p:cNvPr>
          <p:cNvPicPr>
            <a:picLocks noChangeAspect="1"/>
          </p:cNvPicPr>
          <p:nvPr/>
        </p:nvPicPr>
        <p:blipFill>
          <a:blip r:embed="rId2"/>
          <a:stretch>
            <a:fillRect/>
          </a:stretch>
        </p:blipFill>
        <p:spPr>
          <a:xfrm>
            <a:off x="320040" y="3358956"/>
            <a:ext cx="1993392" cy="1113496"/>
          </a:xfrm>
          <a:prstGeom prst="rect">
            <a:avLst/>
          </a:prstGeom>
        </p:spPr>
      </p:pic>
      <p:pic>
        <p:nvPicPr>
          <p:cNvPr id="39" name="Imagen 38">
            <a:extLst>
              <a:ext uri="{FF2B5EF4-FFF2-40B4-BE49-F238E27FC236}">
                <a16:creationId xmlns:a16="http://schemas.microsoft.com/office/drawing/2014/main" id="{0A3638CA-A3B1-A32D-0346-7EDDE504E4FD}"/>
              </a:ext>
            </a:extLst>
          </p:cNvPr>
          <p:cNvPicPr>
            <a:picLocks noChangeAspect="1"/>
          </p:cNvPicPr>
          <p:nvPr/>
        </p:nvPicPr>
        <p:blipFill>
          <a:blip r:embed="rId3"/>
          <a:stretch>
            <a:fillRect/>
          </a:stretch>
        </p:blipFill>
        <p:spPr>
          <a:xfrm>
            <a:off x="2491740" y="3365366"/>
            <a:ext cx="1984248" cy="1116139"/>
          </a:xfrm>
          <a:prstGeom prst="rect">
            <a:avLst/>
          </a:prstGeom>
        </p:spPr>
      </p:pic>
      <p:pic>
        <p:nvPicPr>
          <p:cNvPr id="41" name="Imagen 40">
            <a:extLst>
              <a:ext uri="{FF2B5EF4-FFF2-40B4-BE49-F238E27FC236}">
                <a16:creationId xmlns:a16="http://schemas.microsoft.com/office/drawing/2014/main" id="{F3733B53-F246-6931-083B-A4575E68AE39}"/>
              </a:ext>
            </a:extLst>
          </p:cNvPr>
          <p:cNvPicPr>
            <a:picLocks noChangeAspect="1"/>
          </p:cNvPicPr>
          <p:nvPr/>
        </p:nvPicPr>
        <p:blipFill>
          <a:blip r:embed="rId4"/>
          <a:stretch>
            <a:fillRect/>
          </a:stretch>
        </p:blipFill>
        <p:spPr>
          <a:xfrm>
            <a:off x="6821424" y="3374136"/>
            <a:ext cx="1972818" cy="107386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0" y="0"/>
            <a:ext cx="64008" cy="5143500"/>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274320"/>
            <a:ext cx="8503920" cy="256032"/>
          </a:xfrm>
          <a:prstGeom prst="rect">
            <a:avLst/>
          </a:prstGeom>
          <a:noFill/>
        </p:spPr>
        <p:txBody>
          <a:bodyPr wrap="square">
            <a:spAutoFit/>
          </a:bodyPr>
          <a:lstStyle/>
          <a:p>
            <a:pPr algn="l"/>
            <a:r>
              <a:rPr sz="900" b="1" i="0">
                <a:solidFill>
                  <a:srgbClr val="1C1C1C"/>
                </a:solidFill>
                <a:latin typeface="Calibri"/>
              </a:rPr>
              <a:t>DIVERSIFICACIÓN DE ACTIVOS</a:t>
            </a:r>
          </a:p>
        </p:txBody>
      </p:sp>
      <p:sp>
        <p:nvSpPr>
          <p:cNvPr id="4" name="TextBox 3"/>
          <p:cNvSpPr txBox="1"/>
          <p:nvPr/>
        </p:nvSpPr>
        <p:spPr>
          <a:xfrm>
            <a:off x="320040" y="960751"/>
            <a:ext cx="5330952" cy="1107996"/>
          </a:xfrm>
          <a:prstGeom prst="rect">
            <a:avLst/>
          </a:prstGeom>
          <a:noFill/>
        </p:spPr>
        <p:txBody>
          <a:bodyPr wrap="square">
            <a:spAutoFit/>
          </a:bodyPr>
          <a:lstStyle/>
          <a:p>
            <a:pPr algn="l"/>
            <a:r>
              <a:rPr sz="2200" b="1" i="0" dirty="0">
                <a:solidFill>
                  <a:srgbClr val="1C1C1C"/>
                </a:solidFill>
                <a:latin typeface="Calibri"/>
              </a:rPr>
              <a:t>Más </a:t>
            </a:r>
            <a:r>
              <a:rPr sz="2200" b="1" i="0" dirty="0" err="1">
                <a:solidFill>
                  <a:srgbClr val="1C1C1C"/>
                </a:solidFill>
                <a:latin typeface="Calibri"/>
              </a:rPr>
              <a:t>Allá</a:t>
            </a:r>
            <a:r>
              <a:rPr sz="2200" b="1" i="0" dirty="0">
                <a:solidFill>
                  <a:srgbClr val="1C1C1C"/>
                </a:solidFill>
                <a:latin typeface="Calibri"/>
              </a:rPr>
              <a:t> de lo Residencial:</a:t>
            </a:r>
          </a:p>
          <a:p>
            <a:pPr algn="l"/>
            <a:r>
              <a:rPr sz="2200" b="1" i="0" dirty="0">
                <a:solidFill>
                  <a:srgbClr val="1C1C1C"/>
                </a:solidFill>
                <a:latin typeface="Calibri"/>
              </a:rPr>
              <a:t>Una </a:t>
            </a:r>
            <a:r>
              <a:rPr lang="es-ES" sz="2200" b="1" i="0" dirty="0">
                <a:solidFill>
                  <a:srgbClr val="1C1C1C"/>
                </a:solidFill>
                <a:latin typeface="Calibri"/>
              </a:rPr>
              <a:t>r</a:t>
            </a:r>
            <a:r>
              <a:rPr sz="2200" b="1" i="0" dirty="0" err="1">
                <a:solidFill>
                  <a:srgbClr val="1C1C1C"/>
                </a:solidFill>
                <a:latin typeface="Calibri"/>
              </a:rPr>
              <a:t>esidencia</a:t>
            </a:r>
            <a:r>
              <a:rPr sz="2200" b="1" i="0" dirty="0">
                <a:solidFill>
                  <a:srgbClr val="1C1C1C"/>
                </a:solidFill>
                <a:latin typeface="Calibri"/>
              </a:rPr>
              <a:t> de </a:t>
            </a:r>
            <a:r>
              <a:rPr lang="es-ES" sz="2200" b="1" dirty="0">
                <a:solidFill>
                  <a:srgbClr val="1C1C1C"/>
                </a:solidFill>
                <a:latin typeface="Calibri"/>
              </a:rPr>
              <a:t>m</a:t>
            </a:r>
            <a:r>
              <a:rPr sz="2200" b="1" i="0" dirty="0" err="1">
                <a:solidFill>
                  <a:srgbClr val="1C1C1C"/>
                </a:solidFill>
                <a:latin typeface="Calibri"/>
              </a:rPr>
              <a:t>ayores</a:t>
            </a:r>
            <a:r>
              <a:rPr sz="2200" b="1" i="0" dirty="0">
                <a:solidFill>
                  <a:srgbClr val="1C1C1C"/>
                </a:solidFill>
                <a:latin typeface="Calibri"/>
              </a:rPr>
              <a:t> </a:t>
            </a:r>
            <a:r>
              <a:rPr lang="es-ES" sz="2200" b="1" dirty="0">
                <a:solidFill>
                  <a:srgbClr val="1C1C1C"/>
                </a:solidFill>
                <a:latin typeface="Calibri"/>
              </a:rPr>
              <a:t>e</a:t>
            </a:r>
            <a:r>
              <a:rPr sz="2200" b="1" i="0" dirty="0" err="1">
                <a:solidFill>
                  <a:srgbClr val="1C1C1C"/>
                </a:solidFill>
                <a:latin typeface="Calibri"/>
              </a:rPr>
              <a:t>ntregada</a:t>
            </a:r>
            <a:r>
              <a:rPr sz="2200" b="1" i="0" dirty="0">
                <a:solidFill>
                  <a:srgbClr val="1C1C1C"/>
                </a:solidFill>
                <a:latin typeface="Calibri"/>
              </a:rPr>
              <a:t> </a:t>
            </a:r>
            <a:r>
              <a:rPr lang="es-ES" sz="2200" b="1" i="0" dirty="0">
                <a:solidFill>
                  <a:srgbClr val="1C1C1C"/>
                </a:solidFill>
                <a:latin typeface="Calibri"/>
              </a:rPr>
              <a:t>y un parque comercial en fase inicial</a:t>
            </a:r>
            <a:endParaRPr sz="2200" b="1" i="0" dirty="0">
              <a:solidFill>
                <a:srgbClr val="1B2B4B"/>
              </a:solidFill>
              <a:latin typeface="Calibri"/>
            </a:endParaRPr>
          </a:p>
        </p:txBody>
      </p:sp>
      <p:sp>
        <p:nvSpPr>
          <p:cNvPr id="5" name="TextBox 4"/>
          <p:cNvSpPr txBox="1"/>
          <p:nvPr/>
        </p:nvSpPr>
        <p:spPr>
          <a:xfrm>
            <a:off x="383869" y="2220557"/>
            <a:ext cx="5029200" cy="1015663"/>
          </a:xfrm>
          <a:prstGeom prst="rect">
            <a:avLst/>
          </a:prstGeom>
          <a:noFill/>
        </p:spPr>
        <p:txBody>
          <a:bodyPr wrap="square">
            <a:spAutoFit/>
          </a:bodyPr>
          <a:lstStyle/>
          <a:p>
            <a:pPr algn="l"/>
            <a:r>
              <a:rPr sz="1200" b="0" i="0" dirty="0">
                <a:solidFill>
                  <a:srgbClr val="5A5A5A"/>
                </a:solidFill>
                <a:latin typeface="Calibri"/>
              </a:rPr>
              <a:t>La </a:t>
            </a:r>
            <a:r>
              <a:rPr sz="1200" b="0" i="0" dirty="0" err="1">
                <a:solidFill>
                  <a:srgbClr val="5A5A5A"/>
                </a:solidFill>
                <a:latin typeface="Calibri"/>
              </a:rPr>
              <a:t>incursi</a:t>
            </a:r>
            <a:r>
              <a:rPr lang="es-ES" sz="1200" b="0" i="0" dirty="0" err="1">
                <a:solidFill>
                  <a:srgbClr val="5A5A5A"/>
                </a:solidFill>
                <a:latin typeface="Calibri"/>
              </a:rPr>
              <a:t>ón</a:t>
            </a:r>
            <a:r>
              <a:rPr lang="es-IC" sz="1200" b="0" i="0" dirty="0">
                <a:solidFill>
                  <a:srgbClr val="5A5A5A"/>
                </a:solidFill>
                <a:latin typeface="Calibri"/>
              </a:rPr>
              <a:t> </a:t>
            </a:r>
            <a:r>
              <a:rPr lang="es-ES" sz="1200" b="0" i="0" dirty="0">
                <a:solidFill>
                  <a:srgbClr val="5A5A5A"/>
                </a:solidFill>
                <a:latin typeface="Calibri"/>
              </a:rPr>
              <a:t>e</a:t>
            </a:r>
            <a:r>
              <a:rPr sz="1200" b="0" i="0" dirty="0" err="1">
                <a:solidFill>
                  <a:srgbClr val="5A5A5A"/>
                </a:solidFill>
                <a:latin typeface="Calibri"/>
              </a:rPr>
              <a:t>xitosa</a:t>
            </a:r>
            <a:r>
              <a:rPr sz="1200" b="0" i="0" dirty="0">
                <a:solidFill>
                  <a:srgbClr val="5A5A5A"/>
                </a:solidFill>
                <a:latin typeface="Calibri"/>
              </a:rPr>
              <a:t> </a:t>
            </a:r>
            <a:r>
              <a:rPr sz="1200" b="0" i="0" dirty="0" err="1">
                <a:solidFill>
                  <a:srgbClr val="5A5A5A"/>
                </a:solidFill>
                <a:latin typeface="Calibri"/>
              </a:rPr>
              <a:t>en</a:t>
            </a:r>
            <a:r>
              <a:rPr sz="1200" b="0" i="0" dirty="0">
                <a:solidFill>
                  <a:srgbClr val="5A5A5A"/>
                </a:solidFill>
                <a:latin typeface="Calibri"/>
              </a:rPr>
              <a:t> el </a:t>
            </a:r>
            <a:r>
              <a:rPr sz="1200" b="0" i="0" dirty="0" err="1">
                <a:solidFill>
                  <a:srgbClr val="5A5A5A"/>
                </a:solidFill>
                <a:latin typeface="Calibri"/>
              </a:rPr>
              <a:t>segmento</a:t>
            </a:r>
            <a:r>
              <a:rPr sz="1200" b="0" i="0" dirty="0">
                <a:solidFill>
                  <a:srgbClr val="5A5A5A"/>
                </a:solidFill>
                <a:latin typeface="Calibri"/>
              </a:rPr>
              <a:t> Senior Living </a:t>
            </a:r>
            <a:r>
              <a:rPr sz="1200" b="0" i="0" dirty="0" err="1">
                <a:solidFill>
                  <a:srgbClr val="5A5A5A"/>
                </a:solidFill>
                <a:latin typeface="Calibri"/>
              </a:rPr>
              <a:t>demuestra</a:t>
            </a:r>
            <a:r>
              <a:rPr sz="1200" b="0" i="0" dirty="0">
                <a:solidFill>
                  <a:srgbClr val="5A5A5A"/>
                </a:solidFill>
                <a:latin typeface="Calibri"/>
              </a:rPr>
              <a:t> </a:t>
            </a:r>
            <a:r>
              <a:rPr sz="1200" b="0" i="0" dirty="0" err="1">
                <a:solidFill>
                  <a:srgbClr val="5A5A5A"/>
                </a:solidFill>
                <a:latin typeface="Calibri"/>
              </a:rPr>
              <a:t>nuestra</a:t>
            </a:r>
            <a:r>
              <a:rPr sz="1200" b="0" i="0" dirty="0">
                <a:solidFill>
                  <a:srgbClr val="5A5A5A"/>
                </a:solidFill>
                <a:latin typeface="Calibri"/>
              </a:rPr>
              <a:t> </a:t>
            </a:r>
            <a:r>
              <a:rPr sz="1200" b="0" i="0" dirty="0" err="1">
                <a:solidFill>
                  <a:srgbClr val="5A5A5A"/>
                </a:solidFill>
                <a:latin typeface="Calibri"/>
              </a:rPr>
              <a:t>capacidad</a:t>
            </a:r>
            <a:r>
              <a:rPr sz="1200" b="0" i="0" dirty="0">
                <a:solidFill>
                  <a:srgbClr val="5A5A5A"/>
                </a:solidFill>
                <a:latin typeface="Calibri"/>
              </a:rPr>
              <a:t> para </a:t>
            </a:r>
            <a:r>
              <a:rPr sz="1200" b="0" i="0" dirty="0" err="1">
                <a:solidFill>
                  <a:srgbClr val="5A5A5A"/>
                </a:solidFill>
                <a:latin typeface="Calibri"/>
              </a:rPr>
              <a:t>gestionar</a:t>
            </a:r>
            <a:r>
              <a:rPr sz="1200" b="0" i="0" dirty="0">
                <a:solidFill>
                  <a:srgbClr val="5A5A5A"/>
                </a:solidFill>
                <a:latin typeface="Calibri"/>
              </a:rPr>
              <a:t> </a:t>
            </a:r>
            <a:r>
              <a:rPr sz="1200" b="0" i="0" dirty="0" err="1">
                <a:solidFill>
                  <a:srgbClr val="5A5A5A"/>
                </a:solidFill>
                <a:latin typeface="Calibri"/>
              </a:rPr>
              <a:t>tipologías</a:t>
            </a:r>
            <a:r>
              <a:rPr sz="1200" b="0" i="0" dirty="0">
                <a:solidFill>
                  <a:srgbClr val="5A5A5A"/>
                </a:solidFill>
                <a:latin typeface="Calibri"/>
              </a:rPr>
              <a:t> de </a:t>
            </a:r>
            <a:r>
              <a:rPr sz="1200" b="0" i="0" dirty="0" err="1">
                <a:solidFill>
                  <a:srgbClr val="5A5A5A"/>
                </a:solidFill>
                <a:latin typeface="Calibri"/>
              </a:rPr>
              <a:t>activo</a:t>
            </a:r>
            <a:r>
              <a:rPr sz="1200" b="0" i="0" dirty="0">
                <a:solidFill>
                  <a:srgbClr val="5A5A5A"/>
                </a:solidFill>
                <a:latin typeface="Calibri"/>
              </a:rPr>
              <a:t> </a:t>
            </a:r>
            <a:r>
              <a:rPr sz="1200" b="0" i="0" dirty="0" err="1">
                <a:solidFill>
                  <a:srgbClr val="5A5A5A"/>
                </a:solidFill>
                <a:latin typeface="Calibri"/>
              </a:rPr>
              <a:t>complejas</a:t>
            </a:r>
            <a:r>
              <a:rPr sz="1200" b="0" i="0" dirty="0">
                <a:solidFill>
                  <a:srgbClr val="5A5A5A"/>
                </a:solidFill>
                <a:latin typeface="Calibri"/>
              </a:rPr>
              <a:t> </a:t>
            </a:r>
            <a:r>
              <a:rPr sz="1200" b="0" i="0" dirty="0" err="1">
                <a:solidFill>
                  <a:srgbClr val="5A5A5A"/>
                </a:solidFill>
                <a:latin typeface="Calibri"/>
              </a:rPr>
              <a:t>más</a:t>
            </a:r>
            <a:r>
              <a:rPr sz="1200" b="0" i="0" dirty="0">
                <a:solidFill>
                  <a:srgbClr val="5A5A5A"/>
                </a:solidFill>
                <a:latin typeface="Calibri"/>
              </a:rPr>
              <a:t> </a:t>
            </a:r>
            <a:r>
              <a:rPr sz="1200" b="0" i="0" dirty="0" err="1">
                <a:solidFill>
                  <a:srgbClr val="5A5A5A"/>
                </a:solidFill>
                <a:latin typeface="Calibri"/>
              </a:rPr>
              <a:t>allá</a:t>
            </a:r>
            <a:r>
              <a:rPr sz="1200" b="0" i="0" dirty="0">
                <a:solidFill>
                  <a:srgbClr val="5A5A5A"/>
                </a:solidFill>
                <a:latin typeface="Calibri"/>
              </a:rPr>
              <a:t> del </a:t>
            </a:r>
            <a:r>
              <a:rPr sz="1200" b="0" i="0" dirty="0" err="1">
                <a:solidFill>
                  <a:srgbClr val="5A5A5A"/>
                </a:solidFill>
                <a:latin typeface="Calibri"/>
              </a:rPr>
              <a:t>residencial</a:t>
            </a:r>
            <a:r>
              <a:rPr sz="1200" b="0" i="0" dirty="0">
                <a:solidFill>
                  <a:srgbClr val="5A5A5A"/>
                </a:solidFill>
                <a:latin typeface="Calibri"/>
              </a:rPr>
              <a:t> </a:t>
            </a:r>
            <a:r>
              <a:rPr sz="1200" b="0" i="0" dirty="0" err="1">
                <a:solidFill>
                  <a:srgbClr val="5A5A5A"/>
                </a:solidFill>
                <a:latin typeface="Calibri"/>
              </a:rPr>
              <a:t>convencional</a:t>
            </a:r>
            <a:r>
              <a:rPr sz="1200" b="0" i="0" dirty="0">
                <a:solidFill>
                  <a:srgbClr val="5A5A5A"/>
                </a:solidFill>
                <a:latin typeface="Calibri"/>
              </a:rPr>
              <a:t>, con </a:t>
            </a:r>
            <a:r>
              <a:rPr sz="1200" b="0" i="0" dirty="0" err="1">
                <a:solidFill>
                  <a:srgbClr val="5A5A5A"/>
                </a:solidFill>
                <a:latin typeface="Calibri"/>
              </a:rPr>
              <a:t>éxito</a:t>
            </a:r>
            <a:r>
              <a:rPr sz="1200" b="0" i="0" dirty="0">
                <a:solidFill>
                  <a:srgbClr val="5A5A5A"/>
                </a:solidFill>
                <a:latin typeface="Calibri"/>
              </a:rPr>
              <a:t> </a:t>
            </a:r>
            <a:r>
              <a:rPr sz="1200" b="0" i="0" dirty="0" err="1">
                <a:solidFill>
                  <a:srgbClr val="5A5A5A"/>
                </a:solidFill>
                <a:latin typeface="Calibri"/>
              </a:rPr>
              <a:t>probado</a:t>
            </a:r>
            <a:r>
              <a:rPr sz="1200" b="0" i="0" dirty="0">
                <a:solidFill>
                  <a:srgbClr val="5A5A5A"/>
                </a:solidFill>
                <a:latin typeface="Calibri"/>
              </a:rPr>
              <a:t> </a:t>
            </a:r>
            <a:r>
              <a:rPr sz="1200" b="0" i="0" dirty="0" err="1">
                <a:solidFill>
                  <a:srgbClr val="5A5A5A"/>
                </a:solidFill>
                <a:latin typeface="Calibri"/>
              </a:rPr>
              <a:t>en</a:t>
            </a:r>
            <a:r>
              <a:rPr sz="1200" b="0" i="0" dirty="0">
                <a:solidFill>
                  <a:srgbClr val="5A5A5A"/>
                </a:solidFill>
                <a:latin typeface="Calibri"/>
              </a:rPr>
              <a:t> la </a:t>
            </a:r>
            <a:r>
              <a:rPr sz="1200" b="0" i="0" dirty="0" err="1">
                <a:solidFill>
                  <a:srgbClr val="5A5A5A"/>
                </a:solidFill>
                <a:latin typeface="Calibri"/>
              </a:rPr>
              <a:t>entrega</a:t>
            </a:r>
            <a:r>
              <a:rPr sz="1200" b="0" i="0" dirty="0">
                <a:solidFill>
                  <a:srgbClr val="5A5A5A"/>
                </a:solidFill>
                <a:latin typeface="Calibri"/>
              </a:rPr>
              <a:t> y </a:t>
            </a:r>
            <a:r>
              <a:rPr sz="1200" b="0" i="0" dirty="0" err="1">
                <a:solidFill>
                  <a:srgbClr val="5A5A5A"/>
                </a:solidFill>
                <a:latin typeface="Calibri"/>
              </a:rPr>
              <a:t>puesta</a:t>
            </a:r>
            <a:r>
              <a:rPr sz="1200" b="0" i="0" dirty="0">
                <a:solidFill>
                  <a:srgbClr val="5A5A5A"/>
                </a:solidFill>
                <a:latin typeface="Calibri"/>
              </a:rPr>
              <a:t> </a:t>
            </a:r>
            <a:r>
              <a:rPr sz="1200" b="0" i="0" dirty="0" err="1">
                <a:solidFill>
                  <a:srgbClr val="5A5A5A"/>
                </a:solidFill>
                <a:latin typeface="Calibri"/>
              </a:rPr>
              <a:t>en</a:t>
            </a:r>
            <a:r>
              <a:rPr sz="1200" b="0" i="0" dirty="0">
                <a:solidFill>
                  <a:srgbClr val="5A5A5A"/>
                </a:solidFill>
                <a:latin typeface="Calibri"/>
              </a:rPr>
              <a:t> </a:t>
            </a:r>
            <a:r>
              <a:rPr sz="1200" b="0" i="0" dirty="0" err="1">
                <a:solidFill>
                  <a:srgbClr val="5A5A5A"/>
                </a:solidFill>
                <a:latin typeface="Calibri"/>
              </a:rPr>
              <a:t>operación</a:t>
            </a:r>
            <a:r>
              <a:rPr sz="1200" b="0" i="0" dirty="0">
                <a:solidFill>
                  <a:srgbClr val="5A5A5A"/>
                </a:solidFill>
                <a:latin typeface="Calibri"/>
              </a:rPr>
              <a:t>.</a:t>
            </a:r>
            <a:r>
              <a:rPr lang="es-ES" sz="1200" b="0" i="0" dirty="0">
                <a:solidFill>
                  <a:srgbClr val="5A5A5A"/>
                </a:solidFill>
                <a:latin typeface="Calibri"/>
              </a:rPr>
              <a:t> Parque comercial con contratos firmados con los principales operadores nacionales</a:t>
            </a:r>
            <a:endParaRPr sz="1200" b="0" i="0" dirty="0">
              <a:solidFill>
                <a:srgbClr val="64748B"/>
              </a:solidFill>
              <a:latin typeface="Calibri"/>
            </a:endParaRPr>
          </a:p>
        </p:txBody>
      </p:sp>
      <p:pic>
        <p:nvPicPr>
          <p:cNvPr id="23" name="Imagen 22">
            <a:extLst>
              <a:ext uri="{FF2B5EF4-FFF2-40B4-BE49-F238E27FC236}">
                <a16:creationId xmlns:a16="http://schemas.microsoft.com/office/drawing/2014/main" id="{3D4908F8-0399-ABB2-8B82-A9AF8D4D5852}"/>
              </a:ext>
            </a:extLst>
          </p:cNvPr>
          <p:cNvPicPr>
            <a:picLocks noChangeAspect="1"/>
          </p:cNvPicPr>
          <p:nvPr/>
        </p:nvPicPr>
        <p:blipFill>
          <a:blip r:embed="rId2"/>
          <a:stretch>
            <a:fillRect/>
          </a:stretch>
        </p:blipFill>
        <p:spPr>
          <a:xfrm>
            <a:off x="5907024" y="34290"/>
            <a:ext cx="2954192"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0" y="0"/>
            <a:ext cx="64008" cy="5143500"/>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274320"/>
            <a:ext cx="8503920" cy="256032"/>
          </a:xfrm>
          <a:prstGeom prst="rect">
            <a:avLst/>
          </a:prstGeom>
          <a:noFill/>
        </p:spPr>
        <p:txBody>
          <a:bodyPr wrap="square">
            <a:spAutoFit/>
          </a:bodyPr>
          <a:lstStyle/>
          <a:p>
            <a:pPr algn="l"/>
            <a:r>
              <a:rPr sz="900" b="1" i="0">
                <a:solidFill>
                  <a:srgbClr val="B8943F"/>
                </a:solidFill>
                <a:latin typeface="Calibri"/>
              </a:rPr>
              <a:t>VENTAJA COMPETITIVA</a:t>
            </a:r>
          </a:p>
        </p:txBody>
      </p:sp>
      <p:sp>
        <p:nvSpPr>
          <p:cNvPr id="4" name="TextBox 3"/>
          <p:cNvSpPr txBox="1"/>
          <p:nvPr/>
        </p:nvSpPr>
        <p:spPr>
          <a:xfrm>
            <a:off x="320040" y="566928"/>
            <a:ext cx="8503920" cy="640080"/>
          </a:xfrm>
          <a:prstGeom prst="rect">
            <a:avLst/>
          </a:prstGeom>
          <a:noFill/>
        </p:spPr>
        <p:txBody>
          <a:bodyPr wrap="square">
            <a:spAutoFit/>
          </a:bodyPr>
          <a:lstStyle/>
          <a:p>
            <a:pPr algn="l"/>
            <a:r>
              <a:rPr sz="2200" b="1" i="0">
                <a:solidFill>
                  <a:srgbClr val="1C1C1C"/>
                </a:solidFill>
                <a:latin typeface="Calibri"/>
              </a:rPr>
              <a:t>Control Total del Ciclo Inmobiliario: El Modelo 360°</a:t>
            </a:r>
          </a:p>
        </p:txBody>
      </p:sp>
      <p:sp>
        <p:nvSpPr>
          <p:cNvPr id="5" name="TextBox 4"/>
          <p:cNvSpPr txBox="1"/>
          <p:nvPr/>
        </p:nvSpPr>
        <p:spPr>
          <a:xfrm>
            <a:off x="320040" y="1261872"/>
            <a:ext cx="8503920" cy="548640"/>
          </a:xfrm>
          <a:prstGeom prst="rect">
            <a:avLst/>
          </a:prstGeom>
          <a:noFill/>
        </p:spPr>
        <p:txBody>
          <a:bodyPr wrap="square">
            <a:spAutoFit/>
          </a:bodyPr>
          <a:lstStyle/>
          <a:p>
            <a:pPr algn="l"/>
            <a:r>
              <a:rPr sz="1200" b="0" i="0">
                <a:solidFill>
                  <a:srgbClr val="5A5A5A"/>
                </a:solidFill>
                <a:latin typeface="Calibri"/>
              </a:rPr>
              <a:t>A diferencia de la mayoría de promotoras, Grupo Dismare controla cada eslabón de la cadena de valor, eliminando dependencias externas, controlando plazos y maximizando la eficiencia operativa.</a:t>
            </a:r>
          </a:p>
        </p:txBody>
      </p:sp>
      <p:sp>
        <p:nvSpPr>
          <p:cNvPr id="6" name="Rectangle 5"/>
          <p:cNvSpPr/>
          <p:nvPr/>
        </p:nvSpPr>
        <p:spPr>
          <a:xfrm>
            <a:off x="320040" y="1965960"/>
            <a:ext cx="1572768" cy="2651760"/>
          </a:xfrm>
          <a:prstGeom prst="rect">
            <a:avLst/>
          </a:prstGeom>
          <a:solidFill>
            <a:srgbClr val="EBEB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320040" y="2084831"/>
            <a:ext cx="1572768" cy="621792"/>
          </a:xfrm>
          <a:prstGeom prst="rect">
            <a:avLst/>
          </a:prstGeom>
          <a:noFill/>
        </p:spPr>
        <p:txBody>
          <a:bodyPr wrap="square">
            <a:spAutoFit/>
          </a:bodyPr>
          <a:lstStyle/>
          <a:p>
            <a:pPr algn="ctr"/>
            <a:r>
              <a:rPr sz="3000" b="1" i="0">
                <a:solidFill>
                  <a:srgbClr val="B8943F"/>
                </a:solidFill>
                <a:latin typeface="Calibri"/>
              </a:rPr>
              <a:t>01</a:t>
            </a:r>
          </a:p>
        </p:txBody>
      </p:sp>
      <p:sp>
        <p:nvSpPr>
          <p:cNvPr id="8" name="TextBox 7"/>
          <p:cNvSpPr txBox="1"/>
          <p:nvPr/>
        </p:nvSpPr>
        <p:spPr>
          <a:xfrm>
            <a:off x="320040" y="2788920"/>
            <a:ext cx="1572768" cy="430887"/>
          </a:xfrm>
          <a:prstGeom prst="rect">
            <a:avLst/>
          </a:prstGeom>
          <a:noFill/>
        </p:spPr>
        <p:txBody>
          <a:bodyPr wrap="square">
            <a:spAutoFit/>
          </a:bodyPr>
          <a:lstStyle/>
          <a:p>
            <a:pPr algn="ctr"/>
            <a:r>
              <a:rPr sz="1100" b="1" i="0" dirty="0" err="1">
                <a:solidFill>
                  <a:srgbClr val="1C1C1C"/>
                </a:solidFill>
                <a:latin typeface="Calibri"/>
              </a:rPr>
              <a:t>Identificación</a:t>
            </a:r>
            <a:endParaRPr sz="1100" b="1" i="0" dirty="0">
              <a:solidFill>
                <a:srgbClr val="FFFFFF"/>
              </a:solidFill>
              <a:latin typeface="Calibri"/>
            </a:endParaRPr>
          </a:p>
          <a:p>
            <a:pPr algn="ctr"/>
            <a:r>
              <a:rPr sz="1100" b="1" i="0" dirty="0">
                <a:solidFill>
                  <a:srgbClr val="1C1C1C"/>
                </a:solidFill>
                <a:latin typeface="Calibri"/>
              </a:rPr>
              <a:t>de Suelo</a:t>
            </a:r>
            <a:r>
              <a:rPr lang="es-ES" sz="1100" b="1" i="0" dirty="0">
                <a:solidFill>
                  <a:srgbClr val="1C1C1C"/>
                </a:solidFill>
                <a:latin typeface="Calibri"/>
              </a:rPr>
              <a:t> y activos NPL</a:t>
            </a:r>
            <a:endParaRPr sz="1100" b="1" i="0" dirty="0">
              <a:solidFill>
                <a:srgbClr val="FFFFFF"/>
              </a:solidFill>
              <a:latin typeface="Calibri"/>
            </a:endParaRPr>
          </a:p>
        </p:txBody>
      </p:sp>
      <p:sp>
        <p:nvSpPr>
          <p:cNvPr id="9" name="Rectangle 8"/>
          <p:cNvSpPr/>
          <p:nvPr/>
        </p:nvSpPr>
        <p:spPr>
          <a:xfrm>
            <a:off x="1892807" y="2743200"/>
            <a:ext cx="137160" cy="164592"/>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p:cNvSpPr/>
          <p:nvPr/>
        </p:nvSpPr>
        <p:spPr>
          <a:xfrm>
            <a:off x="2029968" y="1965960"/>
            <a:ext cx="1572768" cy="2651760"/>
          </a:xfrm>
          <a:prstGeom prst="rect">
            <a:avLst/>
          </a:prstGeom>
          <a:solidFill>
            <a:srgbClr val="EBEB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2029968" y="2084831"/>
            <a:ext cx="1572768" cy="621792"/>
          </a:xfrm>
          <a:prstGeom prst="rect">
            <a:avLst/>
          </a:prstGeom>
          <a:noFill/>
        </p:spPr>
        <p:txBody>
          <a:bodyPr wrap="square">
            <a:spAutoFit/>
          </a:bodyPr>
          <a:lstStyle/>
          <a:p>
            <a:pPr algn="ctr"/>
            <a:r>
              <a:rPr sz="3000" b="1" i="0">
                <a:solidFill>
                  <a:srgbClr val="B8943F"/>
                </a:solidFill>
                <a:latin typeface="Calibri"/>
              </a:rPr>
              <a:t>02</a:t>
            </a:r>
          </a:p>
        </p:txBody>
      </p:sp>
      <p:sp>
        <p:nvSpPr>
          <p:cNvPr id="12" name="TextBox 11"/>
          <p:cNvSpPr txBox="1"/>
          <p:nvPr/>
        </p:nvSpPr>
        <p:spPr>
          <a:xfrm>
            <a:off x="2029968" y="2788920"/>
            <a:ext cx="1572768" cy="822960"/>
          </a:xfrm>
          <a:prstGeom prst="rect">
            <a:avLst/>
          </a:prstGeom>
          <a:noFill/>
        </p:spPr>
        <p:txBody>
          <a:bodyPr wrap="square">
            <a:spAutoFit/>
          </a:bodyPr>
          <a:lstStyle/>
          <a:p>
            <a:pPr algn="ctr"/>
            <a:r>
              <a:rPr sz="1100" b="1" i="0">
                <a:solidFill>
                  <a:srgbClr val="1C1C1C"/>
                </a:solidFill>
                <a:latin typeface="Calibri"/>
              </a:rPr>
              <a:t>Diseño y</a:t>
            </a:r>
          </a:p>
          <a:p>
            <a:pPr algn="ctr"/>
            <a:r>
              <a:rPr sz="1100" b="1" i="0">
                <a:solidFill>
                  <a:srgbClr val="1C1C1C"/>
                </a:solidFill>
                <a:latin typeface="Calibri"/>
              </a:rPr>
              <a:t>Proyecto</a:t>
            </a:r>
          </a:p>
        </p:txBody>
      </p:sp>
      <p:sp>
        <p:nvSpPr>
          <p:cNvPr id="13" name="Rectangle 12"/>
          <p:cNvSpPr/>
          <p:nvPr/>
        </p:nvSpPr>
        <p:spPr>
          <a:xfrm>
            <a:off x="3602736" y="2743200"/>
            <a:ext cx="137160" cy="164592"/>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a:xfrm>
            <a:off x="3739896" y="1965960"/>
            <a:ext cx="1572768" cy="2651760"/>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3739896" y="2084831"/>
            <a:ext cx="1572768" cy="621792"/>
          </a:xfrm>
          <a:prstGeom prst="rect">
            <a:avLst/>
          </a:prstGeom>
          <a:noFill/>
        </p:spPr>
        <p:txBody>
          <a:bodyPr wrap="square">
            <a:spAutoFit/>
          </a:bodyPr>
          <a:lstStyle/>
          <a:p>
            <a:pPr algn="ctr"/>
            <a:r>
              <a:rPr sz="3000" b="1" i="0">
                <a:solidFill>
                  <a:srgbClr val="1C1C1C"/>
                </a:solidFill>
                <a:latin typeface="Calibri"/>
              </a:rPr>
              <a:t>03</a:t>
            </a:r>
          </a:p>
        </p:txBody>
      </p:sp>
      <p:sp>
        <p:nvSpPr>
          <p:cNvPr id="16" name="TextBox 15"/>
          <p:cNvSpPr txBox="1"/>
          <p:nvPr/>
        </p:nvSpPr>
        <p:spPr>
          <a:xfrm>
            <a:off x="3739896" y="2788920"/>
            <a:ext cx="1572768" cy="822960"/>
          </a:xfrm>
          <a:prstGeom prst="rect">
            <a:avLst/>
          </a:prstGeom>
          <a:noFill/>
        </p:spPr>
        <p:txBody>
          <a:bodyPr wrap="square">
            <a:spAutoFit/>
          </a:bodyPr>
          <a:lstStyle/>
          <a:p>
            <a:pPr algn="ctr"/>
            <a:r>
              <a:rPr sz="1100" b="1" i="0">
                <a:solidFill>
                  <a:srgbClr val="1C1C1C"/>
                </a:solidFill>
                <a:latin typeface="Calibri"/>
              </a:rPr>
              <a:t>Construcción</a:t>
            </a:r>
          </a:p>
          <a:p>
            <a:pPr algn="ctr"/>
            <a:r>
              <a:rPr sz="1100" b="1" i="0">
                <a:solidFill>
                  <a:srgbClr val="1C1C1C"/>
                </a:solidFill>
                <a:latin typeface="Calibri"/>
              </a:rPr>
              <a:t>In-House</a:t>
            </a:r>
          </a:p>
        </p:txBody>
      </p:sp>
      <p:sp>
        <p:nvSpPr>
          <p:cNvPr id="17" name="Rectangle 16"/>
          <p:cNvSpPr/>
          <p:nvPr/>
        </p:nvSpPr>
        <p:spPr>
          <a:xfrm>
            <a:off x="3968496" y="3749039"/>
            <a:ext cx="1115568" cy="256032"/>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3968496" y="3767328"/>
            <a:ext cx="1115568" cy="237744"/>
          </a:xfrm>
          <a:prstGeom prst="rect">
            <a:avLst/>
          </a:prstGeom>
          <a:noFill/>
        </p:spPr>
        <p:txBody>
          <a:bodyPr wrap="square">
            <a:spAutoFit/>
          </a:bodyPr>
          <a:lstStyle/>
          <a:p>
            <a:pPr algn="ctr"/>
            <a:r>
              <a:rPr sz="800" b="1" i="0">
                <a:solidFill>
                  <a:srgbClr val="B8943F"/>
                </a:solidFill>
                <a:latin typeface="Calibri"/>
              </a:rPr>
              <a:t>DISMARE</a:t>
            </a:r>
          </a:p>
        </p:txBody>
      </p:sp>
      <p:sp>
        <p:nvSpPr>
          <p:cNvPr id="19" name="Rectangle 18"/>
          <p:cNvSpPr/>
          <p:nvPr/>
        </p:nvSpPr>
        <p:spPr>
          <a:xfrm>
            <a:off x="5312664" y="2743200"/>
            <a:ext cx="137160" cy="164592"/>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ectangle 19"/>
          <p:cNvSpPr/>
          <p:nvPr/>
        </p:nvSpPr>
        <p:spPr>
          <a:xfrm>
            <a:off x="5449824" y="1965960"/>
            <a:ext cx="1572768" cy="2651760"/>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TextBox 20"/>
          <p:cNvSpPr txBox="1"/>
          <p:nvPr/>
        </p:nvSpPr>
        <p:spPr>
          <a:xfrm>
            <a:off x="5449824" y="2084831"/>
            <a:ext cx="1572768" cy="621792"/>
          </a:xfrm>
          <a:prstGeom prst="rect">
            <a:avLst/>
          </a:prstGeom>
          <a:noFill/>
        </p:spPr>
        <p:txBody>
          <a:bodyPr wrap="square">
            <a:spAutoFit/>
          </a:bodyPr>
          <a:lstStyle/>
          <a:p>
            <a:pPr algn="ctr"/>
            <a:r>
              <a:rPr sz="3000" b="1" i="0">
                <a:solidFill>
                  <a:srgbClr val="1C1C1C"/>
                </a:solidFill>
                <a:latin typeface="Calibri"/>
              </a:rPr>
              <a:t>04</a:t>
            </a:r>
          </a:p>
        </p:txBody>
      </p:sp>
      <p:sp>
        <p:nvSpPr>
          <p:cNvPr id="22" name="TextBox 21"/>
          <p:cNvSpPr txBox="1"/>
          <p:nvPr/>
        </p:nvSpPr>
        <p:spPr>
          <a:xfrm>
            <a:off x="5449824" y="2788920"/>
            <a:ext cx="1572768" cy="822960"/>
          </a:xfrm>
          <a:prstGeom prst="rect">
            <a:avLst/>
          </a:prstGeom>
          <a:noFill/>
        </p:spPr>
        <p:txBody>
          <a:bodyPr wrap="square">
            <a:spAutoFit/>
          </a:bodyPr>
          <a:lstStyle/>
          <a:p>
            <a:pPr algn="ctr"/>
            <a:r>
              <a:rPr sz="1100" b="1" i="0">
                <a:solidFill>
                  <a:srgbClr val="1C1C1C"/>
                </a:solidFill>
                <a:latin typeface="Calibri"/>
              </a:rPr>
              <a:t>Comercialización</a:t>
            </a:r>
          </a:p>
          <a:p>
            <a:pPr algn="ctr"/>
            <a:r>
              <a:rPr sz="1100" b="1" i="0">
                <a:solidFill>
                  <a:srgbClr val="1C1C1C"/>
                </a:solidFill>
                <a:latin typeface="Calibri"/>
              </a:rPr>
              <a:t>Propia</a:t>
            </a:r>
          </a:p>
        </p:txBody>
      </p:sp>
      <p:sp>
        <p:nvSpPr>
          <p:cNvPr id="23" name="Rectangle 22"/>
          <p:cNvSpPr/>
          <p:nvPr/>
        </p:nvSpPr>
        <p:spPr>
          <a:xfrm>
            <a:off x="5678424" y="3749039"/>
            <a:ext cx="1115568" cy="256032"/>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4" name="TextBox 23"/>
          <p:cNvSpPr txBox="1"/>
          <p:nvPr/>
        </p:nvSpPr>
        <p:spPr>
          <a:xfrm>
            <a:off x="5541264" y="3767328"/>
            <a:ext cx="1252728" cy="338554"/>
          </a:xfrm>
          <a:prstGeom prst="rect">
            <a:avLst/>
          </a:prstGeom>
          <a:noFill/>
        </p:spPr>
        <p:txBody>
          <a:bodyPr wrap="square">
            <a:spAutoFit/>
          </a:bodyPr>
          <a:lstStyle/>
          <a:p>
            <a:pPr algn="ctr"/>
            <a:r>
              <a:rPr lang="es-ES" sz="800" b="1" dirty="0">
                <a:solidFill>
                  <a:srgbClr val="B8943F"/>
                </a:solidFill>
                <a:latin typeface="Calibri"/>
              </a:rPr>
              <a:t> OBRA NUEVA EN CANARIAS</a:t>
            </a:r>
            <a:endParaRPr sz="800" b="1" i="0" dirty="0">
              <a:solidFill>
                <a:srgbClr val="B8943F"/>
              </a:solidFill>
              <a:latin typeface="Calibri"/>
            </a:endParaRPr>
          </a:p>
        </p:txBody>
      </p:sp>
      <p:sp>
        <p:nvSpPr>
          <p:cNvPr id="25" name="Rectangle 24"/>
          <p:cNvSpPr/>
          <p:nvPr/>
        </p:nvSpPr>
        <p:spPr>
          <a:xfrm>
            <a:off x="7022592" y="2743200"/>
            <a:ext cx="137160" cy="164592"/>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Rectangle 25"/>
          <p:cNvSpPr/>
          <p:nvPr/>
        </p:nvSpPr>
        <p:spPr>
          <a:xfrm>
            <a:off x="7159752" y="1965960"/>
            <a:ext cx="1572768" cy="2651760"/>
          </a:xfrm>
          <a:prstGeom prst="rect">
            <a:avLst/>
          </a:prstGeom>
          <a:solidFill>
            <a:srgbClr val="EBEB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TextBox 26"/>
          <p:cNvSpPr txBox="1"/>
          <p:nvPr/>
        </p:nvSpPr>
        <p:spPr>
          <a:xfrm>
            <a:off x="7159752" y="2084831"/>
            <a:ext cx="1572768" cy="621792"/>
          </a:xfrm>
          <a:prstGeom prst="rect">
            <a:avLst/>
          </a:prstGeom>
          <a:noFill/>
        </p:spPr>
        <p:txBody>
          <a:bodyPr wrap="square">
            <a:spAutoFit/>
          </a:bodyPr>
          <a:lstStyle/>
          <a:p>
            <a:pPr algn="ctr"/>
            <a:r>
              <a:rPr sz="3000" b="1" i="0">
                <a:solidFill>
                  <a:srgbClr val="B8943F"/>
                </a:solidFill>
                <a:latin typeface="Calibri"/>
              </a:rPr>
              <a:t>05</a:t>
            </a:r>
          </a:p>
        </p:txBody>
      </p:sp>
      <p:sp>
        <p:nvSpPr>
          <p:cNvPr id="28" name="TextBox 27"/>
          <p:cNvSpPr txBox="1"/>
          <p:nvPr/>
        </p:nvSpPr>
        <p:spPr>
          <a:xfrm>
            <a:off x="7159752" y="2788920"/>
            <a:ext cx="1572768" cy="822960"/>
          </a:xfrm>
          <a:prstGeom prst="rect">
            <a:avLst/>
          </a:prstGeom>
          <a:noFill/>
        </p:spPr>
        <p:txBody>
          <a:bodyPr wrap="square">
            <a:spAutoFit/>
          </a:bodyPr>
          <a:lstStyle/>
          <a:p>
            <a:pPr algn="ctr"/>
            <a:r>
              <a:rPr sz="1100" b="1" i="0">
                <a:solidFill>
                  <a:srgbClr val="1C1C1C"/>
                </a:solidFill>
                <a:latin typeface="Calibri"/>
              </a:rPr>
              <a:t>Entrega y</a:t>
            </a:r>
          </a:p>
          <a:p>
            <a:pPr algn="ctr"/>
            <a:r>
              <a:rPr sz="1100" b="1" i="0">
                <a:solidFill>
                  <a:srgbClr val="1C1C1C"/>
                </a:solidFill>
                <a:latin typeface="Calibri"/>
              </a:rPr>
              <a:t>Post-Venta</a:t>
            </a:r>
          </a:p>
        </p:txBody>
      </p:sp>
      <p:sp>
        <p:nvSpPr>
          <p:cNvPr id="29" name="TextBox 28"/>
          <p:cNvSpPr txBox="1"/>
          <p:nvPr/>
        </p:nvSpPr>
        <p:spPr>
          <a:xfrm>
            <a:off x="320040" y="4773168"/>
            <a:ext cx="8503920" cy="256032"/>
          </a:xfrm>
          <a:prstGeom prst="rect">
            <a:avLst/>
          </a:prstGeom>
          <a:noFill/>
        </p:spPr>
        <p:txBody>
          <a:bodyPr wrap="square">
            <a:spAutoFit/>
          </a:bodyPr>
          <a:lstStyle/>
          <a:p>
            <a:pPr algn="ctr"/>
            <a:r>
              <a:rPr sz="1000" b="0" i="1">
                <a:solidFill>
                  <a:srgbClr val="B8943F"/>
                </a:solidFill>
                <a:latin typeface="Calibri"/>
              </a:rPr>
              <a:t>Las etapas de CONSTRUCCIÓN y COMERCIALIZACIÓN — las de mayor valor y riesgo — son ejecutadas 100% in-house. Esto es lo que nos diferencia del resto.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0" y="0"/>
            <a:ext cx="64008" cy="514350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320040" y="274320"/>
            <a:ext cx="8503920" cy="256032"/>
          </a:xfrm>
          <a:prstGeom prst="rect">
            <a:avLst/>
          </a:prstGeom>
          <a:noFill/>
        </p:spPr>
        <p:txBody>
          <a:bodyPr wrap="square">
            <a:spAutoFit/>
          </a:bodyPr>
          <a:lstStyle/>
          <a:p>
            <a:pPr algn="l"/>
            <a:r>
              <a:rPr sz="900" b="1" i="0">
                <a:solidFill>
                  <a:srgbClr val="B8943F"/>
                </a:solidFill>
                <a:latin typeface="Calibri"/>
              </a:rPr>
              <a:t>PLATAFORMA COMERCIAL PROPIA</a:t>
            </a:r>
          </a:p>
        </p:txBody>
      </p:sp>
      <p:sp>
        <p:nvSpPr>
          <p:cNvPr id="4" name="TextBox 3"/>
          <p:cNvSpPr txBox="1"/>
          <p:nvPr/>
        </p:nvSpPr>
        <p:spPr>
          <a:xfrm>
            <a:off x="320040" y="566928"/>
            <a:ext cx="5120640" cy="769441"/>
          </a:xfrm>
          <a:prstGeom prst="rect">
            <a:avLst/>
          </a:prstGeom>
          <a:noFill/>
        </p:spPr>
        <p:txBody>
          <a:bodyPr wrap="square">
            <a:spAutoFit/>
          </a:bodyPr>
          <a:lstStyle/>
          <a:p>
            <a:pPr algn="l"/>
            <a:r>
              <a:rPr lang="es-ES" sz="2200" b="1" dirty="0">
                <a:solidFill>
                  <a:srgbClr val="1C1C1C"/>
                </a:solidFill>
                <a:latin typeface="Calibri"/>
              </a:rPr>
              <a:t>Inmobiliaria O</a:t>
            </a:r>
            <a:r>
              <a:rPr sz="2200" b="1" i="0" dirty="0">
                <a:solidFill>
                  <a:srgbClr val="1C1C1C"/>
                </a:solidFill>
                <a:latin typeface="Calibri"/>
              </a:rPr>
              <a:t>bra</a:t>
            </a:r>
            <a:r>
              <a:rPr lang="es-ES" sz="2200" b="1" i="0" dirty="0">
                <a:solidFill>
                  <a:srgbClr val="1C1C1C"/>
                </a:solidFill>
                <a:latin typeface="Calibri"/>
              </a:rPr>
              <a:t> </a:t>
            </a:r>
            <a:r>
              <a:rPr sz="2200" b="1" i="0" dirty="0" err="1">
                <a:solidFill>
                  <a:srgbClr val="1C1C1C"/>
                </a:solidFill>
                <a:latin typeface="Calibri"/>
              </a:rPr>
              <a:t>nueva</a:t>
            </a:r>
            <a:r>
              <a:rPr lang="es-ES" sz="2200" b="1" i="0" dirty="0">
                <a:solidFill>
                  <a:srgbClr val="1C1C1C"/>
                </a:solidFill>
                <a:latin typeface="Calibri"/>
              </a:rPr>
              <a:t> </a:t>
            </a:r>
            <a:r>
              <a:rPr sz="2200" b="1" i="0" dirty="0" err="1">
                <a:solidFill>
                  <a:srgbClr val="1C1C1C"/>
                </a:solidFill>
                <a:latin typeface="Calibri"/>
              </a:rPr>
              <a:t>en</a:t>
            </a:r>
            <a:r>
              <a:rPr lang="es-ES" sz="2200" b="1" i="0" dirty="0">
                <a:solidFill>
                  <a:srgbClr val="1C1C1C"/>
                </a:solidFill>
                <a:latin typeface="Calibri"/>
              </a:rPr>
              <a:t> </a:t>
            </a:r>
            <a:r>
              <a:rPr sz="2200" b="1" i="0" dirty="0" err="1">
                <a:solidFill>
                  <a:srgbClr val="1C1C1C"/>
                </a:solidFill>
                <a:latin typeface="Calibri"/>
              </a:rPr>
              <a:t>canarias</a:t>
            </a:r>
            <a:r>
              <a:rPr sz="2200" b="1" i="0" dirty="0">
                <a:solidFill>
                  <a:srgbClr val="1C1C1C"/>
                </a:solidFill>
                <a:latin typeface="Calibri"/>
              </a:rPr>
              <a:t>:</a:t>
            </a:r>
          </a:p>
          <a:p>
            <a:pPr algn="l"/>
            <a:r>
              <a:rPr sz="2200" b="1" i="0" dirty="0" err="1">
                <a:solidFill>
                  <a:srgbClr val="1C1C1C"/>
                </a:solidFill>
                <a:latin typeface="Calibri"/>
              </a:rPr>
              <a:t>Velocidad</a:t>
            </a:r>
            <a:r>
              <a:rPr sz="2200" b="1" i="0" dirty="0">
                <a:solidFill>
                  <a:srgbClr val="1C1C1C"/>
                </a:solidFill>
                <a:latin typeface="Calibri"/>
              </a:rPr>
              <a:t> de </a:t>
            </a:r>
            <a:r>
              <a:rPr lang="es-ES" sz="2200" b="1" i="0" dirty="0">
                <a:solidFill>
                  <a:srgbClr val="1C1C1C"/>
                </a:solidFill>
                <a:latin typeface="Calibri"/>
              </a:rPr>
              <a:t>v</a:t>
            </a:r>
            <a:r>
              <a:rPr sz="2200" b="1" i="0" dirty="0" err="1">
                <a:solidFill>
                  <a:srgbClr val="1C1C1C"/>
                </a:solidFill>
                <a:latin typeface="Calibri"/>
              </a:rPr>
              <a:t>entas</a:t>
            </a:r>
            <a:r>
              <a:rPr sz="2200" b="1" i="0" dirty="0">
                <a:solidFill>
                  <a:srgbClr val="1C1C1C"/>
                </a:solidFill>
                <a:latin typeface="Calibri"/>
              </a:rPr>
              <a:t> y </a:t>
            </a:r>
            <a:r>
              <a:rPr lang="es-ES" sz="2200" b="1" i="0" dirty="0">
                <a:solidFill>
                  <a:srgbClr val="1C1C1C"/>
                </a:solidFill>
                <a:latin typeface="Calibri"/>
              </a:rPr>
              <a:t>c</a:t>
            </a:r>
            <a:r>
              <a:rPr sz="2200" b="1" i="0" dirty="0" err="1">
                <a:solidFill>
                  <a:srgbClr val="1C1C1C"/>
                </a:solidFill>
                <a:latin typeface="Calibri"/>
              </a:rPr>
              <a:t>ontrol</a:t>
            </a:r>
            <a:r>
              <a:rPr sz="2200" b="1" i="0" dirty="0">
                <a:solidFill>
                  <a:srgbClr val="1C1C1C"/>
                </a:solidFill>
                <a:latin typeface="Calibri"/>
              </a:rPr>
              <a:t> de Marca</a:t>
            </a:r>
          </a:p>
        </p:txBody>
      </p:sp>
      <p:sp>
        <p:nvSpPr>
          <p:cNvPr id="5" name="TextBox 4"/>
          <p:cNvSpPr txBox="1"/>
          <p:nvPr/>
        </p:nvSpPr>
        <p:spPr>
          <a:xfrm>
            <a:off x="320040" y="1645920"/>
            <a:ext cx="5120640" cy="868680"/>
          </a:xfrm>
          <a:prstGeom prst="rect">
            <a:avLst/>
          </a:prstGeom>
          <a:noFill/>
        </p:spPr>
        <p:txBody>
          <a:bodyPr wrap="square">
            <a:spAutoFit/>
          </a:bodyPr>
          <a:lstStyle/>
          <a:p>
            <a:pPr algn="l"/>
            <a:r>
              <a:rPr sz="1200" b="0" i="0">
                <a:solidFill>
                  <a:srgbClr val="5A5A5A"/>
                </a:solidFill>
                <a:latin typeface="Calibri"/>
              </a:rPr>
              <a:t>Nuestra plataforma digital especializada en obra nueva en Canarias cierra el ciclo. No dependemos de portales externos ni de agencias ajenas: controlamos la narrativa, el pricing y la velocidad de absorción de cada promoción.</a:t>
            </a:r>
          </a:p>
        </p:txBody>
      </p:sp>
      <p:sp>
        <p:nvSpPr>
          <p:cNvPr id="6" name="Rectangle 5"/>
          <p:cNvSpPr/>
          <p:nvPr/>
        </p:nvSpPr>
        <p:spPr>
          <a:xfrm>
            <a:off x="320040" y="2697479"/>
            <a:ext cx="91440" cy="365760"/>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548640" y="2651760"/>
            <a:ext cx="4663440" cy="228600"/>
          </a:xfrm>
          <a:prstGeom prst="rect">
            <a:avLst/>
          </a:prstGeom>
          <a:noFill/>
        </p:spPr>
        <p:txBody>
          <a:bodyPr wrap="square">
            <a:spAutoFit/>
          </a:bodyPr>
          <a:lstStyle/>
          <a:p>
            <a:pPr algn="l"/>
            <a:r>
              <a:rPr sz="1200" b="1" i="0">
                <a:solidFill>
                  <a:srgbClr val="1C1C1C"/>
                </a:solidFill>
                <a:latin typeface="Calibri"/>
              </a:rPr>
              <a:t>Posicionamiento SEO Dominante</a:t>
            </a:r>
          </a:p>
        </p:txBody>
      </p:sp>
      <p:sp>
        <p:nvSpPr>
          <p:cNvPr id="8" name="TextBox 7"/>
          <p:cNvSpPr txBox="1"/>
          <p:nvPr/>
        </p:nvSpPr>
        <p:spPr>
          <a:xfrm>
            <a:off x="548640" y="2880360"/>
            <a:ext cx="4663440" cy="228600"/>
          </a:xfrm>
          <a:prstGeom prst="rect">
            <a:avLst/>
          </a:prstGeom>
          <a:noFill/>
        </p:spPr>
        <p:txBody>
          <a:bodyPr wrap="square">
            <a:spAutoFit/>
          </a:bodyPr>
          <a:lstStyle/>
          <a:p>
            <a:pPr algn="l"/>
            <a:r>
              <a:rPr sz="1000" b="0" i="0">
                <a:solidFill>
                  <a:srgbClr val="5A5A5A"/>
                </a:solidFill>
                <a:latin typeface="Calibri"/>
              </a:rPr>
              <a:t>Presencia orgánica top en búsquedas de obra nueva en Canarias.</a:t>
            </a:r>
          </a:p>
        </p:txBody>
      </p:sp>
      <p:sp>
        <p:nvSpPr>
          <p:cNvPr id="9" name="Rectangle 8"/>
          <p:cNvSpPr/>
          <p:nvPr/>
        </p:nvSpPr>
        <p:spPr>
          <a:xfrm>
            <a:off x="320040" y="3282696"/>
            <a:ext cx="91440" cy="365760"/>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9"/>
          <p:cNvSpPr txBox="1"/>
          <p:nvPr/>
        </p:nvSpPr>
        <p:spPr>
          <a:xfrm>
            <a:off x="548640" y="3236976"/>
            <a:ext cx="4663440" cy="276999"/>
          </a:xfrm>
          <a:prstGeom prst="rect">
            <a:avLst/>
          </a:prstGeom>
          <a:noFill/>
        </p:spPr>
        <p:txBody>
          <a:bodyPr wrap="square">
            <a:spAutoFit/>
          </a:bodyPr>
          <a:lstStyle/>
          <a:p>
            <a:pPr algn="l"/>
            <a:r>
              <a:rPr sz="1200" b="1" i="0" dirty="0">
                <a:solidFill>
                  <a:srgbClr val="1C1C1C"/>
                </a:solidFill>
                <a:latin typeface="Calibri"/>
              </a:rPr>
              <a:t>Control Total de </a:t>
            </a:r>
            <a:r>
              <a:rPr sz="1200" b="1" i="0" dirty="0" err="1">
                <a:solidFill>
                  <a:srgbClr val="1C1C1C"/>
                </a:solidFill>
                <a:latin typeface="Calibri"/>
              </a:rPr>
              <a:t>Pr</a:t>
            </a:r>
            <a:r>
              <a:rPr lang="es-ES" sz="1200" b="1" i="0" dirty="0" err="1">
                <a:solidFill>
                  <a:srgbClr val="1C1C1C"/>
                </a:solidFill>
                <a:latin typeface="Calibri"/>
              </a:rPr>
              <a:t>ecio</a:t>
            </a:r>
            <a:r>
              <a:rPr sz="1200" b="1" i="0" dirty="0">
                <a:solidFill>
                  <a:srgbClr val="1C1C1C"/>
                </a:solidFill>
                <a:latin typeface="Calibri"/>
              </a:rPr>
              <a:t> y Márgenes</a:t>
            </a:r>
          </a:p>
        </p:txBody>
      </p:sp>
      <p:sp>
        <p:nvSpPr>
          <p:cNvPr id="11" name="TextBox 10"/>
          <p:cNvSpPr txBox="1"/>
          <p:nvPr/>
        </p:nvSpPr>
        <p:spPr>
          <a:xfrm>
            <a:off x="548640" y="3465576"/>
            <a:ext cx="4663440" cy="246221"/>
          </a:xfrm>
          <a:prstGeom prst="rect">
            <a:avLst/>
          </a:prstGeom>
          <a:noFill/>
        </p:spPr>
        <p:txBody>
          <a:bodyPr wrap="square">
            <a:spAutoFit/>
          </a:bodyPr>
          <a:lstStyle/>
          <a:p>
            <a:pPr algn="l"/>
            <a:r>
              <a:rPr lang="es-ES" sz="1000" dirty="0">
                <a:solidFill>
                  <a:srgbClr val="5A5A5A"/>
                </a:solidFill>
                <a:latin typeface="Calibri"/>
              </a:rPr>
              <a:t> </a:t>
            </a:r>
            <a:r>
              <a:rPr sz="1000" b="0" i="0" dirty="0" err="1">
                <a:solidFill>
                  <a:srgbClr val="5A5A5A"/>
                </a:solidFill>
                <a:latin typeface="Calibri"/>
              </a:rPr>
              <a:t>Optimización</a:t>
            </a:r>
            <a:r>
              <a:rPr sz="1000" b="0" i="0" dirty="0">
                <a:solidFill>
                  <a:srgbClr val="5A5A5A"/>
                </a:solidFill>
                <a:latin typeface="Calibri"/>
              </a:rPr>
              <a:t> </a:t>
            </a:r>
            <a:r>
              <a:rPr sz="1000" b="0" i="0" dirty="0" err="1">
                <a:solidFill>
                  <a:srgbClr val="5A5A5A"/>
                </a:solidFill>
                <a:latin typeface="Calibri"/>
              </a:rPr>
              <a:t>directa</a:t>
            </a:r>
            <a:r>
              <a:rPr sz="1000" b="0" i="0" dirty="0">
                <a:solidFill>
                  <a:srgbClr val="5A5A5A"/>
                </a:solidFill>
                <a:latin typeface="Calibri"/>
              </a:rPr>
              <a:t> </a:t>
            </a:r>
            <a:r>
              <a:rPr sz="1000" b="0" i="0" dirty="0" err="1">
                <a:solidFill>
                  <a:srgbClr val="5A5A5A"/>
                </a:solidFill>
                <a:latin typeface="Calibri"/>
              </a:rPr>
              <a:t>en</a:t>
            </a:r>
            <a:r>
              <a:rPr sz="1000" b="0" i="0" dirty="0">
                <a:solidFill>
                  <a:srgbClr val="5A5A5A"/>
                </a:solidFill>
                <a:latin typeface="Calibri"/>
              </a:rPr>
              <a:t> </a:t>
            </a:r>
            <a:r>
              <a:rPr sz="1000" b="0" i="0" dirty="0" err="1">
                <a:solidFill>
                  <a:srgbClr val="5A5A5A"/>
                </a:solidFill>
                <a:latin typeface="Calibri"/>
              </a:rPr>
              <a:t>cada</a:t>
            </a:r>
            <a:r>
              <a:rPr sz="1000" b="0" i="0" dirty="0">
                <a:solidFill>
                  <a:srgbClr val="5A5A5A"/>
                </a:solidFill>
                <a:latin typeface="Calibri"/>
              </a:rPr>
              <a:t> </a:t>
            </a:r>
            <a:r>
              <a:rPr sz="1000" b="0" i="0" dirty="0" err="1">
                <a:solidFill>
                  <a:srgbClr val="5A5A5A"/>
                </a:solidFill>
                <a:latin typeface="Calibri"/>
              </a:rPr>
              <a:t>transacción</a:t>
            </a:r>
            <a:r>
              <a:rPr sz="1000" b="0" i="0" dirty="0">
                <a:solidFill>
                  <a:srgbClr val="5A5A5A"/>
                </a:solidFill>
                <a:latin typeface="Calibri"/>
              </a:rPr>
              <a:t>.</a:t>
            </a:r>
            <a:r>
              <a:rPr lang="es-ES" sz="1000" b="0" i="0" dirty="0">
                <a:solidFill>
                  <a:srgbClr val="5A5A5A"/>
                </a:solidFill>
                <a:latin typeface="Calibri"/>
              </a:rPr>
              <a:t> </a:t>
            </a:r>
            <a:endParaRPr sz="1000" b="0" i="0" dirty="0">
              <a:solidFill>
                <a:srgbClr val="64748B"/>
              </a:solidFill>
              <a:latin typeface="Calibri"/>
            </a:endParaRPr>
          </a:p>
        </p:txBody>
      </p:sp>
      <p:sp>
        <p:nvSpPr>
          <p:cNvPr id="12" name="Rectangle 11"/>
          <p:cNvSpPr/>
          <p:nvPr/>
        </p:nvSpPr>
        <p:spPr>
          <a:xfrm>
            <a:off x="320040" y="3867911"/>
            <a:ext cx="91440" cy="365760"/>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p:cNvSpPr txBox="1"/>
          <p:nvPr/>
        </p:nvSpPr>
        <p:spPr>
          <a:xfrm>
            <a:off x="548640" y="3822191"/>
            <a:ext cx="4663440" cy="228600"/>
          </a:xfrm>
          <a:prstGeom prst="rect">
            <a:avLst/>
          </a:prstGeom>
          <a:noFill/>
        </p:spPr>
        <p:txBody>
          <a:bodyPr wrap="square">
            <a:spAutoFit/>
          </a:bodyPr>
          <a:lstStyle/>
          <a:p>
            <a:pPr algn="l"/>
            <a:r>
              <a:rPr sz="1200" b="1" i="0">
                <a:solidFill>
                  <a:srgbClr val="1C1C1C"/>
                </a:solidFill>
                <a:latin typeface="Calibri"/>
              </a:rPr>
              <a:t>Datos de Mercado en Tiempo Real</a:t>
            </a:r>
          </a:p>
        </p:txBody>
      </p:sp>
      <p:sp>
        <p:nvSpPr>
          <p:cNvPr id="14" name="TextBox 13"/>
          <p:cNvSpPr txBox="1"/>
          <p:nvPr/>
        </p:nvSpPr>
        <p:spPr>
          <a:xfrm>
            <a:off x="548640" y="4050791"/>
            <a:ext cx="4663440" cy="400110"/>
          </a:xfrm>
          <a:prstGeom prst="rect">
            <a:avLst/>
          </a:prstGeom>
          <a:noFill/>
        </p:spPr>
        <p:txBody>
          <a:bodyPr wrap="square">
            <a:spAutoFit/>
          </a:bodyPr>
          <a:lstStyle/>
          <a:p>
            <a:pPr algn="l"/>
            <a:r>
              <a:rPr sz="1000" b="0" i="0" dirty="0" err="1">
                <a:solidFill>
                  <a:srgbClr val="5A5A5A"/>
                </a:solidFill>
                <a:latin typeface="Calibri"/>
              </a:rPr>
              <a:t>Inteligencia</a:t>
            </a:r>
            <a:r>
              <a:rPr sz="1000" b="0" i="0" dirty="0">
                <a:solidFill>
                  <a:srgbClr val="5A5A5A"/>
                </a:solidFill>
                <a:latin typeface="Calibri"/>
              </a:rPr>
              <a:t> </a:t>
            </a:r>
            <a:r>
              <a:rPr sz="1000" b="0" i="0" dirty="0" err="1">
                <a:solidFill>
                  <a:srgbClr val="5A5A5A"/>
                </a:solidFill>
                <a:latin typeface="Calibri"/>
              </a:rPr>
              <a:t>propia</a:t>
            </a:r>
            <a:r>
              <a:rPr sz="1000" b="0" i="0" dirty="0">
                <a:solidFill>
                  <a:srgbClr val="5A5A5A"/>
                </a:solidFill>
                <a:latin typeface="Calibri"/>
              </a:rPr>
              <a:t>: </a:t>
            </a:r>
            <a:r>
              <a:rPr sz="1000" b="0" i="0" dirty="0" err="1">
                <a:solidFill>
                  <a:srgbClr val="5A5A5A"/>
                </a:solidFill>
                <a:latin typeface="Calibri"/>
              </a:rPr>
              <a:t>demanda</a:t>
            </a:r>
            <a:r>
              <a:rPr sz="1000" b="0" i="0" dirty="0">
                <a:solidFill>
                  <a:srgbClr val="5A5A5A"/>
                </a:solidFill>
                <a:latin typeface="Calibri"/>
              </a:rPr>
              <a:t>, </a:t>
            </a:r>
            <a:r>
              <a:rPr sz="1000" b="0" i="0" dirty="0" err="1">
                <a:solidFill>
                  <a:srgbClr val="5A5A5A"/>
                </a:solidFill>
                <a:latin typeface="Calibri"/>
              </a:rPr>
              <a:t>absorción</a:t>
            </a:r>
            <a:r>
              <a:rPr sz="1000" b="0" i="0" dirty="0">
                <a:solidFill>
                  <a:srgbClr val="5A5A5A"/>
                </a:solidFill>
                <a:latin typeface="Calibri"/>
              </a:rPr>
              <a:t> y </a:t>
            </a:r>
            <a:r>
              <a:rPr sz="1000" b="0" i="0" dirty="0" err="1">
                <a:solidFill>
                  <a:srgbClr val="5A5A5A"/>
                </a:solidFill>
                <a:latin typeface="Calibri"/>
              </a:rPr>
              <a:t>preferencias</a:t>
            </a:r>
            <a:r>
              <a:rPr sz="1000" b="0" i="0" dirty="0">
                <a:solidFill>
                  <a:srgbClr val="5A5A5A"/>
                </a:solidFill>
                <a:latin typeface="Calibri"/>
              </a:rPr>
              <a:t> del comprador </a:t>
            </a:r>
            <a:r>
              <a:rPr sz="1000" b="0" i="0" dirty="0" err="1">
                <a:solidFill>
                  <a:srgbClr val="5A5A5A"/>
                </a:solidFill>
                <a:latin typeface="Calibri"/>
              </a:rPr>
              <a:t>canario</a:t>
            </a:r>
            <a:r>
              <a:rPr lang="es-ES" sz="1000" b="0" i="0" dirty="0">
                <a:solidFill>
                  <a:srgbClr val="5A5A5A"/>
                </a:solidFill>
                <a:latin typeface="Calibri"/>
              </a:rPr>
              <a:t> y extranjero</a:t>
            </a:r>
            <a:r>
              <a:rPr sz="1000" b="0" i="0" dirty="0">
                <a:solidFill>
                  <a:srgbClr val="5A5A5A"/>
                </a:solidFill>
                <a:latin typeface="Calibri"/>
              </a:rPr>
              <a:t>.</a:t>
            </a:r>
          </a:p>
        </p:txBody>
      </p:sp>
      <p:sp>
        <p:nvSpPr>
          <p:cNvPr id="15" name="Rectangle 14"/>
          <p:cNvSpPr/>
          <p:nvPr/>
        </p:nvSpPr>
        <p:spPr>
          <a:xfrm>
            <a:off x="320040" y="4453128"/>
            <a:ext cx="91440" cy="365760"/>
          </a:xfrm>
          <a:prstGeom prst="rect">
            <a:avLst/>
          </a:prstGeom>
          <a:solidFill>
            <a:srgbClr val="B894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548640" y="4407408"/>
            <a:ext cx="4663440" cy="228600"/>
          </a:xfrm>
          <a:prstGeom prst="rect">
            <a:avLst/>
          </a:prstGeom>
          <a:noFill/>
        </p:spPr>
        <p:txBody>
          <a:bodyPr wrap="square">
            <a:spAutoFit/>
          </a:bodyPr>
          <a:lstStyle/>
          <a:p>
            <a:pPr algn="l"/>
            <a:r>
              <a:rPr sz="1200" b="1" i="0">
                <a:solidFill>
                  <a:srgbClr val="1C1C1C"/>
                </a:solidFill>
                <a:latin typeface="Calibri"/>
              </a:rPr>
              <a:t>Velocidad de Absorción Probada</a:t>
            </a:r>
          </a:p>
        </p:txBody>
      </p:sp>
      <p:sp>
        <p:nvSpPr>
          <p:cNvPr id="17" name="TextBox 16"/>
          <p:cNvSpPr txBox="1"/>
          <p:nvPr/>
        </p:nvSpPr>
        <p:spPr>
          <a:xfrm>
            <a:off x="548640" y="4636008"/>
            <a:ext cx="4663440" cy="228600"/>
          </a:xfrm>
          <a:prstGeom prst="rect">
            <a:avLst/>
          </a:prstGeom>
          <a:noFill/>
        </p:spPr>
        <p:txBody>
          <a:bodyPr wrap="square">
            <a:spAutoFit/>
          </a:bodyPr>
          <a:lstStyle/>
          <a:p>
            <a:pPr algn="l"/>
            <a:r>
              <a:rPr sz="1000" b="0" i="0">
                <a:solidFill>
                  <a:srgbClr val="5A5A5A"/>
                </a:solidFill>
                <a:latin typeface="Calibri"/>
              </a:rPr>
              <a:t>Capacidad de comercializar unidades desde las fases más tempranas del proyecto.</a:t>
            </a:r>
          </a:p>
        </p:txBody>
      </p:sp>
      <p:pic>
        <p:nvPicPr>
          <p:cNvPr id="21" name="Imagen 20">
            <a:extLst>
              <a:ext uri="{FF2B5EF4-FFF2-40B4-BE49-F238E27FC236}">
                <a16:creationId xmlns:a16="http://schemas.microsoft.com/office/drawing/2014/main" id="{0D6C9943-ABD5-25BD-EE14-CFFED75B5901}"/>
              </a:ext>
            </a:extLst>
          </p:cNvPr>
          <p:cNvPicPr>
            <a:picLocks noChangeAspect="1"/>
          </p:cNvPicPr>
          <p:nvPr/>
        </p:nvPicPr>
        <p:blipFill>
          <a:blip r:embed="rId2"/>
          <a:stretch>
            <a:fillRect/>
          </a:stretch>
        </p:blipFill>
        <p:spPr>
          <a:xfrm>
            <a:off x="5440680" y="700497"/>
            <a:ext cx="3601393" cy="360139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TotalTime>
  <Words>1147</Words>
  <Application>Microsoft Macintosh PowerPoint</Application>
  <PresentationFormat>Presentación en pantalla (16:9)</PresentationFormat>
  <Paragraphs>169</Paragraphs>
  <Slides>11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11</vt:i4>
      </vt:variant>
    </vt:vector>
  </HeadingPairs>
  <TitlesOfParts>
    <vt:vector size="14" baseType="lpstr">
      <vt:lpstr>Arial</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Mario Rial Pérez</cp:lastModifiedBy>
  <cp:revision>3</cp:revision>
  <dcterms:created xsi:type="dcterms:W3CDTF">2013-01-27T09:14:16Z</dcterms:created>
  <dcterms:modified xsi:type="dcterms:W3CDTF">2026-06-21T08:55:51Z</dcterms:modified>
  <cp:category/>
</cp:coreProperties>
</file>