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fcc1fa7fa544375" /><Relationship Type="http://schemas.openxmlformats.org/officeDocument/2006/relationships/extended-properties" Target="/docProps/app.xml" Id="R9dbfbccf640c4165" /><Relationship Type="http://schemas.openxmlformats.org/officeDocument/2006/relationships/officeDocument" Target="/ppt/presentation.xml" Id="R1f543d4dabd64881" /></Relationships>
</file>

<file path=ppt/presentation.xml><?xml version="1.0" encoding="utf-8"?>
<p:presentation xmlns:p="http://schemas.openxmlformats.org/presentationml/2006/main">
  <p:sldMasterIdLst>
    <p:sldMasterId xmlns:r="http://schemas.openxmlformats.org/officeDocument/2006/relationships" id="2147483648" r:id="R8f380c6f6d9e4963"/>
  </p:sldMasterIdLst>
  <p:notesMasterIdLst>
    <p:notesMasterId xmlns:r="http://schemas.openxmlformats.org/officeDocument/2006/relationships" r:id="R83c0b0b3633a458c"/>
  </p:notesMasterIdLst>
  <p:sldIdLst>
    <p:sldId xmlns:r="http://schemas.openxmlformats.org/officeDocument/2006/relationships" id="256" r:id="R01993793a10b4c21"/>
    <p:sldId xmlns:r="http://schemas.openxmlformats.org/officeDocument/2006/relationships" id="257" r:id="R203b9690f1974d84"/>
    <p:sldId xmlns:r="http://schemas.openxmlformats.org/officeDocument/2006/relationships" id="258" r:id="R03b53b5cf8274730"/>
    <p:sldId xmlns:r="http://schemas.openxmlformats.org/officeDocument/2006/relationships" id="259" r:id="R39a0151ad9174dd3"/>
    <p:sldId xmlns:r="http://schemas.openxmlformats.org/officeDocument/2006/relationships" id="260" r:id="R432c51469a734487"/>
    <p:sldId xmlns:r="http://schemas.openxmlformats.org/officeDocument/2006/relationships" id="261" r:id="R10f4cadf67414aca"/>
    <p:sldId xmlns:r="http://schemas.openxmlformats.org/officeDocument/2006/relationships" id="262" r:id="R297e01bc1a1f4c5b"/>
    <p:sldId xmlns:r="http://schemas.openxmlformats.org/officeDocument/2006/relationships" id="263" r:id="R06533cd243ca4707"/>
    <p:sldId xmlns:r="http://schemas.openxmlformats.org/officeDocument/2006/relationships" id="264" r:id="R174300642bb04462"/>
    <p:sldId xmlns:r="http://schemas.openxmlformats.org/officeDocument/2006/relationships" id="265" r:id="R5f5a5a3150d24d48"/>
    <p:sldId xmlns:r="http://schemas.openxmlformats.org/officeDocument/2006/relationships" id="266" r:id="R402e09f6e41a4df6"/>
    <p:sldId xmlns:r="http://schemas.openxmlformats.org/officeDocument/2006/relationships" id="267" r:id="Rdde92fbd7658442c"/>
    <p:sldId xmlns:r="http://schemas.openxmlformats.org/officeDocument/2006/relationships" id="268" r:id="Re07ce4133201418e"/>
    <p:sldId xmlns:r="http://schemas.openxmlformats.org/officeDocument/2006/relationships" id="269" r:id="Rdcfe071c5a0e4036"/>
    <p:sldId xmlns:r="http://schemas.openxmlformats.org/officeDocument/2006/relationships" id="270" r:id="Rd160cc35a02a49bc"/>
    <p:sldId xmlns:r="http://schemas.openxmlformats.org/officeDocument/2006/relationships" id="271" r:id="Rcb15f20dad244a60"/>
    <p:sldId xmlns:r="http://schemas.openxmlformats.org/officeDocument/2006/relationships" id="272" r:id="R62347410cda341c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9fe7183045c4695" /><Relationship Type="http://schemas.openxmlformats.org/officeDocument/2006/relationships/slideMaster" Target="/ppt/slideMasters/slideMaster1.xml" Id="R8f380c6f6d9e4963" /><Relationship Type="http://schemas.openxmlformats.org/officeDocument/2006/relationships/notesMaster" Target="/ppt/notesMasters/notesMaster1.xml" Id="R83c0b0b3633a458c" /><Relationship Type="http://schemas.openxmlformats.org/officeDocument/2006/relationships/presProps" Target="/ppt/presProps.xml" Id="R9453f8424e934464" /><Relationship Type="http://schemas.openxmlformats.org/officeDocument/2006/relationships/tableStyles" Target="/ppt/tableStyles.xml" Id="Rc86a37eb78304441" /><Relationship Type="http://schemas.openxmlformats.org/officeDocument/2006/relationships/slide" Target="/ppt/slides/slide1.xml" Id="R01993793a10b4c21" /><Relationship Type="http://schemas.openxmlformats.org/officeDocument/2006/relationships/slide" Target="/ppt/slides/slide2.xml" Id="R203b9690f1974d84" /><Relationship Type="http://schemas.openxmlformats.org/officeDocument/2006/relationships/slide" Target="/ppt/slides/slide3.xml" Id="R03b53b5cf8274730" /><Relationship Type="http://schemas.openxmlformats.org/officeDocument/2006/relationships/slide" Target="/ppt/slides/slide4.xml" Id="R39a0151ad9174dd3" /><Relationship Type="http://schemas.openxmlformats.org/officeDocument/2006/relationships/slide" Target="/ppt/slides/slide5.xml" Id="R432c51469a734487" /><Relationship Type="http://schemas.openxmlformats.org/officeDocument/2006/relationships/slide" Target="/ppt/slides/slide6.xml" Id="R10f4cadf67414aca" /><Relationship Type="http://schemas.openxmlformats.org/officeDocument/2006/relationships/slide" Target="/ppt/slides/slide7.xml" Id="R297e01bc1a1f4c5b" /><Relationship Type="http://schemas.openxmlformats.org/officeDocument/2006/relationships/slide" Target="/ppt/slides/slide8.xml" Id="R06533cd243ca4707" /><Relationship Type="http://schemas.openxmlformats.org/officeDocument/2006/relationships/slide" Target="/ppt/slides/slide9.xml" Id="R174300642bb04462" /><Relationship Type="http://schemas.openxmlformats.org/officeDocument/2006/relationships/slide" Target="/ppt/slides/slide10.xml" Id="R5f5a5a3150d24d48" /><Relationship Type="http://schemas.openxmlformats.org/officeDocument/2006/relationships/slide" Target="/ppt/slides/slide11.xml" Id="R402e09f6e41a4df6" /><Relationship Type="http://schemas.openxmlformats.org/officeDocument/2006/relationships/slide" Target="/ppt/slides/slide12.xml" Id="Rdde92fbd7658442c" /><Relationship Type="http://schemas.openxmlformats.org/officeDocument/2006/relationships/slide" Target="/ppt/slides/slide13.xml" Id="Re07ce4133201418e" /><Relationship Type="http://schemas.openxmlformats.org/officeDocument/2006/relationships/slide" Target="/ppt/slides/slide14.xml" Id="Rdcfe071c5a0e4036" /><Relationship Type="http://schemas.openxmlformats.org/officeDocument/2006/relationships/slide" Target="/ppt/slides/slide15.xml" Id="Rd160cc35a02a49bc" /><Relationship Type="http://schemas.openxmlformats.org/officeDocument/2006/relationships/slide" Target="/ppt/slides/slide16.xml" Id="Rcb15f20dad244a60" /><Relationship Type="http://schemas.openxmlformats.org/officeDocument/2006/relationships/slide" Target="/ppt/slides/slide17.xml" Id="R62347410cda341c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07f200b05b449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Midwestern Education">
      <a:dk1>
        <a:srgbClr val="000000"/>
      </a:dk1>
      <a:lt1>
        <a:srgbClr val="FFFFFF"/>
      </a:lt1>
      <a:dk2>
        <a:srgbClr val="153245"/>
      </a:dk2>
      <a:lt2>
        <a:srgbClr val="EDF2F2"/>
      </a:lt2>
      <a:accent1>
        <a:srgbClr val="153245"/>
      </a:accent1>
      <a:accent2>
        <a:srgbClr val="286D70"/>
      </a:accent2>
      <a:accent3>
        <a:srgbClr val="A27D3B"/>
      </a:accent3>
      <a:accent4>
        <a:srgbClr val="96584B"/>
      </a:accent4>
      <a:accent5>
        <a:srgbClr val="686D86"/>
      </a:accent5>
      <a:accent6>
        <a:srgbClr val="74846E"/>
      </a:accent6>
      <a:hlink>
        <a:srgbClr val="286D70"/>
      </a:hlink>
      <a:folHlink>
        <a:srgbClr val="A27D3B"/>
      </a:folHlink>
    </a:clrScheme>
    <a:fontScheme name="Office">
      <a:majorFont>
        <a:latin typeface="Calibri Light"/>
        <a:ea typeface="Calibri Light"/>
        <a:cs typeface="Calibri Light"/>
      </a:majorFont>
      <a:minorFont>
        <a:latin typeface="Calibri"/>
        <a:ea typeface="Calibri"/>
        <a:cs typeface="Calibri"/>
      </a:minorFont>
    </a:fontScheme>
    <a:fmtScheme name="Midwestern Education">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d18ffa1995d4202" /><Relationship Type="http://schemas.openxmlformats.org/officeDocument/2006/relationships/notesMaster" Target="/ppt/notesMasters/notesMaster1.xml" Id="R1eccffb76b3c44b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c2f1c925524797" /><Relationship Type="http://schemas.openxmlformats.org/officeDocument/2006/relationships/notesMaster" Target="/ppt/notesMasters/notesMaster1.xml" Id="R063b6997bd4e4660" /></Relationships>
</file>

<file path=ppt/notesSlides/_rels/notesSlide3.xml.rels>&#65279;<?xml version="1.0" encoding="utf-8"?><Relationships xmlns="http://schemas.openxmlformats.org/package/2006/relationships"><Relationship Type="http://schemas.openxmlformats.org/officeDocument/2006/relationships/slide" Target="/ppt/slides/slide3.xml" Id="R675a04e1bc2f453a" /><Relationship Type="http://schemas.openxmlformats.org/officeDocument/2006/relationships/notesMaster" Target="/ppt/notesMasters/notesMaster1.xml" Id="R9a3e26c096aa4973" /></Relationships>
</file>

<file path=ppt/notesSlides/_rels/notesSlide4.xml.rels>&#65279;<?xml version="1.0" encoding="utf-8"?><Relationships xmlns="http://schemas.openxmlformats.org/package/2006/relationships"><Relationship Type="http://schemas.openxmlformats.org/officeDocument/2006/relationships/slide" Target="/ppt/slides/slide4.xml" Id="R35843ab740e14ff9" /><Relationship Type="http://schemas.openxmlformats.org/officeDocument/2006/relationships/notesMaster" Target="/ppt/notesMasters/notesMaster1.xml" Id="Rf2e5b86020ac4a52" /></Relationships>
</file>

<file path=ppt/notesSlides/_rels/notesSlide5.xml.rels>&#65279;<?xml version="1.0" encoding="utf-8"?><Relationships xmlns="http://schemas.openxmlformats.org/package/2006/relationships"><Relationship Type="http://schemas.openxmlformats.org/officeDocument/2006/relationships/slide" Target="/ppt/slides/slide5.xml" Id="R88153a281d4d439f" /><Relationship Type="http://schemas.openxmlformats.org/officeDocument/2006/relationships/notesMaster" Target="/ppt/notesMasters/notesMaster1.xml" Id="Rea9e1110a4f0453c" /></Relationships>
</file>

<file path=ppt/notesSlides/_rels/notesSlide6.xml.rels>&#65279;<?xml version="1.0" encoding="utf-8"?><Relationships xmlns="http://schemas.openxmlformats.org/package/2006/relationships"><Relationship Type="http://schemas.openxmlformats.org/officeDocument/2006/relationships/slide" Target="/ppt/slides/slide6.xml" Id="Re7ff0d8c788e447c" /><Relationship Type="http://schemas.openxmlformats.org/officeDocument/2006/relationships/notesMaster" Target="/ppt/notesMasters/notesMaster1.xml" Id="R6cb3a6f4211743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3d4a3f1b623a4eed" /><Relationship Type="http://schemas.openxmlformats.org/officeDocument/2006/relationships/notesMaster" Target="/ppt/notesMasters/notesMaster1.xml" Id="Refa8c24ebe9440de" /></Relationships>
</file>

<file path=ppt/notesSlides/_rels/notesSlide8.xml.rels>&#65279;<?xml version="1.0" encoding="utf-8"?><Relationships xmlns="http://schemas.openxmlformats.org/package/2006/relationships"><Relationship Type="http://schemas.openxmlformats.org/officeDocument/2006/relationships/slide" Target="/ppt/slides/slide8.xml" Id="Rf9fc818dfe804db3" /><Relationship Type="http://schemas.openxmlformats.org/officeDocument/2006/relationships/notesMaster" Target="/ppt/notesMasters/notesMaster1.xml" Id="Rbacaba7f288a4917" /></Relationships>
</file>

<file path=ppt/notesSlides/_rels/notesSlide9.xml.rels>&#65279;<?xml version="1.0" encoding="utf-8"?><Relationships xmlns="http://schemas.openxmlformats.org/package/2006/relationships"><Relationship Type="http://schemas.openxmlformats.org/officeDocument/2006/relationships/slide" Target="/ppt/slides/slide9.xml" Id="Rdf1bad36f82a4662" /><Relationship Type="http://schemas.openxmlformats.org/officeDocument/2006/relationships/notesMaster" Target="/ppt/notesMasters/notesMaster1.xml" Id="R87c3ae82696845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9981f7c295448c2" /><Relationship Type="http://schemas.openxmlformats.org/officeDocument/2006/relationships/notesMaster" Target="/ppt/notesMasters/notesMaster1.xml" Id="Re5871be3de99455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942b04e1cd54784" /><Relationship Type="http://schemas.openxmlformats.org/officeDocument/2006/relationships/notesMaster" Target="/ppt/notesMasters/notesMaster1.xml" Id="Raa051e8f248945a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0cebfa680fb411b" /><Relationship Type="http://schemas.openxmlformats.org/officeDocument/2006/relationships/notesMaster" Target="/ppt/notesMasters/notesMaster1.xml" Id="R73f14f27b9954de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b63d5e02434e83" /><Relationship Type="http://schemas.openxmlformats.org/officeDocument/2006/relationships/notesMaster" Target="/ppt/notesMasters/notesMaster1.xml" Id="R6437aaec77ab4ed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a8c20d48864a06" /><Relationship Type="http://schemas.openxmlformats.org/officeDocument/2006/relationships/notesMaster" Target="/ppt/notesMasters/notesMaster1.xml" Id="Ra6090576eac3466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42a23e3ae244877" /><Relationship Type="http://schemas.openxmlformats.org/officeDocument/2006/relationships/notesMaster" Target="/ppt/notesMasters/notesMaster1.xml" Id="Reae9c66fa51a42d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9cc8c376b9146b2" /><Relationship Type="http://schemas.openxmlformats.org/officeDocument/2006/relationships/notesMaster" Target="/ppt/notesMasters/notesMaster1.xml" Id="Ra57b58f9189d434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888d5229fd445c5" /><Relationship Type="http://schemas.openxmlformats.org/officeDocument/2006/relationships/notesMaster" Target="/ppt/notesMasters/notesMaster1.xml" Id="R57c56173b9a649c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a:t>
            </a:r>
          </a:p>
          <a:p xmlns:a="http://schemas.openxmlformats.org/drawingml/2006/main">
            <a:r>
              <a:t/>
            </a:r>
          </a:p>
          <a:p xmlns:a="http://schemas.openxmlformats.org/drawingml/2006/main">
            <a:r>
              <a:t>Allow 2 minutes. Before presenting, replace all bracketed fields with the actual licensed presenter and verified contact details. This generic edition adapts Victoria Prather’s original session; do not use her identity as another agent. Say: "Today is an educational session about Medicare choices and common questions. There will be no plan sales or enrollment. You can participate without sharing personal information." Confirm accessibility, language and room arrangements with the host. Do not imply the host or government endorses the agent. No resident lists or room solicitation.</a:t>
            </a:r>
          </a:p>
          <a:p xmlns:a="http://schemas.openxmlformats.org/drawingml/2006/main">
            <a:r>
              <a:t/>
            </a:r>
          </a:p>
          <a:p xmlns:a="http://schemas.openxmlformats.org/drawingml/2006/main">
            <a:r>
              <a:t>https://www.ecfr.gov/current/title-42/chapter-IV/subchapter-B/part-422/subpart-V/section-422.2264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 educational conversation</a:t>
            </a:r>
          </a:p>
          <a:p xmlns:a="http://schemas.openxmlformats.org/drawingml/2006/main">
            <a:r>
              <a:t/>
            </a:r>
          </a:p>
          <a:p xmlns:a="http://schemas.openxmlformats.org/drawingml/2006/main">
            <a:r>
              <a:t>Allow 1 minute. Explain that this program gives general information and does not compare or recommend particular insurance plans. No enrollment, quotes, mandatory sign-in, sales appointments or collection of Medicare numbers will occur. These are this program's operating choices. Residents and families may listen without sharing anything. Do not ask for a show of hands about income, Medicaid, diagnosis or present insurer. If an individual asks for a recommendation, explain the general issue and offer an official resource. Later individual assistance must be initiated or appropriately authorized by the beneficiary and follow applicable rules.</a:t>
            </a:r>
          </a:p>
          <a:p xmlns:a="http://schemas.openxmlformats.org/drawingml/2006/main">
            <a:r>
              <a:t/>
            </a:r>
          </a:p>
          <a:p xmlns:a="http://schemas.openxmlformats.org/drawingml/2006/main">
            <a:r>
              <a:t>Primary sources reviewed September 16, 2026:</a:t>
            </a:r>
          </a:p>
          <a:p xmlns:a="http://schemas.openxmlformats.org/drawingml/2006/main">
            <a:r>
              <a:t>https://www.ecfr.gov/current/title-42/chapter-IV/subchapter-B/part-422/subpart-V/section-422.2264</a:t>
            </a:r>
          </a:p>
          <a:p xmlns:a="http://schemas.openxmlformats.org/drawingml/2006/main">
            <a:r>
              <a:t>https://www.ecfr.gov/current/title-42/chapter-IV/subchapter-B/part-423/subpart-V/section-423.2264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four parts</a:t>
            </a:r>
          </a:p>
          <a:p xmlns:a="http://schemas.openxmlformats.org/drawingml/2006/main">
            <a:r>
              <a:t/>
            </a:r>
          </a:p>
          <a:p xmlns:a="http://schemas.openxmlformats.org/drawingml/2006/main">
            <a:r>
              <a:t>Allow 2 minutes. A and B form Original Medicare. Part A can include other eligible services such as limited skilled nursing care, hospice and some home health care. Part B includes medical services and certain preventive care. Part C is Medicare Advantage, the official term residents will see on cards and notices. It is another way to receive Medicare benefits through a Medicare-approved private insurer, not a supplement to Original Medicare. Most Part C plans include Part D. Mention the official term clearly once and use Part C afterwards. Keep the explanation high-level.</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https://www.medicare.gov/basics/get-started-with-medicare/get-more-coverage/your-coverage-options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Two coverage paths</a:t>
            </a:r>
          </a:p>
          <a:p xmlns:a="http://schemas.openxmlformats.org/drawingml/2006/main">
            <a:r>
              <a:t/>
            </a:r>
          </a:p>
          <a:p xmlns:a="http://schemas.openxmlformats.org/drawingml/2006/main">
            <a:r>
              <a:t>Allow 3 minutes. Neither path is best for everyone. Original Medicare generally permits care from any U.S. provider who accepts Medicare. A separate drug plan and Medigap have their own premiums and rules. Part C plans have their own benefits, provider arrangements and cost sharing. You generally keep paying the Part B premium with either path. Other coverage, such as employer or retiree benefits, can change what makes sense. Do not recommend switching during this session.</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https://www.medicare.gov/basics/get-started-with-medicare/get-more-coverage/your-coverage-options</a:t>
            </a:r>
          </a:p>
          <a:p xmlns:a="http://schemas.openxmlformats.org/drawingml/2006/main">
            <a:r>
              <a:t>https://www.medicare.gov/basics/get-started-with-medicare/get-more-coverage/your-coverage-options/compare-original-medicare-medicare-advantage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Possible Part C benefits</a:t>
            </a:r>
          </a:p>
          <a:p xmlns:a="http://schemas.openxmlformats.org/drawingml/2006/main">
            <a:r>
              <a:t/>
            </a:r>
          </a:p>
          <a:p xmlns:a="http://schemas.openxmlformats.org/drawingml/2006/main">
            <a:r>
              <a:t>Allow 2 minutes. Speak only about the plan category. Do not show a carrier name, benefit dollar allowance, rebate, zero-premium offer or plan-specific sales material. Covered services are subject to Medicare and plan rules. The yearly medical out-of-pocket limit applies to covered Part A and B services, with network rules. It does not include premiums, Part D drug spending or every noncovered service. Original Medicare handles hospice benefits for Part C members and some other exceptions apply. The goal is to explain both potential convenience and limitations.</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https://www.medicare.gov/basics/get-started-with-medicare/get-more-coverage/your-coverage-options</a:t>
            </a:r>
          </a:p>
          <a:p xmlns:a="http://schemas.openxmlformats.org/drawingml/2006/main">
            <a:r>
              <a:t>https://www.medicare.gov/health-drug-plans/health-plans/costs</a:t>
            </a:r>
          </a:p>
          <a:p xmlns:a="http://schemas.openxmlformats.org/drawingml/2006/main">
            <a:r>
              <a:t>https://www.medicare.gov/basics/get-started-with-medicare/get-more-coverage/your-coverage-options/compare-original-medicare-medicare-advantage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Part C considerations</a:t>
            </a:r>
          </a:p>
          <a:p xmlns:a="http://schemas.openxmlformats.org/drawingml/2006/main">
            <a:r>
              <a:t/>
            </a:r>
          </a:p>
          <a:p xmlns:a="http://schemas.openxmlformats.org/drawingml/2006/main">
            <a:r>
              <a:t>Allow 2 minutes. Explain prior authorization as a request for plan approval before certain care. Some plan types use referrals, and nonemergency out-of-network care may cost more or be unavailable. Verify hospitals, specialists, therapists, rehabilitation providers and pharmacies when reviewing an actual plan later. A low premium does not mean no health care costs. Benefits and provider participation can change. Refer residents to the plan's written coverage documents for exact rules. Never advise a resident to leave existing coverage based only on dental or another extra benefit.</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https://www.medicare.gov/basics/get-started-with-medicare/get-more-coverage/your-coverage-options/compare-original-medicare-medicare-advantage</a:t>
            </a:r>
          </a:p>
          <a:p xmlns:a="http://schemas.openxmlformats.org/drawingml/2006/main">
            <a:r>
              <a:t>https://www.medicare.gov/health-drug-plans/health-plans/costs</a:t>
            </a:r>
          </a:p>
          <a:p xmlns:a="http://schemas.openxmlformats.org/drawingml/2006/main">
            <a:r>
              <a:t>https://www.medicare.gov/basics/get-started-with-medicare/get-more-coverage/joining-a-plan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Medigap and remaining gaps</a:t>
            </a:r>
          </a:p>
          <a:p xmlns:a="http://schemas.openxmlformats.org/drawingml/2006/main">
            <a:r>
              <a:t/>
            </a:r>
          </a:p>
          <a:p xmlns:a="http://schemas.openxmlformats.org/drawingml/2006/main">
            <a:r>
              <a:t>Allow 2 minutes. Medigap is private Medicare Supplement Insurance. Standardized policies help with specified cost sharing for Medicare-covered care. They do not turn a noncovered routine dental service into a covered Medicare benefit. Modern Medigap policies do not include outpatient prescription coverage. The federal Medigap open enrollment period generally lasts six months beginning when a person is at least 65 and enrolled in Part B. Other guaranteed-issue rights may apply. Outside a protected right, an insurer may use medical underwriting or deny an application. Do not advise canceling a current policy before replacement acceptance and timing are confirmed.</a:t>
            </a:r>
          </a:p>
          <a:p xmlns:a="http://schemas.openxmlformats.org/drawingml/2006/main">
            <a:r>
              <a:t/>
            </a:r>
          </a:p>
          <a:p xmlns:a="http://schemas.openxmlformats.org/drawingml/2006/main">
            <a:r>
              <a:t>Primary sources reviewed September 16, 2026:</a:t>
            </a:r>
          </a:p>
          <a:p xmlns:a="http://schemas.openxmlformats.org/drawingml/2006/main">
            <a:r>
              <a:t>https://www.medicare.gov/health-drug-plans/medigap/basics</a:t>
            </a:r>
          </a:p>
          <a:p xmlns:a="http://schemas.openxmlformats.org/drawingml/2006/main">
            <a:r>
              <a:t>https://www.medicare.gov/basics/get-started-with-medicare/get-more-coverage/your-coverage-options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Medigap protections</a:t>
            </a:r>
          </a:p>
          <a:p xmlns:a="http://schemas.openxmlformats.org/drawingml/2006/main">
            <a:r>
              <a:t/>
            </a:r>
          </a:p>
          <a:p xmlns:a="http://schemas.openxmlformats.org/drawingml/2006/main">
            <a:r>
              <a:t>Allow 2 minutes. State birthday and anniversary rules differ; this slide intentionally gives no state-specific entitlement. Check current state insurance department, SHIP and carrier guidance before describing a right to switch. A fall Medicare enrollment period does not automatically create guaranteed access to Medigap. Verify the effective date and acceptance before ending existing coverage.</a:t>
            </a:r>
          </a:p>
          <a:p xmlns:a="http://schemas.openxmlformats.org/drawingml/2006/main">
            <a:r>
              <a:t/>
            </a:r>
          </a:p>
          <a:p xmlns:a="http://schemas.openxmlformats.org/drawingml/2006/main">
            <a:r>
              <a:t>https://www.medicare.gov/health-drug-plans/medigap/ready-to-buy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Dental is a common coverage gap</a:t>
            </a:r>
          </a:p>
          <a:p xmlns:a="http://schemas.openxmlformats.org/drawingml/2006/main">
            <a:r>
              <a:t/>
            </a:r>
          </a:p>
          <a:p xmlns:a="http://schemas.openxmlformats.org/drawingml/2006/main">
            <a:r>
              <a:t>Allow 2 minutes. Do not say Medicare never covers dental. It generally excludes routine services, but specified dental care closely connected to covered medical treatment may qualify, such as certain services related to cancer treatment, transplant care, heart valve treatment or dialysis. An individual diagnosis or bill needs review by the treating provider and Medicare or the health plan. Medigap generally pays only applicable Medicare cost sharing and does not fill the routine dental gap. Explain that separate dental coverage can be explored without assuming a change to the person's medical coverage is needed.</a:t>
            </a:r>
          </a:p>
          <a:p xmlns:a="http://schemas.openxmlformats.org/drawingml/2006/main">
            <a:r>
              <a:t/>
            </a:r>
          </a:p>
          <a:p xmlns:a="http://schemas.openxmlformats.org/drawingml/2006/main">
            <a:r>
              <a:t>Primary sources reviewed September 16, 2026:</a:t>
            </a:r>
          </a:p>
          <a:p xmlns:a="http://schemas.openxmlformats.org/drawingml/2006/main">
            <a:r>
              <a:t>https://www.medicare.gov/coverage/dental-services</a:t>
            </a:r>
          </a:p>
          <a:p xmlns:a="http://schemas.openxmlformats.org/drawingml/2006/main">
            <a:r>
              <a:t>https://www.medicare.gov/health-drug-plans/medigap/basics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Dental coverage questions</a:t>
            </a:r>
          </a:p>
          <a:p xmlns:a="http://schemas.openxmlformats.org/drawingml/2006/main">
            <a:r>
              <a:t/>
            </a:r>
          </a:p>
          <a:p xmlns:a="http://schemas.openxmlformats.org/drawingml/2006/main">
            <a:r>
              <a:t>Allow 3 minutes. A separate dental insurance policy may allow a person to retain an appropriate existing medical arrangement. Do not assume it is needed, available on identical terms or financially preferable for everyone. Ask about deductibles, coinsurance, waiting periods, annual insurer payment maximums, exclusions and the exact treatment the dentist anticipates. A dental discount program is not insurance. An insurer's annual dental payment limit is different from a medical out-of-pocket maximum. Do not quote a particular dental product or invite applications. Use the presenter guide response if asked for personal help.</a:t>
            </a:r>
          </a:p>
          <a:p xmlns:a="http://schemas.openxmlformats.org/drawingml/2006/main">
            <a:r>
              <a:t/>
            </a:r>
          </a:p>
          <a:p xmlns:a="http://schemas.openxmlformats.org/drawingml/2006/main">
            <a:r>
              <a:t>Primary sources reviewed September 16, 2026:</a:t>
            </a:r>
          </a:p>
          <a:p xmlns:a="http://schemas.openxmlformats.org/drawingml/2006/main">
            <a:r>
              <a:t>https://www.medicare.gov/coverage/dental-services</a:t>
            </a:r>
          </a:p>
          <a:p xmlns:a="http://schemas.openxmlformats.org/drawingml/2006/main">
            <a:r>
              <a:t>https://www.medicare.gov/basics/get-started-with-medicare/get-more-coverage/your-coverage-options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Additional coverage distinctions</a:t>
            </a:r>
          </a:p>
          <a:p xmlns:a="http://schemas.openxmlformats.org/drawingml/2006/main">
            <a:r>
              <a:t/>
            </a:r>
          </a:p>
          <a:p xmlns:a="http://schemas.openxmlformats.org/drawingml/2006/main">
            <a:r>
              <a:t>Allow 2 minutes. Routine vision benefits differ from medically necessary eye care. Part B may cover specified services, including standard corrective lenses after qualifying cataract surgery. Original Medicare excludes hearing aids and fitting exams, but covers eligible diagnostic hearing and balance exams. Part D coverage rules depend on the medicine, pharmacy and plan. Medigap is not a substitute for drug coverage. Creditable coverage means prescription coverage expected to pay at least as much as standard Part D. Ask a benefits administrator before changing employer, retiree or VA-related arrangements.</a:t>
            </a:r>
          </a:p>
          <a:p xmlns:a="http://schemas.openxmlformats.org/drawingml/2006/main">
            <a:r>
              <a:t/>
            </a:r>
          </a:p>
          <a:p xmlns:a="http://schemas.openxmlformats.org/drawingml/2006/main">
            <a:r>
              <a:t>Primary sources reviewed September 16, 2026:</a:t>
            </a:r>
          </a:p>
          <a:p xmlns:a="http://schemas.openxmlformats.org/drawingml/2006/main">
            <a:r>
              <a:t>https://www.medicare.gov/coverage/eye-exams-routine</a:t>
            </a:r>
          </a:p>
          <a:p xmlns:a="http://schemas.openxmlformats.org/drawingml/2006/main">
            <a:r>
              <a:t>https://www.medicare.gov/coverage/eyeglasses-contact-lenses</a:t>
            </a:r>
          </a:p>
          <a:p xmlns:a="http://schemas.openxmlformats.org/drawingml/2006/main">
            <a:r>
              <a:t>https://www.medicare.gov/coverage/hearing-aids</a:t>
            </a:r>
          </a:p>
          <a:p xmlns:a="http://schemas.openxmlformats.org/drawingml/2006/main">
            <a:r>
              <a:t>https://www.medicare.gov/coverage/hearing-balance-exams</a:t>
            </a:r>
          </a:p>
          <a:p xmlns:a="http://schemas.openxmlformats.org/drawingml/2006/main">
            <a:r>
              <a:t>https://www.medicare.gov/basics/get-started-with-medicare/get-more-coverage/your-coverage-options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Medical care versus daily support</a:t>
            </a:r>
          </a:p>
          <a:p xmlns:a="http://schemas.openxmlformats.org/drawingml/2006/main">
            <a:r>
              <a:t/>
            </a:r>
          </a:p>
          <a:p xmlns:a="http://schemas.openxmlformats.org/drawingml/2006/main">
            <a:r>
              <a:t>Allow 2 minutes. Explain the distinction without assuming a particular facility type. Medicare generally does not pay for long-term custodial care; skilled nursing coverage has separate conditions. Do not promise payment of a residential bill or a set number of covered days. A facility label alone does not establish eligibility.</a:t>
            </a:r>
          </a:p>
          <a:p xmlns:a="http://schemas.openxmlformats.org/drawingml/2006/main">
            <a:r>
              <a:t/>
            </a:r>
          </a:p>
          <a:p xmlns:a="http://schemas.openxmlformats.org/drawingml/2006/main">
            <a:r>
              <a:t>https://www.medicare.gov/coverage/long-term-care</a:t>
            </a:r>
          </a:p>
          <a:p xmlns:a="http://schemas.openxmlformats.org/drawingml/2006/main">
            <a:r>
              <a:t>https://www.medicare.gov/coverage/skilled-nursing-facility-care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Enrollment timing</a:t>
            </a:r>
          </a:p>
          <a:p xmlns:a="http://schemas.openxmlformats.org/drawingml/2006/main">
            <a:r>
              <a:t/>
            </a:r>
          </a:p>
          <a:p xmlns:a="http://schemas.openxmlformats.org/drawingml/2006/main">
            <a:r>
              <a:t>Allow 2 minutes. Annual enrollment allows eligible Part C and Part D changes. The January-March Part C open enrollment period is for people already in Part C and permits one change to another Part C plan or to Original Medicare with the option of Part D. It does not give everyone a right to enter Part C. Medigap rights are separate from these windows. A move, change in other coverage or other qualifying event may create a Special Enrollment Period. The institutional SEP requires an eligible institutional situation, not merely a senior-living address. Do not repeat the old handout's promise that every resident here may switch monthly. Medicaid and Extra Help have specific enrollment rules, not an unrestricted monthly right to any Part C plan. Confirm each situation through Medicare before acting.</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https://www.medicare.gov/basics/get-started-with-medicare/get-more-coverage/joining-a-plan</a:t>
            </a:r>
          </a:p>
          <a:p xmlns:a="http://schemas.openxmlformats.org/drawingml/2006/main">
            <a:r>
              <a:t>https://www.medicare.gov/basics/get-started-with-medicare/get-more-coverage/joining-a-plan/special-enrollment-periods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Help with costs</a:t>
            </a:r>
          </a:p>
          <a:p xmlns:a="http://schemas.openxmlformats.org/drawingml/2006/main">
            <a:r>
              <a:t/>
            </a:r>
          </a:p>
          <a:p xmlns:a="http://schemas.openxmlformats.org/drawingml/2006/main">
            <a:r>
              <a:t>Allow 2 minutes. Do not assume a resident is wealthy, low income or enrolled in Medicaid based on the community or appearance. Income and resource rules can change and different programs count them differently. Avoid old threshold tables from the source deck. Extra Help addresses Part D costs. Medicare Savings Programs may pay premiums and, depending on the program, certain cost sharing. Medicaid is distinct and may cover additional services for eligible people. Offer your state SHIP as a neutral resource for private eligibility questions and application help. Do not ask for income, assets or diagnoses in the group. A community's room-payment arrangements do not prove any resident's Medicaid status.</a:t>
            </a:r>
          </a:p>
          <a:p xmlns:a="http://schemas.openxmlformats.org/drawingml/2006/main">
            <a:r>
              <a:t/>
            </a:r>
          </a:p>
          <a:p xmlns:a="http://schemas.openxmlformats.org/drawingml/2006/main">
            <a:r>
              <a:t>Primary sources reviewed September 16, 2026:</a:t>
            </a:r>
          </a:p>
          <a:p xmlns:a="http://schemas.openxmlformats.org/drawingml/2006/main">
            <a:r>
              <a:t>https://www.medicare.gov/basics/costs/help/drug-costs</a:t>
            </a:r>
          </a:p>
          <a:p xmlns:a="http://schemas.openxmlformats.org/drawingml/2006/main">
            <a:r>
              <a:t>https://www.medicare.gov/basics/costs/help/medicare-savings-programs</a:t>
            </a:r>
          </a:p>
          <a:p xmlns:a="http://schemas.openxmlformats.org/drawingml/2006/main">
            <a:r>
              <a:t>https://www.shiphelp.org/</a:t>
            </a:r>
          </a:p>
          <a:p xmlns:a="http://schemas.openxmlformats.org/drawingml/2006/main">
            <a:r>
              <a:t>https://www.medicare.gov/coverage/long-term-care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Coordination with existing coverage</a:t>
            </a:r>
          </a:p>
          <a:p xmlns:a="http://schemas.openxmlformats.org/drawingml/2006/main">
            <a:r>
              <a:t/>
            </a:r>
          </a:p>
          <a:p xmlns:a="http://schemas.openxmlformats.org/drawingml/2006/main">
            <a:r>
              <a:t>Allow 2 minutes. Keep this section brief unless the audience asks general questions. Employer or union coverage may be affected by joining another plan. Encourage residents to consult the administrator first. VA health care can coexist with Medicare, but VA and Medicare generally operate through different coverage pathways. Medicare does not replace VA authorization requirements. Do not suggest that having VA benefits makes Part B unnecessary or advise dropping coverage. Refer military-specific questions to the relevant benefits office. A person may lose valuable protections by canceling Medigap before verifying acceptance of a replacement.</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https://www.medicare.gov/basics/get-started-with-medicare/get-more-coverage/joining-a-plan</a:t>
            </a:r>
          </a:p>
          <a:p xmlns:a="http://schemas.openxmlformats.org/drawingml/2006/main">
            <a:r>
              <a:t>https://www.va.gov/resources/va-health-care-and-other-insurance/</a:t>
            </a:r>
          </a:p>
          <a:p xmlns:a="http://schemas.openxmlformats.org/drawingml/2006/main">
            <a:r>
              <a:t>https://www.medicare.gov/health-drug-plans/medigap/basics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Questions to take home</a:t>
            </a:r>
          </a:p>
          <a:p xmlns:a="http://schemas.openxmlformats.org/drawingml/2006/main">
            <a:r>
              <a:t/>
            </a:r>
          </a:p>
          <a:p xmlns:a="http://schemas.openxmlformats.org/drawingml/2006/main">
            <a:r>
              <a:t>Allow 2 minutes. These questions help organize a future conversation and do not require anyone to change coverage. Also consider travel, therapy, rehabilitation and any major dental work. Encourage residents to keep their own list and not hand over cards or medical information at the event. Family or other authorized support people may help with a later review when the resident wishes. Avoid a sales close. Transition to open questions and neutral resources.</a:t>
            </a:r>
          </a:p>
          <a:p xmlns:a="http://schemas.openxmlformats.org/drawingml/2006/main">
            <a:r>
              <a:t/>
            </a:r>
          </a:p>
          <a:p xmlns:a="http://schemas.openxmlformats.org/drawingml/2006/main">
            <a:r>
              <a:t>Primary sources reviewed September 16, 2026:</a:t>
            </a:r>
          </a:p>
          <a:p xmlns:a="http://schemas.openxmlformats.org/drawingml/2006/main">
            <a:r>
              <a:t>https://www.medicare.gov/basics/get-started-with-medicare/get-more-coverage/your-coverage-options/compare-original-medicare-medicare-advantage</a:t>
            </a:r>
          </a:p>
          <a:p xmlns:a="http://schemas.openxmlformats.org/drawingml/2006/main">
            <a:r>
              <a:t>https://www.medicare.gov/basics/get-started-with-medicare/get-more-coverage/joining-a-plan</a:t>
            </a:r>
          </a:p>
          <a:p xmlns:a="http://schemas.openxmlformats.org/drawingml/2006/main">
            <a:r>
              <a:t>https://www.medicare.gov/coverage/dental-services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General questions and close</a:t>
            </a:r>
          </a:p>
          <a:p xmlns:a="http://schemas.openxmlformats.org/drawingml/2006/main">
            <a:r>
              <a:t/>
            </a:r>
          </a:p>
          <a:p xmlns:a="http://schemas.openxmlformats.org/drawingml/2006/main">
            <a:r>
              <a:t>Allow 10-15 minutes for questions. Repeat each question into the microphone without private details. If the answer requires a personal review, say: "That depends on your current coverage and needs. Let's keep those details private. Medicare or your state SHIP can help, and you may contact me later if you would like." No one must provide a name, contact details or an insurance card to participate. Business contact information is optional to use. Close by thanking residents, families and the host. Do not treat attendance as permission to contact people. This educational program is not affiliated with or endorsed by Medicare or any government agency, and it does not imply endorsement by the community.</a:t>
            </a:r>
          </a:p>
          <a:p xmlns:a="http://schemas.openxmlformats.org/drawingml/2006/main">
            <a:r>
              <a:t/>
            </a:r>
          </a:p>
          <a:p xmlns:a="http://schemas.openxmlformats.org/drawingml/2006/main">
            <a:r>
              <a:t>Primary sources reviewed September 16, 2026:</a:t>
            </a:r>
          </a:p>
          <a:p xmlns:a="http://schemas.openxmlformats.org/drawingml/2006/main">
            <a:r>
              <a:t>https://www.shiphelp.org/</a:t>
            </a:r>
          </a:p>
          <a:p xmlns:a="http://schemas.openxmlformats.org/drawingml/2006/main">
            <a:r>
              <a:t>https://www.medicare.gov/basics/get-started-with-medicare/get-more-coverage/joining-a-plan</a:t>
            </a:r>
          </a:p>
          <a:p xmlns:a="http://schemas.openxmlformats.org/drawingml/2006/main">
            <a:r>
              <a:t>https://www.ecfr.gov/current/title-42/chapter-IV/subchapter-B/part-422/subpart-V/section-422.2264</a:t>
            </a:r>
          </a:p>
          <a:p xmlns:a="http://schemas.openxmlformats.org/drawingml/2006/main">
            <a:r>
              <a:t>https://www.ecfr.gov/current/title-42/chapter-IV/subchapter-B/part-423/subpart-V/section-423.2264</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f7caafdf7a54d8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16c5b2a1604511" /><Relationship Type="http://schemas.openxmlformats.org/officeDocument/2006/relationships/slideLayout" Target="/ppt/slideLayouts/slideLayout1.xml" Id="R66d12c7b6ef449c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6d12c7b6ef449c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Midwestern Education">
      <a:dk1>
        <a:srgbClr val="000000"/>
      </a:dk1>
      <a:lt1>
        <a:srgbClr val="FFFFFF"/>
      </a:lt1>
      <a:dk2>
        <a:srgbClr val="153245"/>
      </a:dk2>
      <a:lt2>
        <a:srgbClr val="EDF2F2"/>
      </a:lt2>
      <a:accent1>
        <a:srgbClr val="153245"/>
      </a:accent1>
      <a:accent2>
        <a:srgbClr val="286D70"/>
      </a:accent2>
      <a:accent3>
        <a:srgbClr val="A27D3B"/>
      </a:accent3>
      <a:accent4>
        <a:srgbClr val="96584B"/>
      </a:accent4>
      <a:accent5>
        <a:srgbClr val="686D86"/>
      </a:accent5>
      <a:accent6>
        <a:srgbClr val="74846E"/>
      </a:accent6>
      <a:hlink>
        <a:srgbClr val="286D70"/>
      </a:hlink>
      <a:folHlink>
        <a:srgbClr val="A27D3B"/>
      </a:folHlink>
    </a:clrScheme>
    <a:fontScheme name="Office">
      <a:majorFont>
        <a:latin typeface="Calibri Light"/>
        <a:ea typeface="Calibri Light"/>
        <a:cs typeface="Calibri Light"/>
      </a:majorFont>
      <a:minorFont>
        <a:latin typeface="Calibri"/>
        <a:ea typeface="Calibri"/>
        <a:cs typeface="Calibri"/>
      </a:minorFont>
    </a:fontScheme>
    <a:fmtScheme name="Midwestern Education">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e3294b9746042a0" /><Relationship Type="http://schemas.openxmlformats.org/officeDocument/2006/relationships/notesSlide" Target="/ppt/notesSlides/notesSlide1.xml" Id="R430fdd42579d438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d611d86a2834eac" /><Relationship Type="http://schemas.openxmlformats.org/officeDocument/2006/relationships/notesSlide" Target="/ppt/notesSlides/notesSlide2.xml" Id="Rcb476c02b9f54d40"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54bbcec25c94cb9" /><Relationship Type="http://schemas.openxmlformats.org/officeDocument/2006/relationships/notesSlide" Target="/ppt/notesSlides/notesSlide3.xml" Id="Rb82405dfd0224312"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76850d2f78d14b31" /><Relationship Type="http://schemas.openxmlformats.org/officeDocument/2006/relationships/notesSlide" Target="/ppt/notesSlides/notesSlide4.xml" Id="R42da20a286434f4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18750f6243cc48ef" /><Relationship Type="http://schemas.openxmlformats.org/officeDocument/2006/relationships/notesSlide" Target="/ppt/notesSlides/notesSlide5.xml" Id="Rfcea8fb316544d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ebe8dd1c92e4966" /><Relationship Type="http://schemas.openxmlformats.org/officeDocument/2006/relationships/notesSlide" Target="/ppt/notesSlides/notesSlide6.xml" Id="R604152fd2ba2491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9572839509d74b10" /><Relationship Type="http://schemas.openxmlformats.org/officeDocument/2006/relationships/notesSlide" Target="/ppt/notesSlides/notesSlide7.xml" Id="Rb7a783ea3296494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d6c667523c734ddf" /><Relationship Type="http://schemas.openxmlformats.org/officeDocument/2006/relationships/notesSlide" Target="/ppt/notesSlides/notesSlide8.xml" Id="R924b696f053c4625"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f79e6a318745446d" /><Relationship Type="http://schemas.openxmlformats.org/officeDocument/2006/relationships/notesSlide" Target="/ppt/notesSlides/notesSlide9.xml" Id="R5a9ab6a47893429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fa2da44b02d54004" /><Relationship Type="http://schemas.openxmlformats.org/officeDocument/2006/relationships/notesSlide" Target="/ppt/notesSlides/notesSlide10.xml" Id="R627defbcba7548e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cafdb9295c242a1" /><Relationship Type="http://schemas.openxmlformats.org/officeDocument/2006/relationships/notesSlide" Target="/ppt/notesSlides/notesSlide11.xml" Id="Rc3d9c0b1661b491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3454422fc4140d8" /><Relationship Type="http://schemas.openxmlformats.org/officeDocument/2006/relationships/notesSlide" Target="/ppt/notesSlides/notesSlide12.xml" Id="R0c1d45d66e58436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be2b1d5a9ab4618" /><Relationship Type="http://schemas.openxmlformats.org/officeDocument/2006/relationships/notesSlide" Target="/ppt/notesSlides/notesSlide13.xml" Id="Re5d3abe8138b479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a53b14acd914433d" /><Relationship Type="http://schemas.openxmlformats.org/officeDocument/2006/relationships/notesSlide" Target="/ppt/notesSlides/notesSlide14.xml" Id="R41a86ad847a34b5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f1a5a78d57594da3" /><Relationship Type="http://schemas.openxmlformats.org/officeDocument/2006/relationships/notesSlide" Target="/ppt/notesSlides/notesSlide15.xml" Id="R7d1c1f19df894d4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69f22668702046e8" /><Relationship Type="http://schemas.openxmlformats.org/officeDocument/2006/relationships/notesSlide" Target="/ppt/notesSlides/notesSlide16.xml" Id="Rcac55602004c44b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896de34c0b24ed4" /><Relationship Type="http://schemas.openxmlformats.org/officeDocument/2006/relationships/notesSlide" Target="/ppt/notesSlides/notesSlide17.xml" Id="R3376e17053384a36" /></Relationships>
</file>

<file path=ppt/slides/slide1.xml><?xml version="1.0" encoding="utf-8"?>
<p:sld xmlns:p="http://schemas.openxmlformats.org/presentationml/2006/main">
  <p:cSld>
    <p:bg>
      <p:bgPr>
        <a:solidFill xmlns:a="http://schemas.openxmlformats.org/drawingml/2006/main">
          <a:srgbClr val="153245"/>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8045334-E828-40E7-8117-FAC36052B5FC}"/>
              </a:ext>
            </a:extLst>
          </p:cNvPr>
          <p:cNvSpPr>
            <a:spLocks xmlns:a="http://schemas.openxmlformats.org/drawingml/2006/main" noGrp="1"/>
          </p:cNvSpPr>
          <p:nvPr/>
        </p:nvSpPr>
        <p:spPr>
          <a:xfrm xmlns:a="http://schemas.openxmlformats.org/drawingml/2006/main">
            <a:off x="628650" y="704850"/>
            <a:ext cx="69532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950" b="1">
                <a:solidFill>
                  <a:srgbClr val="FFFFFF"/>
                </a:solidFill>
                <a:latin typeface="DejaVu Sans"/>
                <a:ea typeface="DejaVu Sans"/>
                <a:cs typeface="DejaVu Sans"/>
              </a:defRPr>
            </a:pPr>
            <a:r>
              <a:rPr sz="4950" b="1">
                <a:solidFill>
                  <a:srgbClr val="FFFFFF"/>
                </a:solidFill>
                <a:latin typeface="DejaVu Sans"/>
                <a:ea typeface="DejaVu Sans"/>
                <a:cs typeface="DejaVu Sans"/>
              </a:rPr>
              <a:t>Understanding</a:t>
            </a:r>
          </a:p>
          <a:p xmlns:a="http://schemas.openxmlformats.org/drawingml/2006/main">
            <a:pPr algn="l">
              <a:buNone/>
              <a:defRPr sz="4950" b="1">
                <a:solidFill>
                  <a:srgbClr val="FFFFFF"/>
                </a:solidFill>
                <a:latin typeface="DejaVu Sans"/>
                <a:ea typeface="DejaVu Sans"/>
                <a:cs typeface="DejaVu Sans"/>
              </a:defRPr>
            </a:pPr>
            <a:r>
              <a:rPr sz="4950" b="1">
                <a:solidFill>
                  <a:srgbClr val="FFFFFF"/>
                </a:solidFill>
                <a:latin typeface="DejaVu Sans"/>
                <a:ea typeface="DejaVu Sans"/>
                <a:cs typeface="DejaVu Sans"/>
              </a:rPr>
              <a:t>Medicare</a:t>
            </a:r>
          </a:p>
        </p:txBody>
      </p:sp>
      <p:sp>
        <p:nvSpPr>
          <p:cNvPr id="2" name="">
            <a:extLst xmlns:a="http://schemas.openxmlformats.org/drawingml/2006/main">
              <a:ext uri="{FF2B5EF4-FFF2-40B4-BE49-F238E27FC236}">
                <a16:creationId xmlns:a16="http://schemas.microsoft.com/office/drawing/2014/main" id="{3CB4C94C-B2E9-44A3-ADC2-9212D30302A7}"/>
              </a:ext>
            </a:extLst>
          </p:cNvPr>
          <p:cNvSpPr>
            <a:spLocks xmlns:a="http://schemas.openxmlformats.org/drawingml/2006/main" noGrp="1"/>
          </p:cNvSpPr>
          <p:nvPr/>
        </p:nvSpPr>
        <p:spPr>
          <a:xfrm xmlns:a="http://schemas.openxmlformats.org/drawingml/2006/main">
            <a:off x="666750" y="2705100"/>
            <a:ext cx="672465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A community education session</a:t>
            </a:r>
          </a:p>
          <a:p xmlns:a="http://schemas.openxmlformats.org/drawingml/2006/main">
            <a:pPr algn="l">
              <a:buNone/>
              <a:defRPr sz="2325" b="0">
                <a:solidFill>
                  <a:srgbClr val="FFFFFF"/>
                </a:solidFill>
                <a:latin typeface="DejaVu Sans"/>
                <a:ea typeface="DejaVu Sans"/>
                <a:cs typeface="DejaVu Sans"/>
              </a:defRPr>
            </a:pPr>
            <a:r>
              <a:rPr sz="2325" b="0">
                <a:solidFill>
                  <a:srgbClr val="FFFFFF"/>
                </a:solidFill>
                <a:latin typeface="DejaVu Sans"/>
                <a:ea typeface="DejaVu Sans"/>
                <a:cs typeface="DejaVu Sans"/>
              </a:rPr>
              <a:t>For individuals and families</a:t>
            </a:r>
          </a:p>
        </p:txBody>
      </p:sp>
      <p:sp>
        <p:nvSpPr>
          <p:cNvPr id="3" name="">
            <a:extLst xmlns:a="http://schemas.openxmlformats.org/drawingml/2006/main">
              <a:ext uri="{FF2B5EF4-FFF2-40B4-BE49-F238E27FC236}">
                <a16:creationId xmlns:a16="http://schemas.microsoft.com/office/drawing/2014/main" id="{602A8A36-2551-4438-9B7B-F3F7CC34959C}"/>
              </a:ext>
            </a:extLst>
          </p:cNvPr>
          <p:cNvSpPr>
            <a:spLocks xmlns:a="http://schemas.openxmlformats.org/drawingml/2006/main" noGrp="1"/>
          </p:cNvSpPr>
          <p:nvPr/>
        </p:nvSpPr>
        <p:spPr>
          <a:xfrm xmlns:a="http://schemas.openxmlformats.org/drawingml/2006/main">
            <a:off x="666750" y="4086225"/>
            <a:ext cx="647700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1">
                <a:solidFill>
                  <a:srgbClr val="E3C588"/>
                </a:solidFill>
                <a:latin typeface="DejaVu Sans"/>
                <a:ea typeface="DejaVu Sans"/>
                <a:cs typeface="DejaVu Sans"/>
              </a:defRPr>
            </a:pPr>
            <a:r>
              <a:rPr sz="2775" b="1">
                <a:solidFill>
                  <a:srgbClr val="E3C588"/>
                </a:solidFill>
                <a:latin typeface="DejaVu Sans"/>
                <a:ea typeface="DejaVu Sans"/>
                <a:cs typeface="DejaVu Sans"/>
              </a:rPr>
              <a:t>[Agent name]</a:t>
            </a:r>
          </a:p>
        </p:txBody>
      </p:sp>
      <p:sp>
        <p:nvSpPr>
          <p:cNvPr id="4" name="">
            <a:extLst xmlns:a="http://schemas.openxmlformats.org/drawingml/2006/main">
              <a:ext uri="{FF2B5EF4-FFF2-40B4-BE49-F238E27FC236}">
                <a16:creationId xmlns:a16="http://schemas.microsoft.com/office/drawing/2014/main" id="{9312BE24-FDAE-40C6-8C65-3E6419CCA896}"/>
              </a:ext>
            </a:extLst>
          </p:cNvPr>
          <p:cNvSpPr>
            <a:spLocks xmlns:a="http://schemas.openxmlformats.org/drawingml/2006/main" noGrp="1"/>
          </p:cNvSpPr>
          <p:nvPr/>
        </p:nvSpPr>
        <p:spPr>
          <a:xfrm xmlns:a="http://schemas.openxmlformats.org/drawingml/2006/main">
            <a:off x="666750" y="4667250"/>
            <a:ext cx="6667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Licensed insurance agent</a:t>
            </a:r>
          </a:p>
          <a:p xmlns:a="http://schemas.openxmlformats.org/drawingml/2006/main">
            <a:pPr algn="l">
              <a:buNone/>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[Company name]</a:t>
            </a:r>
          </a:p>
          <a:p xmlns:a="http://schemas.openxmlformats.org/drawingml/2006/main">
            <a:pPr algn="l">
              <a:buNone/>
              <a:defRPr sz="2025" b="0">
                <a:solidFill>
                  <a:srgbClr val="FFFFFF"/>
                </a:solidFill>
                <a:latin typeface="DejaVu Sans"/>
                <a:ea typeface="DejaVu Sans"/>
                <a:cs typeface="DejaVu Sans"/>
              </a:defRPr>
            </a:pPr>
            <a:r>
              <a:rPr sz="2025" b="0">
                <a:solidFill>
                  <a:srgbClr val="FFFFFF"/>
                </a:solidFill>
                <a:latin typeface="DejaVu Sans"/>
                <a:ea typeface="DejaVu Sans"/>
                <a:cs typeface="DejaVu Sans"/>
              </a:rPr>
              <a:t>[Phone or email]</a:t>
            </a:r>
          </a:p>
        </p:txBody>
      </p:sp>
      <p:sp>
        <p:nvSpPr>
          <p:cNvPr id="6" name="">
            <a:extLst xmlns:a="http://schemas.openxmlformats.org/drawingml/2006/main">
              <a:ext uri="{FF2B5EF4-FFF2-40B4-BE49-F238E27FC236}">
                <a16:creationId xmlns:a16="http://schemas.microsoft.com/office/drawing/2014/main" id="{4D0A33FB-8165-46BA-A216-28DD5F8C0F85}"/>
              </a:ext>
            </a:extLst>
          </p:cNvPr>
          <p:cNvSpPr>
            <a:spLocks xmlns:a="http://schemas.openxmlformats.org/drawingml/2006/main" noGrp="1"/>
          </p:cNvSpPr>
          <p:nvPr/>
        </p:nvSpPr>
        <p:spPr>
          <a:xfrm xmlns:a="http://schemas.openxmlformats.org/drawingml/2006/main">
            <a:off x="666750" y="6048375"/>
            <a:ext cx="106680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425" b="0">
                <a:solidFill>
                  <a:srgbClr val="D4DEDF"/>
                </a:solidFill>
                <a:latin typeface="DejaVu Sans"/>
                <a:ea typeface="DejaVu Sans"/>
                <a:cs typeface="DejaVu Sans"/>
              </a:defRPr>
            </a:pPr>
            <a:r>
              <a:rPr sz="1425" b="0">
                <a:solidFill>
                  <a:srgbClr val="D4DEDF"/>
                </a:solidFill>
                <a:latin typeface="DejaVu Sans"/>
                <a:ea typeface="DejaVu Sans"/>
                <a:cs typeface="DejaVu Sans"/>
              </a:rPr>
              <a:t>Educational session. No plan sales or enrollment.</a:t>
            </a:r>
          </a:p>
          <a:p xmlns:a="http://schemas.openxmlformats.org/drawingml/2006/main">
            <a:pPr algn="l">
              <a:buNone/>
              <a:defRPr sz="1425" b="0">
                <a:solidFill>
                  <a:srgbClr val="D4DEDF"/>
                </a:solidFill>
                <a:latin typeface="DejaVu Sans"/>
                <a:ea typeface="DejaVu Sans"/>
                <a:cs typeface="DejaVu Sans"/>
              </a:defRPr>
            </a:pPr>
            <a:r>
              <a:rPr sz="1425" b="0">
                <a:solidFill>
                  <a:srgbClr val="D4DEDF"/>
                </a:solidFill>
                <a:latin typeface="DejaVu Sans"/>
                <a:ea typeface="DejaVu Sans"/>
                <a:cs typeface="DejaVu Sans"/>
              </a:rPr>
              <a:t>Not affiliated with or endorsed by Medicare or any government agency.</a:t>
            </a:r>
          </a:p>
        </p:txBody>
      </p:sp>
      <p:sp>
        <p:nvSpPr>
          <p:cNvPr id="8" name="">
            <a:extLst xmlns:a="http://schemas.openxmlformats.org/drawingml/2006/main">
              <a:ext uri="{FF2B5EF4-FFF2-40B4-BE49-F238E27FC236}">
                <a16:creationId xmlns:a16="http://schemas.microsoft.com/office/drawing/2014/main" id="{AE8B3BDB-AB61-4E28-9715-DBB246F980FC}"/>
              </a:ext>
            </a:extLst>
          </p:cNvPr>
          <p:cNvSpPr>
            <a:spLocks xmlns:a="http://schemas.openxmlformats.org/drawingml/2006/main" noGrp="1"/>
          </p:cNvSpPr>
          <p:nvPr/>
        </p:nvSpPr>
        <p:spPr>
          <a:xfrm xmlns:a="http://schemas.openxmlformats.org/drawingml/2006/main">
            <a:off x="8105775" y="762000"/>
            <a:ext cx="3086100" cy="4629150"/>
          </a:xfrm>
          <a:prstGeom xmlns:a="http://schemas.openxmlformats.org/drawingml/2006/main" prst="roundRect">
            <a:avLst>
              <a:gd name="adj" fmla="val 2469"/>
            </a:avLst>
          </a:prstGeom>
          <a:solidFill xmlns:a="http://schemas.openxmlformats.org/drawingml/2006/main">
            <a:srgbClr val="F5F2E9"/>
          </a:solidFill>
          <a:ln xmlns:a="http://schemas.openxmlformats.org/drawingml/2006/main" w="0">
            <a:noFill/>
          </a:ln>
        </p:spPr>
        <p:txBody>
          <a:bodyPr xmlns:a="http://schemas.openxmlformats.org/drawingml/2006/main" anchor="ctr"/>
          <a:lstStyle xmlns:a="http://schemas.openxmlformats.org/drawingml/2006/main"/>
          <a:p xmlns:a="http://schemas.openxmlformats.org/drawingml/2006/main">
            <a:pPr algn="ctr">
              <a:defRPr sz="2475" b="1">
                <a:solidFill>
                  <a:srgbClr val="173545"/>
                </a:solidFill>
              </a:defRPr>
            </a:pPr>
            <a:r>
              <a:rPr sz="2475" b="1">
                <a:solidFill>
                  <a:srgbClr val="173545"/>
                </a:solidFill>
              </a:rPr>
              <a:t>ASK</a:t>
            </a:r>
          </a:p>
          <a:p xmlns:a="http://schemas.openxmlformats.org/drawingml/2006/main">
            <a:pPr algn="ctr">
              <a:defRPr sz="2475" b="1">
                <a:solidFill>
                  <a:srgbClr val="173545"/>
                </a:solidFill>
              </a:defRPr>
            </a:pPr>
            <a:r>
              <a:rPr sz="2475" b="1">
                <a:solidFill>
                  <a:srgbClr val="173545"/>
                </a:solidFill>
              </a:rPr>
              <a:t>LEARN</a:t>
            </a:r>
          </a:p>
          <a:p xmlns:a="http://schemas.openxmlformats.org/drawingml/2006/main">
            <a:pPr algn="ctr">
              <a:defRPr sz="2475" b="1">
                <a:solidFill>
                  <a:srgbClr val="173545"/>
                </a:solidFill>
              </a:defRPr>
            </a:pPr>
            <a:r>
              <a:rPr sz="2475" b="1">
                <a:solidFill>
                  <a:srgbClr val="173545"/>
                </a:solidFill>
              </a:rPr>
              <a:t>DECIDE</a:t>
            </a:r>
          </a:p>
        </p:txBody>
      </p:sp>
    </p:spTree>
    <p:extLst>
      <p:ext uri="{BB962C8B-B14F-4D97-AF65-F5344CB8AC3E}">
        <p14:creationId xmlns:p14="http://schemas.microsoft.com/office/powerpoint/2010/main" val="1699525837"/>
      </p:ext>
    </p:extLst>
  </p:cSld>
</p:sld>
</file>

<file path=ppt/slides/slide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8CAE599D-3B7B-4140-BE37-F357F45456DD}"/>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What we will cover</a:t>
            </a:r>
          </a:p>
        </p:txBody>
      </p:sp>
      <p:sp>
        <p:nvSpPr>
          <p:cNvPr id="2" name="">
            <a:extLst xmlns:a="http://schemas.openxmlformats.org/drawingml/2006/main">
              <a:ext uri="{FF2B5EF4-FFF2-40B4-BE49-F238E27FC236}">
                <a16:creationId xmlns:a16="http://schemas.microsoft.com/office/drawing/2014/main" id="{A618136F-C96B-413D-8906-75D0F78AEDEF}"/>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74B033CB-9387-463D-8B72-DE2A4F11A2A6}"/>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2</a:t>
            </a:r>
          </a:p>
        </p:txBody>
      </p:sp>
      <p:sp>
        <p:nvSpPr>
          <p:cNvPr id="4" name="">
            <a:extLst xmlns:a="http://schemas.openxmlformats.org/drawingml/2006/main">
              <a:ext uri="{FF2B5EF4-FFF2-40B4-BE49-F238E27FC236}">
                <a16:creationId xmlns:a16="http://schemas.microsoft.com/office/drawing/2014/main" id="{4BD2E2E4-B0E4-4723-9130-6FD7ED7555FC}"/>
              </a:ext>
            </a:extLst>
          </p:cNvPr>
          <p:cNvSpPr>
            <a:spLocks xmlns:a="http://schemas.openxmlformats.org/drawingml/2006/main" noGrp="1"/>
          </p:cNvSpPr>
          <p:nvPr/>
        </p:nvSpPr>
        <p:spPr>
          <a:xfrm xmlns:a="http://schemas.openxmlformats.org/drawingml/2006/main">
            <a:off x="628650" y="18859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86D70"/>
                </a:solidFill>
                <a:latin typeface="DejaVu Sans"/>
                <a:ea typeface="DejaVu Sans"/>
                <a:cs typeface="DejaVu Sans"/>
              </a:defRPr>
            </a:pPr>
            <a:r>
              <a:rPr sz="2475" b="1">
                <a:solidFill>
                  <a:srgbClr val="286D70"/>
                </a:solidFill>
                <a:latin typeface="DejaVu Sans"/>
                <a:ea typeface="DejaVu Sans"/>
                <a:cs typeface="DejaVu Sans"/>
              </a:rPr>
              <a:t>Your choices</a:t>
            </a:r>
          </a:p>
        </p:txBody>
      </p:sp>
      <p:sp>
        <p:nvSpPr>
          <p:cNvPr id="5" name="">
            <a:extLst xmlns:a="http://schemas.openxmlformats.org/drawingml/2006/main">
              <a:ext uri="{FF2B5EF4-FFF2-40B4-BE49-F238E27FC236}">
                <a16:creationId xmlns:a16="http://schemas.microsoft.com/office/drawing/2014/main" id="{6F152587-F4A1-4B52-83A7-080C55B009DF}"/>
              </a:ext>
            </a:extLst>
          </p:cNvPr>
          <p:cNvSpPr>
            <a:spLocks xmlns:a="http://schemas.openxmlformats.org/drawingml/2006/main" noGrp="1"/>
          </p:cNvSpPr>
          <p:nvPr/>
        </p:nvSpPr>
        <p:spPr>
          <a:xfrm xmlns:a="http://schemas.openxmlformats.org/drawingml/2006/main">
            <a:off x="3714750" y="18859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193646"/>
                </a:solidFill>
                <a:latin typeface="DejaVu Sans"/>
                <a:ea typeface="DejaVu Sans"/>
                <a:cs typeface="DejaVu Sans"/>
              </a:defRPr>
            </a:pPr>
            <a:r>
              <a:rPr sz="2475" b="0">
                <a:solidFill>
                  <a:srgbClr val="193646"/>
                </a:solidFill>
                <a:latin typeface="DejaVu Sans"/>
                <a:ea typeface="DejaVu Sans"/>
                <a:cs typeface="DejaVu Sans"/>
              </a:rPr>
              <a:t>Original Medicare, supplements and Part C</a:t>
            </a:r>
          </a:p>
        </p:txBody>
      </p:sp>
      <p:sp>
        <p:nvSpPr>
          <p:cNvPr id="6" name="">
            <a:extLst xmlns:a="http://schemas.openxmlformats.org/drawingml/2006/main">
              <a:ext uri="{FF2B5EF4-FFF2-40B4-BE49-F238E27FC236}">
                <a16:creationId xmlns:a16="http://schemas.microsoft.com/office/drawing/2014/main" id="{22C8B1E7-F956-4FC7-B0F2-33B9579FB41B}"/>
              </a:ext>
            </a:extLst>
          </p:cNvPr>
          <p:cNvSpPr>
            <a:spLocks xmlns:a="http://schemas.openxmlformats.org/drawingml/2006/main" noGrp="1"/>
          </p:cNvSpPr>
          <p:nvPr/>
        </p:nvSpPr>
        <p:spPr>
          <a:xfrm xmlns:a="http://schemas.openxmlformats.org/drawingml/2006/main">
            <a:off x="628650" y="29908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86D70"/>
                </a:solidFill>
                <a:latin typeface="DejaVu Sans"/>
                <a:ea typeface="DejaVu Sans"/>
                <a:cs typeface="DejaVu Sans"/>
              </a:defRPr>
            </a:pPr>
            <a:r>
              <a:rPr sz="2475" b="1">
                <a:solidFill>
                  <a:srgbClr val="286D70"/>
                </a:solidFill>
                <a:latin typeface="DejaVu Sans"/>
                <a:ea typeface="DejaVu Sans"/>
                <a:cs typeface="DejaVu Sans"/>
              </a:rPr>
              <a:t>Common gaps</a:t>
            </a:r>
          </a:p>
        </p:txBody>
      </p:sp>
      <p:sp>
        <p:nvSpPr>
          <p:cNvPr id="7" name="">
            <a:extLst xmlns:a="http://schemas.openxmlformats.org/drawingml/2006/main">
              <a:ext uri="{FF2B5EF4-FFF2-40B4-BE49-F238E27FC236}">
                <a16:creationId xmlns:a16="http://schemas.microsoft.com/office/drawing/2014/main" id="{AF39D44E-1686-47B2-8AC6-D47BE83162BF}"/>
              </a:ext>
            </a:extLst>
          </p:cNvPr>
          <p:cNvSpPr>
            <a:spLocks xmlns:a="http://schemas.openxmlformats.org/drawingml/2006/main" noGrp="1"/>
          </p:cNvSpPr>
          <p:nvPr/>
        </p:nvSpPr>
        <p:spPr>
          <a:xfrm xmlns:a="http://schemas.openxmlformats.org/drawingml/2006/main">
            <a:off x="3714750" y="29908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193646"/>
                </a:solidFill>
                <a:latin typeface="DejaVu Sans"/>
                <a:ea typeface="DejaVu Sans"/>
                <a:cs typeface="DejaVu Sans"/>
              </a:defRPr>
            </a:pPr>
            <a:r>
              <a:rPr sz="2475" b="0">
                <a:solidFill>
                  <a:srgbClr val="193646"/>
                </a:solidFill>
                <a:latin typeface="DejaVu Sans"/>
                <a:ea typeface="DejaVu Sans"/>
                <a:cs typeface="DejaVu Sans"/>
              </a:rPr>
              <a:t>Dental, vision, hearing and prescriptions</a:t>
            </a:r>
          </a:p>
        </p:txBody>
      </p:sp>
      <p:sp>
        <p:nvSpPr>
          <p:cNvPr id="8" name="">
            <a:extLst xmlns:a="http://schemas.openxmlformats.org/drawingml/2006/main">
              <a:ext uri="{FF2B5EF4-FFF2-40B4-BE49-F238E27FC236}">
                <a16:creationId xmlns:a16="http://schemas.microsoft.com/office/drawing/2014/main" id="{FFA07919-1AA2-49B0-A6E2-EA299EE674D4}"/>
              </a:ext>
            </a:extLst>
          </p:cNvPr>
          <p:cNvSpPr>
            <a:spLocks xmlns:a="http://schemas.openxmlformats.org/drawingml/2006/main" noGrp="1"/>
          </p:cNvSpPr>
          <p:nvPr/>
        </p:nvSpPr>
        <p:spPr>
          <a:xfrm xmlns:a="http://schemas.openxmlformats.org/drawingml/2006/main">
            <a:off x="628650" y="40957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1">
                <a:solidFill>
                  <a:srgbClr val="286D70"/>
                </a:solidFill>
                <a:latin typeface="DejaVu Sans"/>
                <a:ea typeface="DejaVu Sans"/>
                <a:cs typeface="DejaVu Sans"/>
              </a:defRPr>
            </a:pPr>
            <a:r>
              <a:rPr sz="2475" b="1">
                <a:solidFill>
                  <a:srgbClr val="286D70"/>
                </a:solidFill>
                <a:latin typeface="DejaVu Sans"/>
                <a:ea typeface="DejaVu Sans"/>
                <a:cs typeface="DejaVu Sans"/>
              </a:rPr>
              <a:t>Your questions</a:t>
            </a:r>
          </a:p>
        </p:txBody>
      </p:sp>
      <p:sp>
        <p:nvSpPr>
          <p:cNvPr id="9" name="">
            <a:extLst xmlns:a="http://schemas.openxmlformats.org/drawingml/2006/main">
              <a:ext uri="{FF2B5EF4-FFF2-40B4-BE49-F238E27FC236}">
                <a16:creationId xmlns:a16="http://schemas.microsoft.com/office/drawing/2014/main" id="{B874C8B3-3E88-4B90-A658-FCC04CCF897D}"/>
              </a:ext>
            </a:extLst>
          </p:cNvPr>
          <p:cNvSpPr>
            <a:spLocks xmlns:a="http://schemas.openxmlformats.org/drawingml/2006/main" noGrp="1"/>
          </p:cNvSpPr>
          <p:nvPr/>
        </p:nvSpPr>
        <p:spPr>
          <a:xfrm xmlns:a="http://schemas.openxmlformats.org/drawingml/2006/main">
            <a:off x="3714750" y="40957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193646"/>
                </a:solidFill>
                <a:latin typeface="DejaVu Sans"/>
                <a:ea typeface="DejaVu Sans"/>
                <a:cs typeface="DejaVu Sans"/>
              </a:defRPr>
            </a:pPr>
            <a:r>
              <a:rPr sz="2475" b="0">
                <a:solidFill>
                  <a:srgbClr val="193646"/>
                </a:solidFill>
                <a:latin typeface="DejaVu Sans"/>
                <a:ea typeface="DejaVu Sans"/>
                <a:cs typeface="DejaVu Sans"/>
              </a:rPr>
              <a:t>Enrollment timing and help with costs</a:t>
            </a:r>
          </a:p>
        </p:txBody>
      </p:sp>
      <p:sp>
        <p:nvSpPr>
          <p:cNvPr id="10" name="">
            <a:extLst xmlns:a="http://schemas.openxmlformats.org/drawingml/2006/main">
              <a:ext uri="{FF2B5EF4-FFF2-40B4-BE49-F238E27FC236}">
                <a16:creationId xmlns:a16="http://schemas.microsoft.com/office/drawing/2014/main" id="{F4E2A829-FCA8-4B0D-8393-04421FC57DE4}"/>
              </a:ext>
            </a:extLst>
          </p:cNvPr>
          <p:cNvSpPr>
            <a:spLocks xmlns:a="http://schemas.openxmlformats.org/drawingml/2006/main" noGrp="1"/>
          </p:cNvSpPr>
          <p:nvPr/>
        </p:nvSpPr>
        <p:spPr>
          <a:xfrm xmlns:a="http://schemas.openxmlformats.org/drawingml/2006/main">
            <a:off x="628650" y="552450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86D70"/>
                </a:solidFill>
                <a:latin typeface="DejaVu Sans"/>
                <a:ea typeface="DejaVu Sans"/>
                <a:cs typeface="DejaVu Sans"/>
              </a:defRPr>
            </a:pPr>
            <a:r>
              <a:rPr sz="2100" b="1">
                <a:solidFill>
                  <a:srgbClr val="286D70"/>
                </a:solidFill>
                <a:latin typeface="DejaVu Sans"/>
                <a:ea typeface="DejaVu Sans"/>
                <a:cs typeface="DejaVu Sans"/>
              </a:rPr>
              <a:t>General questions are welcome. Keep personal health and financial details private.</a:t>
            </a:r>
          </a:p>
        </p:txBody>
      </p:sp>
    </p:spTree>
    <p:extLst>
      <p:ext uri="{BB962C8B-B14F-4D97-AF65-F5344CB8AC3E}">
        <p14:creationId xmlns:p14="http://schemas.microsoft.com/office/powerpoint/2010/main" val="1749699348"/>
      </p:ext>
    </p:extLst>
  </p:cSld>
</p:sld>
</file>

<file path=ppt/slides/slide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499781E-3792-413D-AFFF-5D00088DA055}"/>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Medicare A, B, C and D</a:t>
            </a:r>
          </a:p>
        </p:txBody>
      </p:sp>
      <p:sp>
        <p:nvSpPr>
          <p:cNvPr id="2" name="">
            <a:extLst xmlns:a="http://schemas.openxmlformats.org/drawingml/2006/main">
              <a:ext uri="{FF2B5EF4-FFF2-40B4-BE49-F238E27FC236}">
                <a16:creationId xmlns:a16="http://schemas.microsoft.com/office/drawing/2014/main" id="{02AF05E6-A9E7-48FD-AF30-7EB08DA23109}"/>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D0D1EABE-50A8-4B9F-BAB7-25C9E914DAAD}"/>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3</a:t>
            </a:r>
          </a:p>
        </p:txBody>
      </p:sp>
      <p:graphicFrame>
        <p:nvGraphicFramePr>
          <p:cNvPr id="11" name=""/>
          <p:cNvGraphicFramePr/>
          <p:nvPr/>
        </p:nvGraphicFramePr>
        <p:xfrm>
          <a:off xmlns:a="http://schemas.openxmlformats.org/drawingml/2006/main" x="628650" y="1828800"/>
          <a:ext xmlns:a="http://schemas.openxmlformats.org/drawingml/2006/main" cx="10934700" cy="3314700"/>
        </p:xfrm>
        <a:graphic xmlns:a="http://schemas.openxmlformats.org/drawingml/2006/main">
          <a:graphicData uri="http://schemas.openxmlformats.org/drawingml/2006/table">
            <a:tbl>
              <a:tblPr/>
              <a:tblGrid>
                <a:gridCol w="2076450"/>
                <a:gridCol w="8858250"/>
              </a:tblGrid>
              <a:tr h="828675">
                <a:tc>
                  <a:txBody>
                    <a:bodyPr/>
                    <a:lstStyle/>
                    <a:p>
                      <a:r>
                        <a:rPr sz="2475" b="1">
                          <a:solidFill>
                            <a:srgbClr val="286D70"/>
                          </a:solidFill>
                          <a:latin typeface="DejaVu Sans"/>
                          <a:ea typeface="DejaVu Sans"/>
                          <a:cs typeface="DejaVu Sans"/>
                        </a:rPr>
                        <a:t>Part A</a:t>
                      </a:r>
                    </a:p>
                  </a:txBody>
                  <a:tcPr marL="171450" marR="171450" marT="171450" marB="114300" anchor="ctr">
                    <a:solidFill>
                      <a:srgbClr val="EDF2F2"/>
                    </a:solidFill>
                  </a:tcPr>
                </a:tc>
                <a:tc>
                  <a:txBody>
                    <a:bodyPr/>
                    <a:lstStyle/>
                    <a:p>
                      <a:r>
                        <a:rPr sz="2475" b="0">
                          <a:solidFill>
                            <a:srgbClr val="193646"/>
                          </a:solidFill>
                          <a:latin typeface="DejaVu Sans"/>
                          <a:ea typeface="DejaVu Sans"/>
                          <a:cs typeface="DejaVu Sans"/>
                        </a:rPr>
                        <a:t>Hospital coverage</a:t>
                      </a:r>
                    </a:p>
                  </a:txBody>
                  <a:tcPr marL="171450" marR="171450" marT="171450" marB="114300" anchor="ctr">
                    <a:solidFill>
                      <a:srgbClr val="EDF2F2"/>
                    </a:solidFill>
                  </a:tcPr>
                </a:tc>
              </a:tr>
              <a:tr h="828675">
                <a:tc>
                  <a:txBody>
                    <a:bodyPr/>
                    <a:lstStyle/>
                    <a:p>
                      <a:r>
                        <a:rPr sz="2475" b="1">
                          <a:solidFill>
                            <a:srgbClr val="286D70"/>
                          </a:solidFill>
                          <a:latin typeface="DejaVu Sans"/>
                          <a:ea typeface="DejaVu Sans"/>
                          <a:cs typeface="DejaVu Sans"/>
                        </a:rPr>
                        <a:t>Part B</a:t>
                      </a:r>
                    </a:p>
                  </a:txBody>
                  <a:tcPr marL="171450" marR="171450" marT="171450" marB="114300" anchor="ctr">
                    <a:solidFill>
                      <a:srgbClr val="F8F6F0"/>
                    </a:solidFill>
                  </a:tcPr>
                </a:tc>
                <a:tc>
                  <a:txBody>
                    <a:bodyPr/>
                    <a:lstStyle/>
                    <a:p>
                      <a:r>
                        <a:rPr sz="2475" b="0">
                          <a:solidFill>
                            <a:srgbClr val="193646"/>
                          </a:solidFill>
                          <a:latin typeface="DejaVu Sans"/>
                          <a:ea typeface="DejaVu Sans"/>
                          <a:cs typeface="DejaVu Sans"/>
                        </a:rPr>
                        <a:t>Doctors and outpatient care</a:t>
                      </a:r>
                    </a:p>
                  </a:txBody>
                  <a:tcPr marL="171450" marR="171450" marT="171450" marB="114300" anchor="ctr">
                    <a:solidFill>
                      <a:srgbClr val="F8F6F0"/>
                    </a:solidFill>
                  </a:tcPr>
                </a:tc>
              </a:tr>
              <a:tr h="828675">
                <a:tc>
                  <a:txBody>
                    <a:bodyPr/>
                    <a:lstStyle/>
                    <a:p>
                      <a:r>
                        <a:rPr sz="2475" b="1">
                          <a:solidFill>
                            <a:srgbClr val="286D70"/>
                          </a:solidFill>
                          <a:latin typeface="DejaVu Sans"/>
                          <a:ea typeface="DejaVu Sans"/>
                          <a:cs typeface="DejaVu Sans"/>
                        </a:rPr>
                        <a:t>Part C</a:t>
                      </a:r>
                    </a:p>
                  </a:txBody>
                  <a:tcPr marL="171450" marR="171450" marT="171450" marB="114300" anchor="ctr">
                    <a:solidFill>
                      <a:srgbClr val="EDF2F2"/>
                    </a:solidFill>
                  </a:tcPr>
                </a:tc>
                <a:tc>
                  <a:txBody>
                    <a:bodyPr/>
                    <a:lstStyle/>
                    <a:p>
                      <a:r>
                        <a:rPr sz="2475" b="0">
                          <a:solidFill>
                            <a:srgbClr val="193646"/>
                          </a:solidFill>
                          <a:latin typeface="DejaVu Sans"/>
                          <a:ea typeface="DejaVu Sans"/>
                          <a:cs typeface="DejaVu Sans"/>
                        </a:rPr>
                        <a:t>A private plan alternative to Original Medicare</a:t>
                      </a:r>
                    </a:p>
                  </a:txBody>
                  <a:tcPr marL="171450" marR="171450" marT="171450" marB="114300" anchor="ctr">
                    <a:solidFill>
                      <a:srgbClr val="EDF2F2"/>
                    </a:solidFill>
                  </a:tcPr>
                </a:tc>
              </a:tr>
              <a:tr h="828675">
                <a:tc>
                  <a:txBody>
                    <a:bodyPr/>
                    <a:lstStyle/>
                    <a:p>
                      <a:r>
                        <a:rPr sz="2475" b="1">
                          <a:solidFill>
                            <a:srgbClr val="286D70"/>
                          </a:solidFill>
                          <a:latin typeface="DejaVu Sans"/>
                          <a:ea typeface="DejaVu Sans"/>
                          <a:cs typeface="DejaVu Sans"/>
                        </a:rPr>
                        <a:t>Part D</a:t>
                      </a:r>
                    </a:p>
                  </a:txBody>
                  <a:tcPr marL="171450" marR="171450" marT="171450" marB="114300" anchor="ctr">
                    <a:solidFill>
                      <a:srgbClr val="F8F6F0"/>
                    </a:solidFill>
                  </a:tcPr>
                </a:tc>
                <a:tc>
                  <a:txBody>
                    <a:bodyPr/>
                    <a:lstStyle/>
                    <a:p>
                      <a:r>
                        <a:rPr sz="2475" b="0">
                          <a:solidFill>
                            <a:srgbClr val="193646"/>
                          </a:solidFill>
                          <a:latin typeface="DejaVu Sans"/>
                          <a:ea typeface="DejaVu Sans"/>
                          <a:cs typeface="DejaVu Sans"/>
                        </a:rPr>
                        <a:t>Prescription drug coverage</a:t>
                      </a:r>
                    </a:p>
                  </a:txBody>
                  <a:tcPr marL="171450" marR="171450" marT="171450" marB="114300" anchor="ctr">
                    <a:solidFill>
                      <a:srgbClr val="F8F6F0"/>
                    </a:solidFill>
                  </a:tcPr>
                </a:tc>
              </a:tr>
            </a:tbl>
          </a:graphicData>
        </a:graphic>
      </p:graphicFrame>
      <p:sp>
        <p:nvSpPr>
          <p:cNvPr id="5" name="">
            <a:extLst xmlns:a="http://schemas.openxmlformats.org/drawingml/2006/main">
              <a:ext uri="{FF2B5EF4-FFF2-40B4-BE49-F238E27FC236}">
                <a16:creationId xmlns:a16="http://schemas.microsoft.com/office/drawing/2014/main" id="{6E14BFCD-53F2-4336-8E03-3A1D41A56F11}"/>
              </a:ext>
            </a:extLst>
          </p:cNvPr>
          <p:cNvSpPr>
            <a:spLocks xmlns:a="http://schemas.openxmlformats.org/drawingml/2006/main" noGrp="1"/>
          </p:cNvSpPr>
          <p:nvPr/>
        </p:nvSpPr>
        <p:spPr>
          <a:xfrm xmlns:a="http://schemas.openxmlformats.org/drawingml/2006/main">
            <a:off x="628650" y="548640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286D70"/>
                </a:solidFill>
                <a:latin typeface="DejaVu Sans"/>
                <a:ea typeface="DejaVu Sans"/>
                <a:cs typeface="DejaVu Sans"/>
              </a:defRPr>
            </a:pPr>
            <a:r>
              <a:rPr sz="2175" b="1">
                <a:solidFill>
                  <a:srgbClr val="286D70"/>
                </a:solidFill>
                <a:latin typeface="DejaVu Sans"/>
                <a:ea typeface="DejaVu Sans"/>
                <a:cs typeface="DejaVu Sans"/>
              </a:rPr>
              <a:t>Part C is officially called Medicare Advantage.</a:t>
            </a:r>
          </a:p>
          <a:p xmlns:a="http://schemas.openxmlformats.org/drawingml/2006/main">
            <a:pPr algn="l">
              <a:buNone/>
              <a:defRPr sz="2175" b="1">
                <a:solidFill>
                  <a:srgbClr val="286D70"/>
                </a:solidFill>
                <a:latin typeface="DejaVu Sans"/>
                <a:ea typeface="DejaVu Sans"/>
                <a:cs typeface="DejaVu Sans"/>
              </a:defRPr>
            </a:pPr>
            <a:r>
              <a:rPr sz="2175" b="1">
                <a:solidFill>
                  <a:srgbClr val="286D70"/>
                </a:solidFill>
                <a:latin typeface="DejaVu Sans"/>
                <a:ea typeface="DejaVu Sans"/>
                <a:cs typeface="DejaVu Sans"/>
              </a:rPr>
              <a:t>We will use “Part C” in this session.</a:t>
            </a:r>
          </a:p>
        </p:txBody>
      </p:sp>
    </p:spTree>
    <p:extLst>
      <p:ext uri="{BB962C8B-B14F-4D97-AF65-F5344CB8AC3E}">
        <p14:creationId xmlns:p14="http://schemas.microsoft.com/office/powerpoint/2010/main" val="303448125"/>
      </p:ext>
    </p:extLst>
  </p:cSld>
</p:sld>
</file>

<file path=ppt/slides/slide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31BF788-DDE4-44E2-ABC1-B34162028D35}"/>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Two ways to receive Medicare</a:t>
            </a:r>
          </a:p>
        </p:txBody>
      </p:sp>
      <p:sp>
        <p:nvSpPr>
          <p:cNvPr id="2" name="">
            <a:extLst xmlns:a="http://schemas.openxmlformats.org/drawingml/2006/main">
              <a:ext uri="{FF2B5EF4-FFF2-40B4-BE49-F238E27FC236}">
                <a16:creationId xmlns:a16="http://schemas.microsoft.com/office/drawing/2014/main" id="{D8C89C91-E8F0-4723-B762-1AA838E0EABB}"/>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A9378C85-8D18-4B97-B019-0C344686CDD1}"/>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4</a:t>
            </a:r>
          </a:p>
        </p:txBody>
      </p:sp>
      <p:graphicFrame>
        <p:nvGraphicFramePr>
          <p:cNvPr id="11" name=""/>
          <p:cNvGraphicFramePr/>
          <p:nvPr/>
        </p:nvGraphicFramePr>
        <p:xfrm>
          <a:off xmlns:a="http://schemas.openxmlformats.org/drawingml/2006/main" x="628650" y="1781175"/>
          <a:ext xmlns:a="http://schemas.openxmlformats.org/drawingml/2006/main" cx="10934700" cy="3590925"/>
        </p:xfrm>
        <a:graphic xmlns:a="http://schemas.openxmlformats.org/drawingml/2006/main">
          <a:graphicData uri="http://schemas.openxmlformats.org/drawingml/2006/table">
            <a:tbl>
              <a:tblPr/>
              <a:tblGrid>
                <a:gridCol w="2209800"/>
                <a:gridCol w="4362450"/>
                <a:gridCol w="4362450"/>
              </a:tblGrid>
              <a:tr h="676275">
                <a:tc>
                  <a:txBody>
                    <a:bodyPr/>
                    <a:lstStyle/>
                    <a:p>
                      <a:r>
                        <a:rPr sz="2100" b="1">
                          <a:solidFill>
                            <a:srgbClr val="FFFFFF"/>
                          </a:solidFill>
                          <a:latin typeface="DejaVu Sans"/>
                          <a:ea typeface="DejaVu Sans"/>
                          <a:cs typeface="DejaVu Sans"/>
                        </a:rPr>
                        <a:t/>
                      </a:r>
                    </a:p>
                  </a:txBody>
                  <a:tcPr marL="161925" marR="142875" marT="133350" marB="95250" anchor="ctr">
                    <a:solidFill>
                      <a:srgbClr val="153245"/>
                    </a:solidFill>
                  </a:tcPr>
                </a:tc>
                <a:tc>
                  <a:txBody>
                    <a:bodyPr/>
                    <a:lstStyle/>
                    <a:p>
                      <a:r>
                        <a:rPr sz="2100" b="1">
                          <a:solidFill>
                            <a:srgbClr val="FFFFFF"/>
                          </a:solidFill>
                          <a:latin typeface="DejaVu Sans"/>
                          <a:ea typeface="DejaVu Sans"/>
                          <a:cs typeface="DejaVu Sans"/>
                        </a:rPr>
                        <a:t>Original Medicare</a:t>
                      </a:r>
                    </a:p>
                  </a:txBody>
                  <a:tcPr marL="161925" marR="142875" marT="133350" marB="95250" anchor="ctr">
                    <a:solidFill>
                      <a:srgbClr val="153245"/>
                    </a:solidFill>
                  </a:tcPr>
                </a:tc>
                <a:tc>
                  <a:txBody>
                    <a:bodyPr/>
                    <a:lstStyle/>
                    <a:p>
                      <a:r>
                        <a:rPr sz="2100" b="1">
                          <a:solidFill>
                            <a:srgbClr val="FFFFFF"/>
                          </a:solidFill>
                          <a:latin typeface="DejaVu Sans"/>
                          <a:ea typeface="DejaVu Sans"/>
                          <a:cs typeface="DejaVu Sans"/>
                        </a:rPr>
                        <a:t>Part C</a:t>
                      </a:r>
                    </a:p>
                  </a:txBody>
                  <a:tcPr marL="161925" marR="142875" marT="133350" marB="95250" anchor="ctr">
                    <a:solidFill>
                      <a:srgbClr val="153245"/>
                    </a:solidFill>
                  </a:tcPr>
                </a:tc>
              </a:tr>
              <a:tr h="971550">
                <a:tc>
                  <a:txBody>
                    <a:bodyPr/>
                    <a:lstStyle/>
                    <a:p>
                      <a:r>
                        <a:rPr sz="2025" b="1">
                          <a:solidFill>
                            <a:srgbClr val="193646"/>
                          </a:solidFill>
                          <a:latin typeface="DejaVu Sans"/>
                          <a:ea typeface="DejaVu Sans"/>
                          <a:cs typeface="DejaVu Sans"/>
                        </a:rPr>
                        <a:t>Medical care</a:t>
                      </a:r>
                    </a:p>
                  </a:txBody>
                  <a:tcPr marL="161925" marR="142875" marT="133350" marB="95250" anchor="ctr">
                    <a:solidFill>
                      <a:srgbClr val="EDF2F2"/>
                    </a:solidFill>
                  </a:tcPr>
                </a:tc>
                <a:tc>
                  <a:txBody>
                    <a:bodyPr/>
                    <a:lstStyle/>
                    <a:p>
                      <a:r>
                        <a:rPr sz="2025" b="0">
                          <a:solidFill>
                            <a:srgbClr val="193646"/>
                          </a:solidFill>
                          <a:latin typeface="DejaVu Sans"/>
                          <a:ea typeface="DejaVu Sans"/>
                          <a:cs typeface="DejaVu Sans"/>
                        </a:rPr>
                        <a:t>Parts A and B</a:t>
                      </a:r>
                    </a:p>
                  </a:txBody>
                  <a:tcPr marL="161925" marR="142875" marT="133350" marB="95250" anchor="ctr">
                    <a:solidFill>
                      <a:srgbClr val="EDF2F2"/>
                    </a:solidFill>
                  </a:tcPr>
                </a:tc>
                <a:tc>
                  <a:txBody>
                    <a:bodyPr/>
                    <a:lstStyle/>
                    <a:p>
                      <a:r>
                        <a:rPr sz="2025" b="0">
                          <a:solidFill>
                            <a:srgbClr val="193646"/>
                          </a:solidFill>
                          <a:latin typeface="DejaVu Sans"/>
                          <a:ea typeface="DejaVu Sans"/>
                          <a:cs typeface="DejaVu Sans"/>
                        </a:rPr>
                        <a:t>Private plan provides A and B benefits</a:t>
                      </a:r>
                    </a:p>
                  </a:txBody>
                  <a:tcPr marL="161925" marR="142875" marT="133350" marB="95250" anchor="ctr">
                    <a:solidFill>
                      <a:srgbClr val="EDF2F2"/>
                    </a:solidFill>
                  </a:tcPr>
                </a:tc>
              </a:tr>
              <a:tr h="971550">
                <a:tc>
                  <a:txBody>
                    <a:bodyPr/>
                    <a:lstStyle/>
                    <a:p>
                      <a:r>
                        <a:rPr sz="2025" b="1">
                          <a:solidFill>
                            <a:srgbClr val="193646"/>
                          </a:solidFill>
                          <a:latin typeface="DejaVu Sans"/>
                          <a:ea typeface="DejaVu Sans"/>
                          <a:cs typeface="DejaVu Sans"/>
                        </a:rPr>
                        <a:t>Drug coverage</a:t>
                      </a:r>
                    </a:p>
                  </a:txBody>
                  <a:tcPr marL="161925" marR="142875" marT="133350" marB="95250" anchor="ctr">
                    <a:solidFill>
                      <a:srgbClr val="F8F6F0"/>
                    </a:solidFill>
                  </a:tcPr>
                </a:tc>
                <a:tc>
                  <a:txBody>
                    <a:bodyPr/>
                    <a:lstStyle/>
                    <a:p>
                      <a:r>
                        <a:rPr sz="2025" b="0">
                          <a:solidFill>
                            <a:srgbClr val="193646"/>
                          </a:solidFill>
                          <a:latin typeface="DejaVu Sans"/>
                          <a:ea typeface="DejaVu Sans"/>
                          <a:cs typeface="DejaVu Sans"/>
                        </a:rPr>
                        <a:t>Usually add a separate Part D plan</a:t>
                      </a:r>
                    </a:p>
                  </a:txBody>
                  <a:tcPr marL="161925" marR="142875" marT="133350" marB="95250" anchor="ctr">
                    <a:solidFill>
                      <a:srgbClr val="F8F6F0"/>
                    </a:solidFill>
                  </a:tcPr>
                </a:tc>
                <a:tc>
                  <a:txBody>
                    <a:bodyPr/>
                    <a:lstStyle/>
                    <a:p>
                      <a:r>
                        <a:rPr sz="2025" b="0">
                          <a:solidFill>
                            <a:srgbClr val="193646"/>
                          </a:solidFill>
                          <a:latin typeface="DejaVu Sans"/>
                          <a:ea typeface="DejaVu Sans"/>
                          <a:cs typeface="DejaVu Sans"/>
                        </a:rPr>
                        <a:t>Most plans include Part D</a:t>
                      </a:r>
                    </a:p>
                  </a:txBody>
                  <a:tcPr marL="161925" marR="142875" marT="133350" marB="95250" anchor="ctr">
                    <a:solidFill>
                      <a:srgbClr val="F8F6F0"/>
                    </a:solidFill>
                  </a:tcPr>
                </a:tc>
              </a:tr>
              <a:tr h="971550">
                <a:tc>
                  <a:txBody>
                    <a:bodyPr/>
                    <a:lstStyle/>
                    <a:p>
                      <a:r>
                        <a:rPr sz="2025" b="1">
                          <a:solidFill>
                            <a:srgbClr val="193646"/>
                          </a:solidFill>
                          <a:latin typeface="DejaVu Sans"/>
                          <a:ea typeface="DejaVu Sans"/>
                          <a:cs typeface="DejaVu Sans"/>
                        </a:rPr>
                        <a:t>Other coverage</a:t>
                      </a:r>
                    </a:p>
                  </a:txBody>
                  <a:tcPr marL="161925" marR="142875" marT="133350" marB="95250" anchor="ctr">
                    <a:solidFill>
                      <a:srgbClr val="EDF2F2"/>
                    </a:solidFill>
                  </a:tcPr>
                </a:tc>
                <a:tc>
                  <a:txBody>
                    <a:bodyPr/>
                    <a:lstStyle/>
                    <a:p>
                      <a:r>
                        <a:rPr sz="2025" b="0">
                          <a:solidFill>
                            <a:srgbClr val="193646"/>
                          </a:solidFill>
                          <a:latin typeface="DejaVu Sans"/>
                          <a:ea typeface="DejaVu Sans"/>
                          <a:cs typeface="DejaVu Sans"/>
                        </a:rPr>
                        <a:t>May add Medigap if eligible</a:t>
                      </a:r>
                    </a:p>
                  </a:txBody>
                  <a:tcPr marL="161925" marR="142875" marT="133350" marB="95250" anchor="ctr">
                    <a:solidFill>
                      <a:srgbClr val="EDF2F2"/>
                    </a:solidFill>
                  </a:tcPr>
                </a:tc>
                <a:tc>
                  <a:txBody>
                    <a:bodyPr/>
                    <a:lstStyle/>
                    <a:p>
                      <a:r>
                        <a:rPr sz="2025" b="0">
                          <a:solidFill>
                            <a:srgbClr val="193646"/>
                          </a:solidFill>
                          <a:latin typeface="DejaVu Sans"/>
                          <a:ea typeface="DejaVu Sans"/>
                          <a:cs typeface="DejaVu Sans"/>
                        </a:rPr>
                        <a:t>Medigap cannot pay Part C cost sharing</a:t>
                      </a:r>
                    </a:p>
                  </a:txBody>
                  <a:tcPr marL="161925" marR="142875" marT="133350" marB="95250" anchor="ctr">
                    <a:solidFill>
                      <a:srgbClr val="EDF2F2"/>
                    </a:solidFill>
                  </a:tcPr>
                </a:tc>
              </a:tr>
            </a:tbl>
          </a:graphicData>
        </a:graphic>
      </p:graphicFrame>
      <p:sp>
        <p:nvSpPr>
          <p:cNvPr id="5" name="">
            <a:extLst xmlns:a="http://schemas.openxmlformats.org/drawingml/2006/main">
              <a:ext uri="{FF2B5EF4-FFF2-40B4-BE49-F238E27FC236}">
                <a16:creationId xmlns:a16="http://schemas.microsoft.com/office/drawing/2014/main" id="{4D8CA005-9420-47F5-9559-F097498A761E}"/>
              </a:ext>
            </a:extLst>
          </p:cNvPr>
          <p:cNvSpPr>
            <a:spLocks xmlns:a="http://schemas.openxmlformats.org/drawingml/2006/main" noGrp="1"/>
          </p:cNvSpPr>
          <p:nvPr/>
        </p:nvSpPr>
        <p:spPr>
          <a:xfrm xmlns:a="http://schemas.openxmlformats.org/drawingml/2006/main">
            <a:off x="628650" y="562927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86D70"/>
                </a:solidFill>
                <a:latin typeface="DejaVu Sans"/>
                <a:ea typeface="DejaVu Sans"/>
                <a:cs typeface="DejaVu Sans"/>
              </a:defRPr>
            </a:pPr>
            <a:r>
              <a:rPr sz="2100" b="1">
                <a:solidFill>
                  <a:srgbClr val="286D70"/>
                </a:solidFill>
                <a:latin typeface="DejaVu Sans"/>
                <a:ea typeface="DejaVu Sans"/>
                <a:cs typeface="DejaVu Sans"/>
              </a:rPr>
              <a:t>Both paths have costs. The right fit depends on the whole picture.</a:t>
            </a:r>
          </a:p>
        </p:txBody>
      </p:sp>
    </p:spTree>
    <p:extLst>
      <p:ext uri="{BB962C8B-B14F-4D97-AF65-F5344CB8AC3E}">
        <p14:creationId xmlns:p14="http://schemas.microsoft.com/office/powerpoint/2010/main" val="690899878"/>
      </p:ext>
    </p:extLst>
  </p:cSld>
</p:sld>
</file>

<file path=ppt/slides/slide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02300AF1-B51D-4717-A220-2E7C7F7C6104}"/>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What Part C may offer</a:t>
            </a:r>
          </a:p>
        </p:txBody>
      </p:sp>
      <p:sp>
        <p:nvSpPr>
          <p:cNvPr id="2" name="">
            <a:extLst xmlns:a="http://schemas.openxmlformats.org/drawingml/2006/main">
              <a:ext uri="{FF2B5EF4-FFF2-40B4-BE49-F238E27FC236}">
                <a16:creationId xmlns:a16="http://schemas.microsoft.com/office/drawing/2014/main" id="{F9748A5A-F1D6-4560-A4CE-F5245A3842F2}"/>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3EC8177F-7FAB-4C48-9EBF-41158063D694}"/>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5</a:t>
            </a:r>
          </a:p>
        </p:txBody>
      </p:sp>
      <p:sp>
        <p:nvSpPr>
          <p:cNvPr id="4" name="">
            <a:extLst xmlns:a="http://schemas.openxmlformats.org/drawingml/2006/main">
              <a:ext uri="{FF2B5EF4-FFF2-40B4-BE49-F238E27FC236}">
                <a16:creationId xmlns:a16="http://schemas.microsoft.com/office/drawing/2014/main" id="{D1D38A40-FC5F-49BF-9595-68F0CDBF32CB}"/>
              </a:ext>
            </a:extLst>
          </p:cNvPr>
          <p:cNvSpPr>
            <a:spLocks xmlns:a="http://schemas.openxmlformats.org/drawingml/2006/main" noGrp="1"/>
          </p:cNvSpPr>
          <p:nvPr/>
        </p:nvSpPr>
        <p:spPr>
          <a:xfrm xmlns:a="http://schemas.openxmlformats.org/drawingml/2006/main">
            <a:off x="628650" y="164782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Medical benefits</a:t>
            </a:r>
          </a:p>
        </p:txBody>
      </p:sp>
      <p:sp>
        <p:nvSpPr>
          <p:cNvPr id="5" name="">
            <a:extLst xmlns:a="http://schemas.openxmlformats.org/drawingml/2006/main">
              <a:ext uri="{FF2B5EF4-FFF2-40B4-BE49-F238E27FC236}">
                <a16:creationId xmlns:a16="http://schemas.microsoft.com/office/drawing/2014/main" id="{ABB01846-52C4-48E2-8529-5B42EA8FD048}"/>
              </a:ext>
            </a:extLst>
          </p:cNvPr>
          <p:cNvSpPr>
            <a:spLocks xmlns:a="http://schemas.openxmlformats.org/drawingml/2006/main" noGrp="1"/>
          </p:cNvSpPr>
          <p:nvPr/>
        </p:nvSpPr>
        <p:spPr>
          <a:xfrm xmlns:a="http://schemas.openxmlformats.org/drawingml/2006/main">
            <a:off x="3714750" y="164782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Part A and Part B benefits through one plan</a:t>
            </a:r>
          </a:p>
        </p:txBody>
      </p:sp>
      <p:sp>
        <p:nvSpPr>
          <p:cNvPr id="6" name="">
            <a:extLst xmlns:a="http://schemas.openxmlformats.org/drawingml/2006/main">
              <a:ext uri="{FF2B5EF4-FFF2-40B4-BE49-F238E27FC236}">
                <a16:creationId xmlns:a16="http://schemas.microsoft.com/office/drawing/2014/main" id="{542BBDAC-48D2-4D0F-802A-5DCA7EDF508E}"/>
              </a:ext>
            </a:extLst>
          </p:cNvPr>
          <p:cNvSpPr>
            <a:spLocks xmlns:a="http://schemas.openxmlformats.org/drawingml/2006/main" noGrp="1"/>
          </p:cNvSpPr>
          <p:nvPr/>
        </p:nvSpPr>
        <p:spPr>
          <a:xfrm xmlns:a="http://schemas.openxmlformats.org/drawingml/2006/main">
            <a:off x="628650" y="26289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Drug coverage</a:t>
            </a:r>
          </a:p>
        </p:txBody>
      </p:sp>
      <p:sp>
        <p:nvSpPr>
          <p:cNvPr id="7" name="">
            <a:extLst xmlns:a="http://schemas.openxmlformats.org/drawingml/2006/main">
              <a:ext uri="{FF2B5EF4-FFF2-40B4-BE49-F238E27FC236}">
                <a16:creationId xmlns:a16="http://schemas.microsoft.com/office/drawing/2014/main" id="{16E1726C-C65E-418F-95EC-5455A35B139D}"/>
              </a:ext>
            </a:extLst>
          </p:cNvPr>
          <p:cNvSpPr>
            <a:spLocks xmlns:a="http://schemas.openxmlformats.org/drawingml/2006/main" noGrp="1"/>
          </p:cNvSpPr>
          <p:nvPr/>
        </p:nvSpPr>
        <p:spPr>
          <a:xfrm xmlns:a="http://schemas.openxmlformats.org/drawingml/2006/main">
            <a:off x="3714750" y="26289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Most plans include prescription coverage</a:t>
            </a:r>
          </a:p>
        </p:txBody>
      </p:sp>
      <p:sp>
        <p:nvSpPr>
          <p:cNvPr id="8" name="">
            <a:extLst xmlns:a="http://schemas.openxmlformats.org/drawingml/2006/main">
              <a:ext uri="{FF2B5EF4-FFF2-40B4-BE49-F238E27FC236}">
                <a16:creationId xmlns:a16="http://schemas.microsoft.com/office/drawing/2014/main" id="{48782DE6-B7E3-47E8-A606-FCAED372B6DA}"/>
              </a:ext>
            </a:extLst>
          </p:cNvPr>
          <p:cNvSpPr>
            <a:spLocks xmlns:a="http://schemas.openxmlformats.org/drawingml/2006/main" noGrp="1"/>
          </p:cNvSpPr>
          <p:nvPr/>
        </p:nvSpPr>
        <p:spPr>
          <a:xfrm xmlns:a="http://schemas.openxmlformats.org/drawingml/2006/main">
            <a:off x="628650" y="36099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Added benefits</a:t>
            </a:r>
          </a:p>
        </p:txBody>
      </p:sp>
      <p:sp>
        <p:nvSpPr>
          <p:cNvPr id="9" name="">
            <a:extLst xmlns:a="http://schemas.openxmlformats.org/drawingml/2006/main">
              <a:ext uri="{FF2B5EF4-FFF2-40B4-BE49-F238E27FC236}">
                <a16:creationId xmlns:a16="http://schemas.microsoft.com/office/drawing/2014/main" id="{F2E4874B-50FC-4614-8B85-EF438E01D6E0}"/>
              </a:ext>
            </a:extLst>
          </p:cNvPr>
          <p:cNvSpPr>
            <a:spLocks xmlns:a="http://schemas.openxmlformats.org/drawingml/2006/main" noGrp="1"/>
          </p:cNvSpPr>
          <p:nvPr/>
        </p:nvSpPr>
        <p:spPr>
          <a:xfrm xmlns:a="http://schemas.openxmlformats.org/drawingml/2006/main">
            <a:off x="3714750" y="36099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Some plans include dental, vision or hearing</a:t>
            </a:r>
          </a:p>
        </p:txBody>
      </p:sp>
      <p:sp>
        <p:nvSpPr>
          <p:cNvPr id="10" name="">
            <a:extLst xmlns:a="http://schemas.openxmlformats.org/drawingml/2006/main">
              <a:ext uri="{FF2B5EF4-FFF2-40B4-BE49-F238E27FC236}">
                <a16:creationId xmlns:a16="http://schemas.microsoft.com/office/drawing/2014/main" id="{A61F8592-84C2-4004-858B-BDCBD09C3222}"/>
              </a:ext>
            </a:extLst>
          </p:cNvPr>
          <p:cNvSpPr>
            <a:spLocks xmlns:a="http://schemas.openxmlformats.org/drawingml/2006/main" noGrp="1"/>
          </p:cNvSpPr>
          <p:nvPr/>
        </p:nvSpPr>
        <p:spPr>
          <a:xfrm xmlns:a="http://schemas.openxmlformats.org/drawingml/2006/main">
            <a:off x="628650" y="45910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Medical limit</a:t>
            </a:r>
          </a:p>
        </p:txBody>
      </p:sp>
      <p:sp>
        <p:nvSpPr>
          <p:cNvPr id="11" name="">
            <a:extLst xmlns:a="http://schemas.openxmlformats.org/drawingml/2006/main">
              <a:ext uri="{FF2B5EF4-FFF2-40B4-BE49-F238E27FC236}">
                <a16:creationId xmlns:a16="http://schemas.microsoft.com/office/drawing/2014/main" id="{25CEB97D-CBE5-47BE-A615-3A7791CAF761}"/>
              </a:ext>
            </a:extLst>
          </p:cNvPr>
          <p:cNvSpPr>
            <a:spLocks xmlns:a="http://schemas.openxmlformats.org/drawingml/2006/main" noGrp="1"/>
          </p:cNvSpPr>
          <p:nvPr/>
        </p:nvSpPr>
        <p:spPr>
          <a:xfrm xmlns:a="http://schemas.openxmlformats.org/drawingml/2006/main">
            <a:off x="3714750" y="45910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A yearly limit on covered A and B cost sharing</a:t>
            </a:r>
          </a:p>
        </p:txBody>
      </p:sp>
      <p:sp>
        <p:nvSpPr>
          <p:cNvPr id="12" name="">
            <a:extLst xmlns:a="http://schemas.openxmlformats.org/drawingml/2006/main">
              <a:ext uri="{FF2B5EF4-FFF2-40B4-BE49-F238E27FC236}">
                <a16:creationId xmlns:a16="http://schemas.microsoft.com/office/drawing/2014/main" id="{1EC5073B-338D-4F95-8432-323314CFEEBA}"/>
              </a:ext>
            </a:extLst>
          </p:cNvPr>
          <p:cNvSpPr>
            <a:spLocks xmlns:a="http://schemas.openxmlformats.org/drawingml/2006/main" noGrp="1"/>
          </p:cNvSpPr>
          <p:nvPr/>
        </p:nvSpPr>
        <p:spPr>
          <a:xfrm xmlns:a="http://schemas.openxmlformats.org/drawingml/2006/main">
            <a:off x="628650" y="578167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86D70"/>
                </a:solidFill>
                <a:latin typeface="DejaVu Sans"/>
                <a:ea typeface="DejaVu Sans"/>
                <a:cs typeface="DejaVu Sans"/>
              </a:defRPr>
            </a:pPr>
            <a:r>
              <a:rPr sz="2025" b="1">
                <a:solidFill>
                  <a:srgbClr val="286D70"/>
                </a:solidFill>
                <a:latin typeface="DejaVu Sans"/>
                <a:ea typeface="DejaVu Sans"/>
                <a:cs typeface="DejaVu Sans"/>
              </a:rPr>
              <a:t>Benefits and limits vary by plan. Extra coverage is not unlimited.</a:t>
            </a:r>
          </a:p>
        </p:txBody>
      </p:sp>
    </p:spTree>
    <p:extLst>
      <p:ext uri="{BB962C8B-B14F-4D97-AF65-F5344CB8AC3E}">
        <p14:creationId xmlns:p14="http://schemas.microsoft.com/office/powerpoint/2010/main" val="986314755"/>
      </p:ext>
    </p:extLst>
  </p:cSld>
</p:sld>
</file>

<file path=ppt/slides/slide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A6FFD5CC-69A5-47D1-92A0-1441FE57EFB7}"/>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Part C details that matter</a:t>
            </a:r>
          </a:p>
        </p:txBody>
      </p:sp>
      <p:sp>
        <p:nvSpPr>
          <p:cNvPr id="2" name="">
            <a:extLst xmlns:a="http://schemas.openxmlformats.org/drawingml/2006/main">
              <a:ext uri="{FF2B5EF4-FFF2-40B4-BE49-F238E27FC236}">
                <a16:creationId xmlns:a16="http://schemas.microsoft.com/office/drawing/2014/main" id="{9D29F21E-D031-4D42-8372-2868DF92C6A4}"/>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BA405AC5-1C78-41CD-A733-043DD8A88C27}"/>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6</a:t>
            </a:r>
          </a:p>
        </p:txBody>
      </p:sp>
      <p:sp>
        <p:nvSpPr>
          <p:cNvPr id="4" name="">
            <a:extLst xmlns:a="http://schemas.openxmlformats.org/drawingml/2006/main">
              <a:ext uri="{FF2B5EF4-FFF2-40B4-BE49-F238E27FC236}">
                <a16:creationId xmlns:a16="http://schemas.microsoft.com/office/drawing/2014/main" id="{394850B6-7305-41D1-BAF0-940342F9CF53}"/>
              </a:ext>
            </a:extLst>
          </p:cNvPr>
          <p:cNvSpPr>
            <a:spLocks xmlns:a="http://schemas.openxmlformats.org/drawingml/2006/main" noGrp="1"/>
          </p:cNvSpPr>
          <p:nvPr/>
        </p:nvSpPr>
        <p:spPr>
          <a:xfrm xmlns:a="http://schemas.openxmlformats.org/drawingml/2006/main">
            <a:off x="628650" y="16764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Doctors and travel</a:t>
            </a:r>
          </a:p>
        </p:txBody>
      </p:sp>
      <p:sp>
        <p:nvSpPr>
          <p:cNvPr id="5" name="">
            <a:extLst xmlns:a="http://schemas.openxmlformats.org/drawingml/2006/main">
              <a:ext uri="{FF2B5EF4-FFF2-40B4-BE49-F238E27FC236}">
                <a16:creationId xmlns:a16="http://schemas.microsoft.com/office/drawing/2014/main" id="{1B7F6869-0AF9-40F9-B080-411807597AEA}"/>
              </a:ext>
            </a:extLst>
          </p:cNvPr>
          <p:cNvSpPr>
            <a:spLocks xmlns:a="http://schemas.openxmlformats.org/drawingml/2006/main" noGrp="1"/>
          </p:cNvSpPr>
          <p:nvPr/>
        </p:nvSpPr>
        <p:spPr>
          <a:xfrm xmlns:a="http://schemas.openxmlformats.org/drawingml/2006/main">
            <a:off x="3714750" y="16764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Networks and out-of-area rules may apply</a:t>
            </a:r>
          </a:p>
        </p:txBody>
      </p:sp>
      <p:sp>
        <p:nvSpPr>
          <p:cNvPr id="6" name="">
            <a:extLst xmlns:a="http://schemas.openxmlformats.org/drawingml/2006/main">
              <a:ext uri="{FF2B5EF4-FFF2-40B4-BE49-F238E27FC236}">
                <a16:creationId xmlns:a16="http://schemas.microsoft.com/office/drawing/2014/main" id="{659D0E3D-6E38-49C4-9F7F-2D9CCBAFDB23}"/>
              </a:ext>
            </a:extLst>
          </p:cNvPr>
          <p:cNvSpPr>
            <a:spLocks xmlns:a="http://schemas.openxmlformats.org/drawingml/2006/main" noGrp="1"/>
          </p:cNvSpPr>
          <p:nvPr/>
        </p:nvSpPr>
        <p:spPr>
          <a:xfrm xmlns:a="http://schemas.openxmlformats.org/drawingml/2006/main">
            <a:off x="628650" y="26574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Care approvals</a:t>
            </a:r>
          </a:p>
        </p:txBody>
      </p:sp>
      <p:sp>
        <p:nvSpPr>
          <p:cNvPr id="7" name="">
            <a:extLst xmlns:a="http://schemas.openxmlformats.org/drawingml/2006/main">
              <a:ext uri="{FF2B5EF4-FFF2-40B4-BE49-F238E27FC236}">
                <a16:creationId xmlns:a16="http://schemas.microsoft.com/office/drawing/2014/main" id="{88DA1884-3893-4B1F-B73A-2C09595A7AA5}"/>
              </a:ext>
            </a:extLst>
          </p:cNvPr>
          <p:cNvSpPr>
            <a:spLocks xmlns:a="http://schemas.openxmlformats.org/drawingml/2006/main" noGrp="1"/>
          </p:cNvSpPr>
          <p:nvPr/>
        </p:nvSpPr>
        <p:spPr>
          <a:xfrm xmlns:a="http://schemas.openxmlformats.org/drawingml/2006/main">
            <a:off x="3714750" y="26574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Some services need prior authorization</a:t>
            </a:r>
          </a:p>
        </p:txBody>
      </p:sp>
      <p:sp>
        <p:nvSpPr>
          <p:cNvPr id="8" name="">
            <a:extLst xmlns:a="http://schemas.openxmlformats.org/drawingml/2006/main">
              <a:ext uri="{FF2B5EF4-FFF2-40B4-BE49-F238E27FC236}">
                <a16:creationId xmlns:a16="http://schemas.microsoft.com/office/drawing/2014/main" id="{3A84AA24-C950-436A-84F9-B9AF78F00C29}"/>
              </a:ext>
            </a:extLst>
          </p:cNvPr>
          <p:cNvSpPr>
            <a:spLocks xmlns:a="http://schemas.openxmlformats.org/drawingml/2006/main" noGrp="1"/>
          </p:cNvSpPr>
          <p:nvPr/>
        </p:nvSpPr>
        <p:spPr>
          <a:xfrm xmlns:a="http://schemas.openxmlformats.org/drawingml/2006/main">
            <a:off x="628650" y="36385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Prescriptions</a:t>
            </a:r>
          </a:p>
        </p:txBody>
      </p:sp>
      <p:sp>
        <p:nvSpPr>
          <p:cNvPr id="9" name="">
            <a:extLst xmlns:a="http://schemas.openxmlformats.org/drawingml/2006/main">
              <a:ext uri="{FF2B5EF4-FFF2-40B4-BE49-F238E27FC236}">
                <a16:creationId xmlns:a16="http://schemas.microsoft.com/office/drawing/2014/main" id="{C608668A-A5A9-4FEB-B22A-554AFE4E20EA}"/>
              </a:ext>
            </a:extLst>
          </p:cNvPr>
          <p:cNvSpPr>
            <a:spLocks xmlns:a="http://schemas.openxmlformats.org/drawingml/2006/main" noGrp="1"/>
          </p:cNvSpPr>
          <p:nvPr/>
        </p:nvSpPr>
        <p:spPr>
          <a:xfrm xmlns:a="http://schemas.openxmlformats.org/drawingml/2006/main">
            <a:off x="3714750" y="36385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Check each medicine and the pharmacy</a:t>
            </a:r>
          </a:p>
        </p:txBody>
      </p:sp>
      <p:sp>
        <p:nvSpPr>
          <p:cNvPr id="10" name="">
            <a:extLst xmlns:a="http://schemas.openxmlformats.org/drawingml/2006/main">
              <a:ext uri="{FF2B5EF4-FFF2-40B4-BE49-F238E27FC236}">
                <a16:creationId xmlns:a16="http://schemas.microsoft.com/office/drawing/2014/main" id="{8FC8FA9A-C90C-4ECC-A1F5-09F40EBDE9B0}"/>
              </a:ext>
            </a:extLst>
          </p:cNvPr>
          <p:cNvSpPr>
            <a:spLocks xmlns:a="http://schemas.openxmlformats.org/drawingml/2006/main" noGrp="1"/>
          </p:cNvSpPr>
          <p:nvPr/>
        </p:nvSpPr>
        <p:spPr>
          <a:xfrm xmlns:a="http://schemas.openxmlformats.org/drawingml/2006/main">
            <a:off x="628650" y="461962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Total cost</a:t>
            </a:r>
          </a:p>
        </p:txBody>
      </p:sp>
      <p:sp>
        <p:nvSpPr>
          <p:cNvPr id="11" name="">
            <a:extLst xmlns:a="http://schemas.openxmlformats.org/drawingml/2006/main">
              <a:ext uri="{FF2B5EF4-FFF2-40B4-BE49-F238E27FC236}">
                <a16:creationId xmlns:a16="http://schemas.microsoft.com/office/drawing/2014/main" id="{7CD0BFB1-5760-4169-A898-1C943DD67FF9}"/>
              </a:ext>
            </a:extLst>
          </p:cNvPr>
          <p:cNvSpPr>
            <a:spLocks xmlns:a="http://schemas.openxmlformats.org/drawingml/2006/main" noGrp="1"/>
          </p:cNvSpPr>
          <p:nvPr/>
        </p:nvSpPr>
        <p:spPr>
          <a:xfrm xmlns:a="http://schemas.openxmlformats.org/drawingml/2006/main">
            <a:off x="3714750" y="461962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Part B premium, plan costs and cost sharing</a:t>
            </a:r>
          </a:p>
        </p:txBody>
      </p:sp>
      <p:sp>
        <p:nvSpPr>
          <p:cNvPr id="12" name="">
            <a:extLst xmlns:a="http://schemas.openxmlformats.org/drawingml/2006/main">
              <a:ext uri="{FF2B5EF4-FFF2-40B4-BE49-F238E27FC236}">
                <a16:creationId xmlns:a16="http://schemas.microsoft.com/office/drawing/2014/main" id="{FAF242FA-F37C-46AB-A83E-C6FB42B86A3B}"/>
              </a:ext>
            </a:extLst>
          </p:cNvPr>
          <p:cNvSpPr>
            <a:spLocks xmlns:a="http://schemas.openxmlformats.org/drawingml/2006/main" noGrp="1"/>
          </p:cNvSpPr>
          <p:nvPr/>
        </p:nvSpPr>
        <p:spPr>
          <a:xfrm xmlns:a="http://schemas.openxmlformats.org/drawingml/2006/main">
            <a:off x="628650" y="578167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86D70"/>
                </a:solidFill>
                <a:latin typeface="DejaVu Sans"/>
                <a:ea typeface="DejaVu Sans"/>
                <a:cs typeface="DejaVu Sans"/>
              </a:defRPr>
            </a:pPr>
            <a:r>
              <a:rPr sz="2025" b="1">
                <a:solidFill>
                  <a:srgbClr val="286D70"/>
                </a:solidFill>
                <a:latin typeface="DejaVu Sans"/>
                <a:ea typeface="DejaVu Sans"/>
                <a:cs typeface="DejaVu Sans"/>
              </a:rPr>
              <a:t>Medical access and prescriptions matter as much as extra benefits.</a:t>
            </a:r>
          </a:p>
        </p:txBody>
      </p:sp>
    </p:spTree>
    <p:extLst>
      <p:ext uri="{BB962C8B-B14F-4D97-AF65-F5344CB8AC3E}">
        <p14:creationId xmlns:p14="http://schemas.microsoft.com/office/powerpoint/2010/main" val="1744175335"/>
      </p:ext>
    </p:extLst>
  </p:cSld>
</p:sld>
</file>

<file path=ppt/slides/slide7.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36FCFFF-5822-4129-9B1C-6F17A0440BB0}"/>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How a Medicare supplement works</a:t>
            </a:r>
          </a:p>
        </p:txBody>
      </p:sp>
      <p:sp>
        <p:nvSpPr>
          <p:cNvPr id="2" name="">
            <a:extLst xmlns:a="http://schemas.openxmlformats.org/drawingml/2006/main">
              <a:ext uri="{FF2B5EF4-FFF2-40B4-BE49-F238E27FC236}">
                <a16:creationId xmlns:a16="http://schemas.microsoft.com/office/drawing/2014/main" id="{FD0B9443-AB06-4F4B-BED1-FBB0E6A7BE83}"/>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5D4B0271-DE1C-437E-8F5C-30341D66709D}"/>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7</a:t>
            </a:r>
          </a:p>
        </p:txBody>
      </p:sp>
      <p:sp>
        <p:nvSpPr>
          <p:cNvPr id="4" name="">
            <a:extLst xmlns:a="http://schemas.openxmlformats.org/drawingml/2006/main">
              <a:ext uri="{FF2B5EF4-FFF2-40B4-BE49-F238E27FC236}">
                <a16:creationId xmlns:a16="http://schemas.microsoft.com/office/drawing/2014/main" id="{34B3F11C-7634-4161-9571-3F8592D7203A}"/>
              </a:ext>
            </a:extLst>
          </p:cNvPr>
          <p:cNvSpPr>
            <a:spLocks xmlns:a="http://schemas.openxmlformats.org/drawingml/2006/main" noGrp="1"/>
          </p:cNvSpPr>
          <p:nvPr/>
        </p:nvSpPr>
        <p:spPr>
          <a:xfrm xmlns:a="http://schemas.openxmlformats.org/drawingml/2006/main">
            <a:off x="628650" y="16954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Medigap</a:t>
            </a:r>
          </a:p>
        </p:txBody>
      </p:sp>
      <p:sp>
        <p:nvSpPr>
          <p:cNvPr id="5" name="">
            <a:extLst xmlns:a="http://schemas.openxmlformats.org/drawingml/2006/main">
              <a:ext uri="{FF2B5EF4-FFF2-40B4-BE49-F238E27FC236}">
                <a16:creationId xmlns:a16="http://schemas.microsoft.com/office/drawing/2014/main" id="{E2E03D73-B949-445E-AEE1-D44ABD241A8A}"/>
              </a:ext>
            </a:extLst>
          </p:cNvPr>
          <p:cNvSpPr>
            <a:spLocks xmlns:a="http://schemas.openxmlformats.org/drawingml/2006/main" noGrp="1"/>
          </p:cNvSpPr>
          <p:nvPr/>
        </p:nvSpPr>
        <p:spPr>
          <a:xfrm xmlns:a="http://schemas.openxmlformats.org/drawingml/2006/main">
            <a:off x="3714750" y="16954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Helps pay certain Original Medicare costs</a:t>
            </a:r>
          </a:p>
        </p:txBody>
      </p:sp>
      <p:sp>
        <p:nvSpPr>
          <p:cNvPr id="6" name="">
            <a:extLst xmlns:a="http://schemas.openxmlformats.org/drawingml/2006/main">
              <a:ext uri="{FF2B5EF4-FFF2-40B4-BE49-F238E27FC236}">
                <a16:creationId xmlns:a16="http://schemas.microsoft.com/office/drawing/2014/main" id="{E45F6B88-CD55-460C-8B36-770A1A796D6C}"/>
              </a:ext>
            </a:extLst>
          </p:cNvPr>
          <p:cNvSpPr>
            <a:spLocks xmlns:a="http://schemas.openxmlformats.org/drawingml/2006/main" noGrp="1"/>
          </p:cNvSpPr>
          <p:nvPr/>
        </p:nvSpPr>
        <p:spPr>
          <a:xfrm xmlns:a="http://schemas.openxmlformats.org/drawingml/2006/main">
            <a:off x="628650" y="267652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Separate coverage</a:t>
            </a:r>
          </a:p>
        </p:txBody>
      </p:sp>
      <p:sp>
        <p:nvSpPr>
          <p:cNvPr id="7" name="">
            <a:extLst xmlns:a="http://schemas.openxmlformats.org/drawingml/2006/main">
              <a:ext uri="{FF2B5EF4-FFF2-40B4-BE49-F238E27FC236}">
                <a16:creationId xmlns:a16="http://schemas.microsoft.com/office/drawing/2014/main" id="{9534007F-2E53-478E-ADEC-AA2C40841C49}"/>
              </a:ext>
            </a:extLst>
          </p:cNvPr>
          <p:cNvSpPr>
            <a:spLocks xmlns:a="http://schemas.openxmlformats.org/drawingml/2006/main" noGrp="1"/>
          </p:cNvSpPr>
          <p:nvPr/>
        </p:nvSpPr>
        <p:spPr>
          <a:xfrm xmlns:a="http://schemas.openxmlformats.org/drawingml/2006/main">
            <a:off x="3714750" y="267652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A premium in addition to Medicare premiums</a:t>
            </a:r>
          </a:p>
        </p:txBody>
      </p:sp>
      <p:sp>
        <p:nvSpPr>
          <p:cNvPr id="8" name="">
            <a:extLst xmlns:a="http://schemas.openxmlformats.org/drawingml/2006/main">
              <a:ext uri="{FF2B5EF4-FFF2-40B4-BE49-F238E27FC236}">
                <a16:creationId xmlns:a16="http://schemas.microsoft.com/office/drawing/2014/main" id="{B6A78239-A6C1-4C66-A2A5-29248017543F}"/>
              </a:ext>
            </a:extLst>
          </p:cNvPr>
          <p:cNvSpPr>
            <a:spLocks xmlns:a="http://schemas.openxmlformats.org/drawingml/2006/main" noGrp="1"/>
          </p:cNvSpPr>
          <p:nvPr/>
        </p:nvSpPr>
        <p:spPr>
          <a:xfrm xmlns:a="http://schemas.openxmlformats.org/drawingml/2006/main">
            <a:off x="628650" y="36576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Coverage gaps</a:t>
            </a:r>
          </a:p>
        </p:txBody>
      </p:sp>
      <p:sp>
        <p:nvSpPr>
          <p:cNvPr id="9" name="">
            <a:extLst xmlns:a="http://schemas.openxmlformats.org/drawingml/2006/main">
              <a:ext uri="{FF2B5EF4-FFF2-40B4-BE49-F238E27FC236}">
                <a16:creationId xmlns:a16="http://schemas.microsoft.com/office/drawing/2014/main" id="{C0A1980F-737B-4615-9E3E-A42B90DC30BD}"/>
              </a:ext>
            </a:extLst>
          </p:cNvPr>
          <p:cNvSpPr>
            <a:spLocks xmlns:a="http://schemas.openxmlformats.org/drawingml/2006/main" noGrp="1"/>
          </p:cNvSpPr>
          <p:nvPr/>
        </p:nvSpPr>
        <p:spPr>
          <a:xfrm xmlns:a="http://schemas.openxmlformats.org/drawingml/2006/main">
            <a:off x="3714750" y="36576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Usually no routine dental, vision or hearing aids</a:t>
            </a:r>
          </a:p>
        </p:txBody>
      </p:sp>
      <p:sp>
        <p:nvSpPr>
          <p:cNvPr id="10" name="">
            <a:extLst xmlns:a="http://schemas.openxmlformats.org/drawingml/2006/main">
              <a:ext uri="{FF2B5EF4-FFF2-40B4-BE49-F238E27FC236}">
                <a16:creationId xmlns:a16="http://schemas.microsoft.com/office/drawing/2014/main" id="{17D0910B-4008-433B-B987-F0A14DE7963E}"/>
              </a:ext>
            </a:extLst>
          </p:cNvPr>
          <p:cNvSpPr>
            <a:spLocks xmlns:a="http://schemas.openxmlformats.org/drawingml/2006/main" noGrp="1"/>
          </p:cNvSpPr>
          <p:nvPr/>
        </p:nvSpPr>
        <p:spPr>
          <a:xfrm xmlns:a="http://schemas.openxmlformats.org/drawingml/2006/main">
            <a:off x="628650" y="46386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Joining or changing</a:t>
            </a:r>
          </a:p>
        </p:txBody>
      </p:sp>
      <p:sp>
        <p:nvSpPr>
          <p:cNvPr id="11" name="">
            <a:extLst xmlns:a="http://schemas.openxmlformats.org/drawingml/2006/main">
              <a:ext uri="{FF2B5EF4-FFF2-40B4-BE49-F238E27FC236}">
                <a16:creationId xmlns:a16="http://schemas.microsoft.com/office/drawing/2014/main" id="{B2EB3E4F-CEFA-40A1-8378-D9ADB071542B}"/>
              </a:ext>
            </a:extLst>
          </p:cNvPr>
          <p:cNvSpPr>
            <a:spLocks xmlns:a="http://schemas.openxmlformats.org/drawingml/2006/main" noGrp="1"/>
          </p:cNvSpPr>
          <p:nvPr/>
        </p:nvSpPr>
        <p:spPr>
          <a:xfrm xmlns:a="http://schemas.openxmlformats.org/drawingml/2006/main">
            <a:off x="3714750" y="46386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Enrollment protections and health review vary</a:t>
            </a:r>
          </a:p>
        </p:txBody>
      </p:sp>
      <p:sp>
        <p:nvSpPr>
          <p:cNvPr id="12" name="">
            <a:extLst xmlns:a="http://schemas.openxmlformats.org/drawingml/2006/main">
              <a:ext uri="{FF2B5EF4-FFF2-40B4-BE49-F238E27FC236}">
                <a16:creationId xmlns:a16="http://schemas.microsoft.com/office/drawing/2014/main" id="{905B23CF-2329-4091-ACCE-E5ED64A5118C}"/>
              </a:ext>
            </a:extLst>
          </p:cNvPr>
          <p:cNvSpPr>
            <a:spLocks xmlns:a="http://schemas.openxmlformats.org/drawingml/2006/main" noGrp="1"/>
          </p:cNvSpPr>
          <p:nvPr/>
        </p:nvSpPr>
        <p:spPr>
          <a:xfrm xmlns:a="http://schemas.openxmlformats.org/drawingml/2006/main">
            <a:off x="628650" y="576262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86D70"/>
                </a:solidFill>
                <a:latin typeface="DejaVu Sans"/>
                <a:ea typeface="DejaVu Sans"/>
                <a:cs typeface="DejaVu Sans"/>
              </a:defRPr>
            </a:pPr>
            <a:r>
              <a:rPr sz="2025" b="1">
                <a:solidFill>
                  <a:srgbClr val="286D70"/>
                </a:solidFill>
                <a:latin typeface="DejaVu Sans"/>
                <a:ea typeface="DejaVu Sans"/>
                <a:cs typeface="DejaVu Sans"/>
              </a:rPr>
              <a:t>A supplement works with Original Medicare. It cannot cover Part C costs.</a:t>
            </a:r>
          </a:p>
        </p:txBody>
      </p:sp>
    </p:spTree>
    <p:extLst>
      <p:ext uri="{BB962C8B-B14F-4D97-AF65-F5344CB8AC3E}">
        <p14:creationId xmlns:p14="http://schemas.microsoft.com/office/powerpoint/2010/main" val="17037752"/>
      </p:ext>
    </p:extLst>
  </p:cSld>
</p:sld>
</file>

<file path=ppt/slides/slide8.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7331868-F7BF-4700-8506-5799FCD634B5}"/>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Medigap rights vary by state</a:t>
            </a:r>
          </a:p>
        </p:txBody>
      </p:sp>
      <p:sp>
        <p:nvSpPr>
          <p:cNvPr id="2" name="">
            <a:extLst xmlns:a="http://schemas.openxmlformats.org/drawingml/2006/main">
              <a:ext uri="{FF2B5EF4-FFF2-40B4-BE49-F238E27FC236}">
                <a16:creationId xmlns:a16="http://schemas.microsoft.com/office/drawing/2014/main" id="{CB5A1036-B563-4B68-A11F-8BACD4F5F266}"/>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2B09305B-6F61-4FC5-9636-304BC980D35C}"/>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8</a:t>
            </a:r>
          </a:p>
        </p:txBody>
      </p:sp>
      <p:sp>
        <p:nvSpPr>
          <p:cNvPr id="4" name="">
            <a:extLst xmlns:a="http://schemas.openxmlformats.org/drawingml/2006/main">
              <a:ext uri="{FF2B5EF4-FFF2-40B4-BE49-F238E27FC236}">
                <a16:creationId xmlns:a16="http://schemas.microsoft.com/office/drawing/2014/main" id="{A25535C4-55E4-49C4-82EB-8CA83506BBE7}"/>
              </a:ext>
            </a:extLst>
          </p:cNvPr>
          <p:cNvSpPr>
            <a:spLocks xmlns:a="http://schemas.openxmlformats.org/drawingml/2006/main" noGrp="1"/>
          </p:cNvSpPr>
          <p:nvPr/>
        </p:nvSpPr>
        <p:spPr>
          <a:xfrm xmlns:a="http://schemas.openxmlformats.org/drawingml/2006/main">
            <a:off x="628650" y="17716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Who may qualify</a:t>
            </a:r>
          </a:p>
        </p:txBody>
      </p:sp>
      <p:sp>
        <p:nvSpPr>
          <p:cNvPr id="5" name="">
            <a:extLst xmlns:a="http://schemas.openxmlformats.org/drawingml/2006/main">
              <a:ext uri="{FF2B5EF4-FFF2-40B4-BE49-F238E27FC236}">
                <a16:creationId xmlns:a16="http://schemas.microsoft.com/office/drawing/2014/main" id="{BE05D05C-6F7A-412C-AB1C-A50FA157E935}"/>
              </a:ext>
            </a:extLst>
          </p:cNvPr>
          <p:cNvSpPr>
            <a:spLocks xmlns:a="http://schemas.openxmlformats.org/drawingml/2006/main" noGrp="1"/>
          </p:cNvSpPr>
          <p:nvPr/>
        </p:nvSpPr>
        <p:spPr>
          <a:xfrm xmlns:a="http://schemas.openxmlformats.org/drawingml/2006/main">
            <a:off x="3714750" y="17716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Protections depend on your state and circumstances</a:t>
            </a:r>
          </a:p>
        </p:txBody>
      </p:sp>
      <p:sp>
        <p:nvSpPr>
          <p:cNvPr id="6" name="">
            <a:extLst xmlns:a="http://schemas.openxmlformats.org/drawingml/2006/main">
              <a:ext uri="{FF2B5EF4-FFF2-40B4-BE49-F238E27FC236}">
                <a16:creationId xmlns:a16="http://schemas.microsoft.com/office/drawing/2014/main" id="{CD8BD177-0368-49D9-B161-AA622F3E8E12}"/>
              </a:ext>
            </a:extLst>
          </p:cNvPr>
          <p:cNvSpPr>
            <a:spLocks xmlns:a="http://schemas.openxmlformats.org/drawingml/2006/main" noGrp="1"/>
          </p:cNvSpPr>
          <p:nvPr/>
        </p:nvSpPr>
        <p:spPr>
          <a:xfrm xmlns:a="http://schemas.openxmlformats.org/drawingml/2006/main">
            <a:off x="628650" y="29241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What may change</a:t>
            </a:r>
          </a:p>
        </p:txBody>
      </p:sp>
      <p:sp>
        <p:nvSpPr>
          <p:cNvPr id="7" name="">
            <a:extLst xmlns:a="http://schemas.openxmlformats.org/drawingml/2006/main">
              <a:ext uri="{FF2B5EF4-FFF2-40B4-BE49-F238E27FC236}">
                <a16:creationId xmlns:a16="http://schemas.microsoft.com/office/drawing/2014/main" id="{9F43141D-7370-4703-868E-3EEE487A8D2C}"/>
              </a:ext>
            </a:extLst>
          </p:cNvPr>
          <p:cNvSpPr>
            <a:spLocks xmlns:a="http://schemas.openxmlformats.org/drawingml/2006/main" noGrp="1"/>
          </p:cNvSpPr>
          <p:nvPr/>
        </p:nvSpPr>
        <p:spPr>
          <a:xfrm xmlns:a="http://schemas.openxmlformats.org/drawingml/2006/main">
            <a:off x="3714750" y="29241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Available plans and underwriting rules can differ</a:t>
            </a:r>
          </a:p>
        </p:txBody>
      </p:sp>
      <p:sp>
        <p:nvSpPr>
          <p:cNvPr id="8" name="">
            <a:extLst xmlns:a="http://schemas.openxmlformats.org/drawingml/2006/main">
              <a:ext uri="{FF2B5EF4-FFF2-40B4-BE49-F238E27FC236}">
                <a16:creationId xmlns:a16="http://schemas.microsoft.com/office/drawing/2014/main" id="{871D74EC-F28E-41E3-8D82-D43CF1414B30}"/>
              </a:ext>
            </a:extLst>
          </p:cNvPr>
          <p:cNvSpPr>
            <a:spLocks xmlns:a="http://schemas.openxmlformats.org/drawingml/2006/main" noGrp="1"/>
          </p:cNvSpPr>
          <p:nvPr/>
        </p:nvSpPr>
        <p:spPr>
          <a:xfrm xmlns:a="http://schemas.openxmlformats.org/drawingml/2006/main">
            <a:off x="628650" y="40767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When to ask</a:t>
            </a:r>
          </a:p>
        </p:txBody>
      </p:sp>
      <p:sp>
        <p:nvSpPr>
          <p:cNvPr id="9" name="">
            <a:extLst xmlns:a="http://schemas.openxmlformats.org/drawingml/2006/main">
              <a:ext uri="{FF2B5EF4-FFF2-40B4-BE49-F238E27FC236}">
                <a16:creationId xmlns:a16="http://schemas.microsoft.com/office/drawing/2014/main" id="{036B3B78-9598-447B-B602-947A31853AD1}"/>
              </a:ext>
            </a:extLst>
          </p:cNvPr>
          <p:cNvSpPr>
            <a:spLocks xmlns:a="http://schemas.openxmlformats.org/drawingml/2006/main" noGrp="1"/>
          </p:cNvSpPr>
          <p:nvPr/>
        </p:nvSpPr>
        <p:spPr>
          <a:xfrm xmlns:a="http://schemas.openxmlformats.org/drawingml/2006/main">
            <a:off x="3714750" y="40767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Check enrollment windows before changing coverage</a:t>
            </a:r>
          </a:p>
        </p:txBody>
      </p:sp>
      <p:sp>
        <p:nvSpPr>
          <p:cNvPr id="10" name="">
            <a:extLst xmlns:a="http://schemas.openxmlformats.org/drawingml/2006/main">
              <a:ext uri="{FF2B5EF4-FFF2-40B4-BE49-F238E27FC236}">
                <a16:creationId xmlns:a16="http://schemas.microsoft.com/office/drawing/2014/main" id="{90ADCD88-E88B-4E41-82C4-AD84D4CE0E12}"/>
              </a:ext>
            </a:extLst>
          </p:cNvPr>
          <p:cNvSpPr>
            <a:spLocks xmlns:a="http://schemas.openxmlformats.org/drawingml/2006/main" noGrp="1"/>
          </p:cNvSpPr>
          <p:nvPr/>
        </p:nvSpPr>
        <p:spPr>
          <a:xfrm xmlns:a="http://schemas.openxmlformats.org/drawingml/2006/main">
            <a:off x="628650" y="554355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86D70"/>
                </a:solidFill>
                <a:latin typeface="DejaVu Sans"/>
                <a:ea typeface="DejaVu Sans"/>
                <a:cs typeface="DejaVu Sans"/>
              </a:defRPr>
            </a:pPr>
            <a:r>
              <a:rPr sz="2100" b="1">
                <a:solidFill>
                  <a:srgbClr val="286D70"/>
                </a:solidFill>
                <a:latin typeface="DejaVu Sans"/>
                <a:ea typeface="DejaVu Sans"/>
                <a:cs typeface="DejaVu Sans"/>
              </a:rPr>
              <a:t>Do not cancel current coverage before checking replacement rights.</a:t>
            </a:r>
          </a:p>
        </p:txBody>
      </p:sp>
    </p:spTree>
    <p:extLst>
      <p:ext uri="{BB962C8B-B14F-4D97-AF65-F5344CB8AC3E}">
        <p14:creationId xmlns:p14="http://schemas.microsoft.com/office/powerpoint/2010/main" val="86485703"/>
      </p:ext>
    </p:extLst>
  </p:cSld>
</p:sld>
</file>

<file path=ppt/slides/slide9.xml><?xml version="1.0" encoding="utf-8"?>
<p:sld xmlns:p="http://schemas.openxmlformats.org/presentationml/2006/main">
  <p:cSld>
    <p:bg>
      <p:bgPr>
        <a:solidFill xmlns:a="http://schemas.openxmlformats.org/drawingml/2006/main">
          <a:srgbClr val="153245"/>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6737274-0316-4BA7-8F7B-D4ED654A35B0}"/>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Original Medicare and dental care</a:t>
            </a:r>
          </a:p>
        </p:txBody>
      </p:sp>
      <p:sp>
        <p:nvSpPr>
          <p:cNvPr id="2" name="">
            <a:extLst xmlns:a="http://schemas.openxmlformats.org/drawingml/2006/main">
              <a:ext uri="{FF2B5EF4-FFF2-40B4-BE49-F238E27FC236}">
                <a16:creationId xmlns:a16="http://schemas.microsoft.com/office/drawing/2014/main" id="{0FAE8C02-1498-4291-9CDC-A2B7AA18AEA7}"/>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D4DEDF"/>
                </a:solidFill>
                <a:latin typeface="DejaVu Sans"/>
                <a:ea typeface="DejaVu Sans"/>
                <a:cs typeface="DejaVu Sans"/>
              </a:defRPr>
            </a:pPr>
            <a:r>
              <a:rPr sz="1200" b="0">
                <a:solidFill>
                  <a:srgbClr val="D4DEDF"/>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F300E53E-7340-4928-A3C7-C4C2AA6AF43E}"/>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D4DEDF"/>
                </a:solidFill>
                <a:latin typeface="DejaVu Sans"/>
                <a:ea typeface="DejaVu Sans"/>
                <a:cs typeface="DejaVu Sans"/>
              </a:defRPr>
            </a:pPr>
            <a:r>
              <a:rPr sz="1200" b="0">
                <a:solidFill>
                  <a:srgbClr val="D4DEDF"/>
                </a:solidFill>
                <a:latin typeface="DejaVu Sans"/>
                <a:ea typeface="DejaVu Sans"/>
                <a:cs typeface="DejaVu Sans"/>
              </a:rPr>
              <a:t>9</a:t>
            </a:r>
          </a:p>
        </p:txBody>
      </p:sp>
      <p:sp>
        <p:nvSpPr>
          <p:cNvPr id="4" name="">
            <a:extLst xmlns:a="http://schemas.openxmlformats.org/drawingml/2006/main">
              <a:ext uri="{FF2B5EF4-FFF2-40B4-BE49-F238E27FC236}">
                <a16:creationId xmlns:a16="http://schemas.microsoft.com/office/drawing/2014/main" id="{50DF4444-39F6-4CDB-9BFF-8DB55C7C6B94}"/>
              </a:ext>
            </a:extLst>
          </p:cNvPr>
          <p:cNvSpPr>
            <a:spLocks xmlns:a="http://schemas.openxmlformats.org/drawingml/2006/main" noGrp="1"/>
          </p:cNvSpPr>
          <p:nvPr/>
        </p:nvSpPr>
        <p:spPr>
          <a:xfrm xmlns:a="http://schemas.openxmlformats.org/drawingml/2006/main">
            <a:off x="628650" y="1847850"/>
            <a:ext cx="504825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1">
                <a:solidFill>
                  <a:srgbClr val="DBBD7D"/>
                </a:solidFill>
                <a:latin typeface="DejaVu Sans"/>
                <a:ea typeface="DejaVu Sans"/>
                <a:cs typeface="DejaVu Sans"/>
              </a:defRPr>
            </a:pPr>
            <a:r>
              <a:rPr sz="2775" b="1">
                <a:solidFill>
                  <a:srgbClr val="DBBD7D"/>
                </a:solidFill>
                <a:latin typeface="DejaVu Sans"/>
                <a:ea typeface="DejaVu Sans"/>
                <a:cs typeface="DejaVu Sans"/>
              </a:rPr>
              <a:t>Routine care</a:t>
            </a:r>
          </a:p>
        </p:txBody>
      </p:sp>
      <p:sp>
        <p:nvSpPr>
          <p:cNvPr id="5" name="">
            <a:extLst xmlns:a="http://schemas.openxmlformats.org/drawingml/2006/main">
              <a:ext uri="{FF2B5EF4-FFF2-40B4-BE49-F238E27FC236}">
                <a16:creationId xmlns:a16="http://schemas.microsoft.com/office/drawing/2014/main" id="{B7C8B652-1F29-4F2A-B078-BBD8BCD18C4F}"/>
              </a:ext>
            </a:extLst>
          </p:cNvPr>
          <p:cNvSpPr>
            <a:spLocks xmlns:a="http://schemas.openxmlformats.org/drawingml/2006/main" noGrp="1"/>
          </p:cNvSpPr>
          <p:nvPr/>
        </p:nvSpPr>
        <p:spPr>
          <a:xfrm xmlns:a="http://schemas.openxmlformats.org/drawingml/2006/main">
            <a:off x="628650" y="2514600"/>
            <a:ext cx="50292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625" b="0">
                <a:solidFill>
                  <a:srgbClr val="FFFFFF"/>
                </a:solidFill>
                <a:latin typeface="DejaVu Sans"/>
                <a:ea typeface="DejaVu Sans"/>
                <a:cs typeface="DejaVu Sans"/>
              </a:defRPr>
            </a:pPr>
            <a:r>
              <a:rPr sz="2625" b="0">
                <a:solidFill>
                  <a:srgbClr val="FFFFFF"/>
                </a:solidFill>
                <a:latin typeface="DejaVu Sans"/>
                <a:ea typeface="DejaVu Sans"/>
                <a:cs typeface="DejaVu Sans"/>
              </a:rPr>
              <a:t>Generally no coverage for cleanings, fillings, dentures or implants.</a:t>
            </a:r>
          </a:p>
        </p:txBody>
      </p:sp>
      <p:sp>
        <p:nvSpPr>
          <p:cNvPr id="6" name="">
            <a:extLst xmlns:a="http://schemas.openxmlformats.org/drawingml/2006/main">
              <a:ext uri="{FF2B5EF4-FFF2-40B4-BE49-F238E27FC236}">
                <a16:creationId xmlns:a16="http://schemas.microsoft.com/office/drawing/2014/main" id="{46B21087-FC69-4ADD-9F69-8183FE42DCDD}"/>
              </a:ext>
            </a:extLst>
          </p:cNvPr>
          <p:cNvSpPr>
            <a:spLocks xmlns:a="http://schemas.openxmlformats.org/drawingml/2006/main" noGrp="1"/>
          </p:cNvSpPr>
          <p:nvPr/>
        </p:nvSpPr>
        <p:spPr>
          <a:xfrm xmlns:a="http://schemas.openxmlformats.org/drawingml/2006/main">
            <a:off x="6496050" y="1847850"/>
            <a:ext cx="5067300" cy="504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1">
                <a:solidFill>
                  <a:srgbClr val="DBBD7D"/>
                </a:solidFill>
                <a:latin typeface="DejaVu Sans"/>
                <a:ea typeface="DejaVu Sans"/>
                <a:cs typeface="DejaVu Sans"/>
              </a:defRPr>
            </a:pPr>
            <a:r>
              <a:rPr sz="2775" b="1">
                <a:solidFill>
                  <a:srgbClr val="DBBD7D"/>
                </a:solidFill>
                <a:latin typeface="DejaVu Sans"/>
                <a:ea typeface="DejaVu Sans"/>
                <a:cs typeface="DejaVu Sans"/>
              </a:rPr>
              <a:t>Medical exceptions</a:t>
            </a:r>
          </a:p>
        </p:txBody>
      </p:sp>
      <p:sp>
        <p:nvSpPr>
          <p:cNvPr id="7" name="">
            <a:extLst xmlns:a="http://schemas.openxmlformats.org/drawingml/2006/main">
              <a:ext uri="{FF2B5EF4-FFF2-40B4-BE49-F238E27FC236}">
                <a16:creationId xmlns:a16="http://schemas.microsoft.com/office/drawing/2014/main" id="{C4D5444D-DBA2-4E8E-B544-D8D2A65EF61B}"/>
              </a:ext>
            </a:extLst>
          </p:cNvPr>
          <p:cNvSpPr>
            <a:spLocks xmlns:a="http://schemas.openxmlformats.org/drawingml/2006/main" noGrp="1"/>
          </p:cNvSpPr>
          <p:nvPr/>
        </p:nvSpPr>
        <p:spPr>
          <a:xfrm xmlns:a="http://schemas.openxmlformats.org/drawingml/2006/main">
            <a:off x="6496050" y="2514600"/>
            <a:ext cx="501015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625" b="0">
                <a:solidFill>
                  <a:srgbClr val="FFFFFF"/>
                </a:solidFill>
                <a:latin typeface="DejaVu Sans"/>
                <a:ea typeface="DejaVu Sans"/>
                <a:cs typeface="DejaVu Sans"/>
              </a:defRPr>
            </a:pPr>
            <a:r>
              <a:rPr sz="2625" b="0">
                <a:solidFill>
                  <a:srgbClr val="FFFFFF"/>
                </a:solidFill>
                <a:latin typeface="DejaVu Sans"/>
                <a:ea typeface="DejaVu Sans"/>
                <a:cs typeface="DejaVu Sans"/>
              </a:rPr>
              <a:t>Certain dental services linked to covered medical treatment may qualify.</a:t>
            </a:r>
          </a:p>
        </p:txBody>
      </p:sp>
      <p:sp>
        <p:nvSpPr>
          <p:cNvPr id="8" name="">
            <a:extLst xmlns:a="http://schemas.openxmlformats.org/drawingml/2006/main">
              <a:ext uri="{FF2B5EF4-FFF2-40B4-BE49-F238E27FC236}">
                <a16:creationId xmlns:a16="http://schemas.microsoft.com/office/drawing/2014/main" id="{9C74A3B7-8FD3-4806-B338-636C0B75685C}"/>
              </a:ext>
            </a:extLst>
          </p:cNvPr>
          <p:cNvSpPr>
            <a:spLocks xmlns:a="http://schemas.openxmlformats.org/drawingml/2006/main" noGrp="1"/>
          </p:cNvSpPr>
          <p:nvPr/>
        </p:nvSpPr>
        <p:spPr>
          <a:xfrm xmlns:a="http://schemas.openxmlformats.org/drawingml/2006/main">
            <a:off x="628650" y="521970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DBBD7D"/>
                </a:solidFill>
                <a:latin typeface="DejaVu Sans"/>
                <a:ea typeface="DejaVu Sans"/>
                <a:cs typeface="DejaVu Sans"/>
              </a:defRPr>
            </a:pPr>
            <a:r>
              <a:rPr sz="2325" b="1">
                <a:solidFill>
                  <a:srgbClr val="DBBD7D"/>
                </a:solidFill>
                <a:latin typeface="DejaVu Sans"/>
                <a:ea typeface="DejaVu Sans"/>
                <a:cs typeface="DejaVu Sans"/>
              </a:rPr>
              <a:t>Ask the treating provider whether the specific service meets Medicare’s rules.</a:t>
            </a:r>
          </a:p>
        </p:txBody>
      </p:sp>
    </p:spTree>
    <p:extLst>
      <p:ext uri="{BB962C8B-B14F-4D97-AF65-F5344CB8AC3E}">
        <p14:creationId xmlns:p14="http://schemas.microsoft.com/office/powerpoint/2010/main" val="365072419"/>
      </p:ext>
    </p:extLst>
  </p:cSld>
</p:sld>
</file>

<file path=ppt/slides/slide10.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7FB3F5B-6CA5-4D7E-B957-2F7CDDF7EEAB}"/>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Ways to address routine dental costs</a:t>
            </a:r>
          </a:p>
        </p:txBody>
      </p:sp>
      <p:sp>
        <p:nvSpPr>
          <p:cNvPr id="2" name="">
            <a:extLst xmlns:a="http://schemas.openxmlformats.org/drawingml/2006/main">
              <a:ext uri="{FF2B5EF4-FFF2-40B4-BE49-F238E27FC236}">
                <a16:creationId xmlns:a16="http://schemas.microsoft.com/office/drawing/2014/main" id="{C2AA9529-7795-4F58-A11C-C5160569273B}"/>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0D10AE32-24B4-40CF-A81F-C68BE90FB22F}"/>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10</a:t>
            </a:r>
          </a:p>
        </p:txBody>
      </p:sp>
      <p:sp>
        <p:nvSpPr>
          <p:cNvPr id="4" name="">
            <a:extLst xmlns:a="http://schemas.openxmlformats.org/drawingml/2006/main">
              <a:ext uri="{FF2B5EF4-FFF2-40B4-BE49-F238E27FC236}">
                <a16:creationId xmlns:a16="http://schemas.microsoft.com/office/drawing/2014/main" id="{AC602705-5046-4B8E-9878-0AD6D214E4E9}"/>
              </a:ext>
            </a:extLst>
          </p:cNvPr>
          <p:cNvSpPr>
            <a:spLocks xmlns:a="http://schemas.openxmlformats.org/drawingml/2006/main" noGrp="1"/>
          </p:cNvSpPr>
          <p:nvPr/>
        </p:nvSpPr>
        <p:spPr>
          <a:xfrm xmlns:a="http://schemas.openxmlformats.org/drawingml/2006/main">
            <a:off x="628650" y="1724025"/>
            <a:ext cx="523875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286D70"/>
                </a:solidFill>
                <a:latin typeface="DejaVu Sans"/>
                <a:ea typeface="DejaVu Sans"/>
                <a:cs typeface="DejaVu Sans"/>
              </a:defRPr>
            </a:pPr>
            <a:r>
              <a:rPr sz="2550" b="1">
                <a:solidFill>
                  <a:srgbClr val="286D70"/>
                </a:solidFill>
                <a:latin typeface="DejaVu Sans"/>
                <a:ea typeface="DejaVu Sans"/>
                <a:cs typeface="DejaVu Sans"/>
              </a:rPr>
              <a:t>Individual dental insurance</a:t>
            </a:r>
          </a:p>
        </p:txBody>
      </p:sp>
      <p:sp>
        <p:nvSpPr>
          <p:cNvPr id="5" name="">
            <a:extLst xmlns:a="http://schemas.openxmlformats.org/drawingml/2006/main">
              <a:ext uri="{FF2B5EF4-FFF2-40B4-BE49-F238E27FC236}">
                <a16:creationId xmlns:a16="http://schemas.microsoft.com/office/drawing/2014/main" id="{970818A6-E605-429B-9B16-E1B547154E7F}"/>
              </a:ext>
            </a:extLst>
          </p:cNvPr>
          <p:cNvSpPr>
            <a:spLocks xmlns:a="http://schemas.openxmlformats.org/drawingml/2006/main" noGrp="1"/>
          </p:cNvSpPr>
          <p:nvPr/>
        </p:nvSpPr>
        <p:spPr>
          <a:xfrm xmlns:a="http://schemas.openxmlformats.org/drawingml/2006/main">
            <a:off x="628650" y="2486025"/>
            <a:ext cx="5124450" cy="1314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193646"/>
                </a:solidFill>
                <a:latin typeface="DejaVu Sans"/>
                <a:ea typeface="DejaVu Sans"/>
                <a:cs typeface="DejaVu Sans"/>
              </a:defRPr>
            </a:pPr>
            <a:r>
              <a:rPr sz="2475" b="0">
                <a:solidFill>
                  <a:srgbClr val="193646"/>
                </a:solidFill>
                <a:latin typeface="DejaVu Sans"/>
                <a:ea typeface="DejaVu Sans"/>
                <a:cs typeface="DejaVu Sans"/>
              </a:rPr>
              <a:t>A separate policy that may work alongside your current medical coverage.</a:t>
            </a:r>
          </a:p>
        </p:txBody>
      </p:sp>
      <p:sp>
        <p:nvSpPr>
          <p:cNvPr id="6" name="">
            <a:extLst xmlns:a="http://schemas.openxmlformats.org/drawingml/2006/main">
              <a:ext uri="{FF2B5EF4-FFF2-40B4-BE49-F238E27FC236}">
                <a16:creationId xmlns:a16="http://schemas.microsoft.com/office/drawing/2014/main" id="{E3AB981C-2C60-49B5-AD72-E50AE7978193}"/>
              </a:ext>
            </a:extLst>
          </p:cNvPr>
          <p:cNvSpPr>
            <a:spLocks xmlns:a="http://schemas.openxmlformats.org/drawingml/2006/main" noGrp="1"/>
          </p:cNvSpPr>
          <p:nvPr/>
        </p:nvSpPr>
        <p:spPr>
          <a:xfrm xmlns:a="http://schemas.openxmlformats.org/drawingml/2006/main">
            <a:off x="6419850" y="1724025"/>
            <a:ext cx="51625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286D70"/>
                </a:solidFill>
                <a:latin typeface="DejaVu Sans"/>
                <a:ea typeface="DejaVu Sans"/>
                <a:cs typeface="DejaVu Sans"/>
              </a:defRPr>
            </a:pPr>
            <a:r>
              <a:rPr sz="2550" b="1">
                <a:solidFill>
                  <a:srgbClr val="286D70"/>
                </a:solidFill>
                <a:latin typeface="DejaVu Sans"/>
                <a:ea typeface="DejaVu Sans"/>
                <a:cs typeface="DejaVu Sans"/>
              </a:rPr>
              <a:t>Dental through some Part C plans</a:t>
            </a:r>
          </a:p>
        </p:txBody>
      </p:sp>
      <p:sp>
        <p:nvSpPr>
          <p:cNvPr id="7" name="">
            <a:extLst xmlns:a="http://schemas.openxmlformats.org/drawingml/2006/main">
              <a:ext uri="{FF2B5EF4-FFF2-40B4-BE49-F238E27FC236}">
                <a16:creationId xmlns:a16="http://schemas.microsoft.com/office/drawing/2014/main" id="{B57FD9E5-0325-4EF3-B879-82CEB8169A34}"/>
              </a:ext>
            </a:extLst>
          </p:cNvPr>
          <p:cNvSpPr>
            <a:spLocks xmlns:a="http://schemas.openxmlformats.org/drawingml/2006/main" noGrp="1"/>
          </p:cNvSpPr>
          <p:nvPr/>
        </p:nvSpPr>
        <p:spPr>
          <a:xfrm xmlns:a="http://schemas.openxmlformats.org/drawingml/2006/main">
            <a:off x="6419850" y="2724150"/>
            <a:ext cx="5095875"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193646"/>
                </a:solidFill>
                <a:latin typeface="DejaVu Sans"/>
                <a:ea typeface="DejaVu Sans"/>
                <a:cs typeface="DejaVu Sans"/>
              </a:defRPr>
            </a:pPr>
            <a:r>
              <a:rPr sz="2475" b="0">
                <a:solidFill>
                  <a:srgbClr val="193646"/>
                </a:solidFill>
                <a:latin typeface="DejaVu Sans"/>
                <a:ea typeface="DejaVu Sans"/>
                <a:cs typeface="DejaVu Sans"/>
              </a:rPr>
              <a:t>Coverage depends on the plan’s dental rules and provider arrangements.</a:t>
            </a:r>
          </a:p>
        </p:txBody>
      </p:sp>
      <p:sp>
        <p:nvSpPr>
          <p:cNvPr id="8" name="">
            <a:extLst xmlns:a="http://schemas.openxmlformats.org/drawingml/2006/main">
              <a:ext uri="{FF2B5EF4-FFF2-40B4-BE49-F238E27FC236}">
                <a16:creationId xmlns:a16="http://schemas.microsoft.com/office/drawing/2014/main" id="{2668C28D-4BAB-4695-920D-92B48F68BEB5}"/>
              </a:ext>
            </a:extLst>
          </p:cNvPr>
          <p:cNvSpPr>
            <a:spLocks xmlns:a="http://schemas.openxmlformats.org/drawingml/2006/main" noGrp="1"/>
          </p:cNvSpPr>
          <p:nvPr/>
        </p:nvSpPr>
        <p:spPr>
          <a:xfrm xmlns:a="http://schemas.openxmlformats.org/drawingml/2006/main">
            <a:off x="628650" y="4429125"/>
            <a:ext cx="109347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Questions for either option</a:t>
            </a:r>
          </a:p>
        </p:txBody>
      </p:sp>
      <p:sp>
        <p:nvSpPr>
          <p:cNvPr id="9" name="">
            <a:extLst xmlns:a="http://schemas.openxmlformats.org/drawingml/2006/main">
              <a:ext uri="{FF2B5EF4-FFF2-40B4-BE49-F238E27FC236}">
                <a16:creationId xmlns:a16="http://schemas.microsoft.com/office/drawing/2014/main" id="{B7B2B5D5-D5DF-4A3E-BE21-CCBC0B8E25C9}"/>
              </a:ext>
            </a:extLst>
          </p:cNvPr>
          <p:cNvSpPr>
            <a:spLocks xmlns:a="http://schemas.openxmlformats.org/drawingml/2006/main" noGrp="1"/>
          </p:cNvSpPr>
          <p:nvPr/>
        </p:nvSpPr>
        <p:spPr>
          <a:xfrm xmlns:a="http://schemas.openxmlformats.org/drawingml/2006/main">
            <a:off x="628650" y="4962525"/>
            <a:ext cx="1093470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Dentist network? Waiting period? Annual payment limit?</a:t>
            </a:r>
          </a:p>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Coverage for major work, dentures or implants?</a:t>
            </a:r>
          </a:p>
        </p:txBody>
      </p:sp>
    </p:spTree>
    <p:extLst>
      <p:ext uri="{BB962C8B-B14F-4D97-AF65-F5344CB8AC3E}">
        <p14:creationId xmlns:p14="http://schemas.microsoft.com/office/powerpoint/2010/main" val="2048476629"/>
      </p:ext>
    </p:extLst>
  </p:cSld>
</p:sld>
</file>

<file path=ppt/slides/slide11.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ECC42BF-7E80-41D4-B420-E4BC71312EBB}"/>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Vision, hearing and prescriptions</a:t>
            </a:r>
          </a:p>
        </p:txBody>
      </p:sp>
      <p:sp>
        <p:nvSpPr>
          <p:cNvPr id="2" name="">
            <a:extLst xmlns:a="http://schemas.openxmlformats.org/drawingml/2006/main">
              <a:ext uri="{FF2B5EF4-FFF2-40B4-BE49-F238E27FC236}">
                <a16:creationId xmlns:a16="http://schemas.microsoft.com/office/drawing/2014/main" id="{822A9976-9FD5-4A9E-B440-E467C70B2657}"/>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0FC869D8-F815-4C80-983A-B604736C7BF2}"/>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11</a:t>
            </a:r>
          </a:p>
        </p:txBody>
      </p:sp>
      <p:sp>
        <p:nvSpPr>
          <p:cNvPr id="4" name="">
            <a:extLst xmlns:a="http://schemas.openxmlformats.org/drawingml/2006/main">
              <a:ext uri="{FF2B5EF4-FFF2-40B4-BE49-F238E27FC236}">
                <a16:creationId xmlns:a16="http://schemas.microsoft.com/office/drawing/2014/main" id="{731FC40B-3F88-44FD-8E9F-DDE6311EB1AE}"/>
              </a:ext>
            </a:extLst>
          </p:cNvPr>
          <p:cNvSpPr>
            <a:spLocks xmlns:a="http://schemas.openxmlformats.org/drawingml/2006/main" noGrp="1"/>
          </p:cNvSpPr>
          <p:nvPr/>
        </p:nvSpPr>
        <p:spPr>
          <a:xfrm xmlns:a="http://schemas.openxmlformats.org/drawingml/2006/main">
            <a:off x="628650" y="176212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Vision</a:t>
            </a:r>
          </a:p>
        </p:txBody>
      </p:sp>
      <p:sp>
        <p:nvSpPr>
          <p:cNvPr id="5" name="">
            <a:extLst xmlns:a="http://schemas.openxmlformats.org/drawingml/2006/main">
              <a:ext uri="{FF2B5EF4-FFF2-40B4-BE49-F238E27FC236}">
                <a16:creationId xmlns:a16="http://schemas.microsoft.com/office/drawing/2014/main" id="{F1C4557B-D1FF-43FA-895C-43D7E2723F95}"/>
              </a:ext>
            </a:extLst>
          </p:cNvPr>
          <p:cNvSpPr>
            <a:spLocks xmlns:a="http://schemas.openxmlformats.org/drawingml/2006/main" noGrp="1"/>
          </p:cNvSpPr>
          <p:nvPr/>
        </p:nvSpPr>
        <p:spPr>
          <a:xfrm xmlns:a="http://schemas.openxmlformats.org/drawingml/2006/main">
            <a:off x="3714750" y="176212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Routine eye exams for glasses usually are not covered</a:t>
            </a:r>
          </a:p>
        </p:txBody>
      </p:sp>
      <p:sp>
        <p:nvSpPr>
          <p:cNvPr id="6" name="">
            <a:extLst xmlns:a="http://schemas.openxmlformats.org/drawingml/2006/main">
              <a:ext uri="{FF2B5EF4-FFF2-40B4-BE49-F238E27FC236}">
                <a16:creationId xmlns:a16="http://schemas.microsoft.com/office/drawing/2014/main" id="{8443FA4A-5660-49A2-8082-5604ACED764C}"/>
              </a:ext>
            </a:extLst>
          </p:cNvPr>
          <p:cNvSpPr>
            <a:spLocks xmlns:a="http://schemas.openxmlformats.org/drawingml/2006/main" noGrp="1"/>
          </p:cNvSpPr>
          <p:nvPr/>
        </p:nvSpPr>
        <p:spPr>
          <a:xfrm xmlns:a="http://schemas.openxmlformats.org/drawingml/2006/main">
            <a:off x="628650" y="28860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Hearing</a:t>
            </a:r>
          </a:p>
        </p:txBody>
      </p:sp>
      <p:sp>
        <p:nvSpPr>
          <p:cNvPr id="7" name="">
            <a:extLst xmlns:a="http://schemas.openxmlformats.org/drawingml/2006/main">
              <a:ext uri="{FF2B5EF4-FFF2-40B4-BE49-F238E27FC236}">
                <a16:creationId xmlns:a16="http://schemas.microsoft.com/office/drawing/2014/main" id="{72544D81-D5E1-4DD5-89AC-881219ABE887}"/>
              </a:ext>
            </a:extLst>
          </p:cNvPr>
          <p:cNvSpPr>
            <a:spLocks xmlns:a="http://schemas.openxmlformats.org/drawingml/2006/main" noGrp="1"/>
          </p:cNvSpPr>
          <p:nvPr/>
        </p:nvSpPr>
        <p:spPr>
          <a:xfrm xmlns:a="http://schemas.openxmlformats.org/drawingml/2006/main">
            <a:off x="3714750" y="28860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Original Medicare does not cover hearing aids</a:t>
            </a:r>
          </a:p>
        </p:txBody>
      </p:sp>
      <p:sp>
        <p:nvSpPr>
          <p:cNvPr id="8" name="">
            <a:extLst xmlns:a="http://schemas.openxmlformats.org/drawingml/2006/main">
              <a:ext uri="{FF2B5EF4-FFF2-40B4-BE49-F238E27FC236}">
                <a16:creationId xmlns:a16="http://schemas.microsoft.com/office/drawing/2014/main" id="{65239407-E7CB-4CD5-81F0-585C7477D335}"/>
              </a:ext>
            </a:extLst>
          </p:cNvPr>
          <p:cNvSpPr>
            <a:spLocks xmlns:a="http://schemas.openxmlformats.org/drawingml/2006/main" noGrp="1"/>
          </p:cNvSpPr>
          <p:nvPr/>
        </p:nvSpPr>
        <p:spPr>
          <a:xfrm xmlns:a="http://schemas.openxmlformats.org/drawingml/2006/main">
            <a:off x="628650" y="401002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Prescriptions</a:t>
            </a:r>
          </a:p>
        </p:txBody>
      </p:sp>
      <p:sp>
        <p:nvSpPr>
          <p:cNvPr id="9" name="">
            <a:extLst xmlns:a="http://schemas.openxmlformats.org/drawingml/2006/main">
              <a:ext uri="{FF2B5EF4-FFF2-40B4-BE49-F238E27FC236}">
                <a16:creationId xmlns:a16="http://schemas.microsoft.com/office/drawing/2014/main" id="{80EFEEC9-FC7D-4361-8403-D60B4577420D}"/>
              </a:ext>
            </a:extLst>
          </p:cNvPr>
          <p:cNvSpPr>
            <a:spLocks xmlns:a="http://schemas.openxmlformats.org/drawingml/2006/main" noGrp="1"/>
          </p:cNvSpPr>
          <p:nvPr/>
        </p:nvSpPr>
        <p:spPr>
          <a:xfrm xmlns:a="http://schemas.openxmlformats.org/drawingml/2006/main">
            <a:off x="3714750" y="401002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Part D or other creditable drug coverage is separate</a:t>
            </a:r>
          </a:p>
        </p:txBody>
      </p:sp>
      <p:sp>
        <p:nvSpPr>
          <p:cNvPr id="10" name="">
            <a:extLst xmlns:a="http://schemas.openxmlformats.org/drawingml/2006/main">
              <a:ext uri="{FF2B5EF4-FFF2-40B4-BE49-F238E27FC236}">
                <a16:creationId xmlns:a16="http://schemas.microsoft.com/office/drawing/2014/main" id="{1E5F881D-158C-4828-BAC8-BFAAF114515D}"/>
              </a:ext>
            </a:extLst>
          </p:cNvPr>
          <p:cNvSpPr>
            <a:spLocks xmlns:a="http://schemas.openxmlformats.org/drawingml/2006/main" noGrp="1"/>
          </p:cNvSpPr>
          <p:nvPr/>
        </p:nvSpPr>
        <p:spPr>
          <a:xfrm xmlns:a="http://schemas.openxmlformats.org/drawingml/2006/main">
            <a:off x="628650" y="545782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86D70"/>
                </a:solidFill>
                <a:latin typeface="DejaVu Sans"/>
                <a:ea typeface="DejaVu Sans"/>
                <a:cs typeface="DejaVu Sans"/>
              </a:defRPr>
            </a:pPr>
            <a:r>
              <a:rPr sz="2100" b="1">
                <a:solidFill>
                  <a:srgbClr val="286D70"/>
                </a:solidFill>
                <a:latin typeface="DejaVu Sans"/>
                <a:ea typeface="DejaVu Sans"/>
                <a:cs typeface="DejaVu Sans"/>
              </a:rPr>
              <a:t>Medical eye care and diagnostic hearing services may qualify under specific rules.</a:t>
            </a:r>
          </a:p>
        </p:txBody>
      </p:sp>
    </p:spTree>
    <p:extLst>
      <p:ext uri="{BB962C8B-B14F-4D97-AF65-F5344CB8AC3E}">
        <p14:creationId xmlns:p14="http://schemas.microsoft.com/office/powerpoint/2010/main" val="484875750"/>
      </p:ext>
    </p:extLst>
  </p:cSld>
</p:sld>
</file>

<file path=ppt/slides/slide12.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42B8235-CFC9-41DF-92EE-B7D2CA89F0AB}"/>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Medical care and daily support</a:t>
            </a:r>
          </a:p>
        </p:txBody>
      </p:sp>
      <p:sp>
        <p:nvSpPr>
          <p:cNvPr id="2" name="">
            <a:extLst xmlns:a="http://schemas.openxmlformats.org/drawingml/2006/main">
              <a:ext uri="{FF2B5EF4-FFF2-40B4-BE49-F238E27FC236}">
                <a16:creationId xmlns:a16="http://schemas.microsoft.com/office/drawing/2014/main" id="{9923ABF1-F5E1-43B4-B833-82AC8B102D8D}"/>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BBA49280-0E11-4B40-A519-BB9ACD7EDCFF}"/>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12</a:t>
            </a:r>
          </a:p>
        </p:txBody>
      </p:sp>
      <p:sp>
        <p:nvSpPr>
          <p:cNvPr id="4" name="">
            <a:extLst xmlns:a="http://schemas.openxmlformats.org/drawingml/2006/main">
              <a:ext uri="{FF2B5EF4-FFF2-40B4-BE49-F238E27FC236}">
                <a16:creationId xmlns:a16="http://schemas.microsoft.com/office/drawing/2014/main" id="{0C4966C1-1E9F-46E9-95A0-C1AA3A7E0A09}"/>
              </a:ext>
            </a:extLst>
          </p:cNvPr>
          <p:cNvSpPr>
            <a:spLocks xmlns:a="http://schemas.openxmlformats.org/drawingml/2006/main" noGrp="1"/>
          </p:cNvSpPr>
          <p:nvPr/>
        </p:nvSpPr>
        <p:spPr>
          <a:xfrm xmlns:a="http://schemas.openxmlformats.org/drawingml/2006/main">
            <a:off x="628650" y="17430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Housing and support</a:t>
            </a:r>
          </a:p>
        </p:txBody>
      </p:sp>
      <p:sp>
        <p:nvSpPr>
          <p:cNvPr id="5" name="">
            <a:extLst xmlns:a="http://schemas.openxmlformats.org/drawingml/2006/main">
              <a:ext uri="{FF2B5EF4-FFF2-40B4-BE49-F238E27FC236}">
                <a16:creationId xmlns:a16="http://schemas.microsoft.com/office/drawing/2014/main" id="{18B83D4C-C81C-4B47-99E0-AF9FFBBEA517}"/>
              </a:ext>
            </a:extLst>
          </p:cNvPr>
          <p:cNvSpPr>
            <a:spLocks xmlns:a="http://schemas.openxmlformats.org/drawingml/2006/main" noGrp="1"/>
          </p:cNvSpPr>
          <p:nvPr/>
        </p:nvSpPr>
        <p:spPr>
          <a:xfrm xmlns:a="http://schemas.openxmlformats.org/drawingml/2006/main">
            <a:off x="3714750" y="17430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Medicare generally does not pay rent or custodial care</a:t>
            </a:r>
          </a:p>
        </p:txBody>
      </p:sp>
      <p:sp>
        <p:nvSpPr>
          <p:cNvPr id="6" name="">
            <a:extLst xmlns:a="http://schemas.openxmlformats.org/drawingml/2006/main">
              <a:ext uri="{FF2B5EF4-FFF2-40B4-BE49-F238E27FC236}">
                <a16:creationId xmlns:a16="http://schemas.microsoft.com/office/drawing/2014/main" id="{2E8D98CC-0AB2-40A9-A709-659D8A83AED0}"/>
              </a:ext>
            </a:extLst>
          </p:cNvPr>
          <p:cNvSpPr>
            <a:spLocks xmlns:a="http://schemas.openxmlformats.org/drawingml/2006/main" noGrp="1"/>
          </p:cNvSpPr>
          <p:nvPr/>
        </p:nvSpPr>
        <p:spPr>
          <a:xfrm xmlns:a="http://schemas.openxmlformats.org/drawingml/2006/main">
            <a:off x="628650" y="28860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Medical services</a:t>
            </a:r>
          </a:p>
        </p:txBody>
      </p:sp>
      <p:sp>
        <p:nvSpPr>
          <p:cNvPr id="7" name="">
            <a:extLst xmlns:a="http://schemas.openxmlformats.org/drawingml/2006/main">
              <a:ext uri="{FF2B5EF4-FFF2-40B4-BE49-F238E27FC236}">
                <a16:creationId xmlns:a16="http://schemas.microsoft.com/office/drawing/2014/main" id="{F6309EB8-33A0-4F7F-ACE6-F5B6FD1C3276}"/>
              </a:ext>
            </a:extLst>
          </p:cNvPr>
          <p:cNvSpPr>
            <a:spLocks xmlns:a="http://schemas.openxmlformats.org/drawingml/2006/main" noGrp="1"/>
          </p:cNvSpPr>
          <p:nvPr/>
        </p:nvSpPr>
        <p:spPr>
          <a:xfrm xmlns:a="http://schemas.openxmlformats.org/drawingml/2006/main">
            <a:off x="3714750" y="28860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Covered doctor visits and treatment follow Medicare rules</a:t>
            </a:r>
          </a:p>
        </p:txBody>
      </p:sp>
      <p:sp>
        <p:nvSpPr>
          <p:cNvPr id="8" name="">
            <a:extLst xmlns:a="http://schemas.openxmlformats.org/drawingml/2006/main">
              <a:ext uri="{FF2B5EF4-FFF2-40B4-BE49-F238E27FC236}">
                <a16:creationId xmlns:a16="http://schemas.microsoft.com/office/drawing/2014/main" id="{EF397639-79ED-4476-8CAF-37D80B23A07A}"/>
              </a:ext>
            </a:extLst>
          </p:cNvPr>
          <p:cNvSpPr>
            <a:spLocks xmlns:a="http://schemas.openxmlformats.org/drawingml/2006/main" noGrp="1"/>
          </p:cNvSpPr>
          <p:nvPr/>
        </p:nvSpPr>
        <p:spPr>
          <a:xfrm xmlns:a="http://schemas.openxmlformats.org/drawingml/2006/main">
            <a:off x="628650" y="40290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Skilled nursing</a:t>
            </a:r>
          </a:p>
        </p:txBody>
      </p:sp>
      <p:sp>
        <p:nvSpPr>
          <p:cNvPr id="9" name="">
            <a:extLst xmlns:a="http://schemas.openxmlformats.org/drawingml/2006/main">
              <a:ext uri="{FF2B5EF4-FFF2-40B4-BE49-F238E27FC236}">
                <a16:creationId xmlns:a16="http://schemas.microsoft.com/office/drawing/2014/main" id="{6F16FBC3-A147-493C-944F-56F41E223280}"/>
              </a:ext>
            </a:extLst>
          </p:cNvPr>
          <p:cNvSpPr>
            <a:spLocks xmlns:a="http://schemas.openxmlformats.org/drawingml/2006/main" noGrp="1"/>
          </p:cNvSpPr>
          <p:nvPr/>
        </p:nvSpPr>
        <p:spPr>
          <a:xfrm xmlns:a="http://schemas.openxmlformats.org/drawingml/2006/main">
            <a:off x="3714750" y="40290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Short-term skilled care has separate eligibility rules</a:t>
            </a:r>
          </a:p>
        </p:txBody>
      </p:sp>
      <p:sp>
        <p:nvSpPr>
          <p:cNvPr id="10" name="">
            <a:extLst xmlns:a="http://schemas.openxmlformats.org/drawingml/2006/main">
              <a:ext uri="{FF2B5EF4-FFF2-40B4-BE49-F238E27FC236}">
                <a16:creationId xmlns:a16="http://schemas.microsoft.com/office/drawing/2014/main" id="{80586487-01E9-4FD1-8EE2-0B26DA173917}"/>
              </a:ext>
            </a:extLst>
          </p:cNvPr>
          <p:cNvSpPr>
            <a:spLocks xmlns:a="http://schemas.openxmlformats.org/drawingml/2006/main" noGrp="1"/>
          </p:cNvSpPr>
          <p:nvPr/>
        </p:nvSpPr>
        <p:spPr>
          <a:xfrm xmlns:a="http://schemas.openxmlformats.org/drawingml/2006/main">
            <a:off x="628650" y="556260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1">
                <a:solidFill>
                  <a:srgbClr val="286D70"/>
                </a:solidFill>
                <a:latin typeface="DejaVu Sans"/>
                <a:ea typeface="DejaVu Sans"/>
                <a:cs typeface="DejaVu Sans"/>
              </a:defRPr>
            </a:pPr>
            <a:r>
              <a:rPr sz="2175" b="1">
                <a:solidFill>
                  <a:srgbClr val="286D70"/>
                </a:solidFill>
                <a:latin typeface="DejaVu Sans"/>
                <a:ea typeface="DejaVu Sans"/>
                <a:cs typeface="DejaVu Sans"/>
              </a:rPr>
              <a:t>A change of residence alone does not guarantee coverage for care.</a:t>
            </a:r>
          </a:p>
        </p:txBody>
      </p:sp>
    </p:spTree>
    <p:extLst>
      <p:ext uri="{BB962C8B-B14F-4D97-AF65-F5344CB8AC3E}">
        <p14:creationId xmlns:p14="http://schemas.microsoft.com/office/powerpoint/2010/main" val="643654272"/>
      </p:ext>
    </p:extLst>
  </p:cSld>
</p:sld>
</file>

<file path=ppt/slides/slide13.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0BC019A-5537-4605-8EB7-915D06886432}"/>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Timing for coverage changes</a:t>
            </a:r>
          </a:p>
        </p:txBody>
      </p:sp>
      <p:sp>
        <p:nvSpPr>
          <p:cNvPr id="2" name="">
            <a:extLst xmlns:a="http://schemas.openxmlformats.org/drawingml/2006/main">
              <a:ext uri="{FF2B5EF4-FFF2-40B4-BE49-F238E27FC236}">
                <a16:creationId xmlns:a16="http://schemas.microsoft.com/office/drawing/2014/main" id="{A4A5B14B-F427-4332-A5DE-2971DD12FD4E}"/>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9FFDE26C-661C-43C5-A0C6-79325F5D8B55}"/>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13</a:t>
            </a:r>
          </a:p>
        </p:txBody>
      </p:sp>
      <p:sp>
        <p:nvSpPr>
          <p:cNvPr id="4" name="">
            <a:extLst xmlns:a="http://schemas.openxmlformats.org/drawingml/2006/main">
              <a:ext uri="{FF2B5EF4-FFF2-40B4-BE49-F238E27FC236}">
                <a16:creationId xmlns:a16="http://schemas.microsoft.com/office/drawing/2014/main" id="{BEAE57C4-8D34-4F6B-8C24-6502FBC26798}"/>
              </a:ext>
            </a:extLst>
          </p:cNvPr>
          <p:cNvSpPr>
            <a:spLocks xmlns:a="http://schemas.openxmlformats.org/drawingml/2006/main" noGrp="1"/>
          </p:cNvSpPr>
          <p:nvPr/>
        </p:nvSpPr>
        <p:spPr>
          <a:xfrm xmlns:a="http://schemas.openxmlformats.org/drawingml/2006/main">
            <a:off x="628650" y="17145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286D70"/>
                </a:solidFill>
                <a:latin typeface="DejaVu Sans"/>
                <a:ea typeface="DejaVu Sans"/>
                <a:cs typeface="DejaVu Sans"/>
              </a:defRPr>
            </a:pPr>
            <a:r>
              <a:rPr sz="2250" b="1">
                <a:solidFill>
                  <a:srgbClr val="286D70"/>
                </a:solidFill>
                <a:latin typeface="DejaVu Sans"/>
                <a:ea typeface="DejaVu Sans"/>
                <a:cs typeface="DejaVu Sans"/>
              </a:rPr>
              <a:t>Oct. 15–Dec. 7</a:t>
            </a:r>
          </a:p>
        </p:txBody>
      </p:sp>
      <p:sp>
        <p:nvSpPr>
          <p:cNvPr id="5" name="">
            <a:extLst xmlns:a="http://schemas.openxmlformats.org/drawingml/2006/main">
              <a:ext uri="{FF2B5EF4-FFF2-40B4-BE49-F238E27FC236}">
                <a16:creationId xmlns:a16="http://schemas.microsoft.com/office/drawing/2014/main" id="{4A9B79F1-6A57-4757-9B67-47C5ADB66735}"/>
              </a:ext>
            </a:extLst>
          </p:cNvPr>
          <p:cNvSpPr>
            <a:spLocks xmlns:a="http://schemas.openxmlformats.org/drawingml/2006/main" noGrp="1"/>
          </p:cNvSpPr>
          <p:nvPr/>
        </p:nvSpPr>
        <p:spPr>
          <a:xfrm xmlns:a="http://schemas.openxmlformats.org/drawingml/2006/main">
            <a:off x="3714750" y="17145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193646"/>
                </a:solidFill>
                <a:latin typeface="DejaVu Sans"/>
                <a:ea typeface="DejaVu Sans"/>
                <a:cs typeface="DejaVu Sans"/>
              </a:defRPr>
            </a:pPr>
            <a:r>
              <a:rPr sz="2250" b="0">
                <a:solidFill>
                  <a:srgbClr val="193646"/>
                </a:solidFill>
                <a:latin typeface="DejaVu Sans"/>
                <a:ea typeface="DejaVu Sans"/>
                <a:cs typeface="DejaVu Sans"/>
              </a:rPr>
              <a:t>Annual changes to Part C and Part D, effective January 1</a:t>
            </a:r>
          </a:p>
        </p:txBody>
      </p:sp>
      <p:sp>
        <p:nvSpPr>
          <p:cNvPr id="6" name="">
            <a:extLst xmlns:a="http://schemas.openxmlformats.org/drawingml/2006/main">
              <a:ext uri="{FF2B5EF4-FFF2-40B4-BE49-F238E27FC236}">
                <a16:creationId xmlns:a16="http://schemas.microsoft.com/office/drawing/2014/main" id="{E2556778-BF04-45D8-8CD9-80CAF92847FB}"/>
              </a:ext>
            </a:extLst>
          </p:cNvPr>
          <p:cNvSpPr>
            <a:spLocks xmlns:a="http://schemas.openxmlformats.org/drawingml/2006/main" noGrp="1"/>
          </p:cNvSpPr>
          <p:nvPr/>
        </p:nvSpPr>
        <p:spPr>
          <a:xfrm xmlns:a="http://schemas.openxmlformats.org/drawingml/2006/main">
            <a:off x="628650" y="28956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286D70"/>
                </a:solidFill>
                <a:latin typeface="DejaVu Sans"/>
                <a:ea typeface="DejaVu Sans"/>
                <a:cs typeface="DejaVu Sans"/>
              </a:defRPr>
            </a:pPr>
            <a:r>
              <a:rPr sz="2250" b="1">
                <a:solidFill>
                  <a:srgbClr val="286D70"/>
                </a:solidFill>
                <a:latin typeface="DejaVu Sans"/>
                <a:ea typeface="DejaVu Sans"/>
                <a:cs typeface="DejaVu Sans"/>
              </a:rPr>
              <a:t>Jan. 1–March 31</a:t>
            </a:r>
          </a:p>
        </p:txBody>
      </p:sp>
      <p:sp>
        <p:nvSpPr>
          <p:cNvPr id="7" name="">
            <a:extLst xmlns:a="http://schemas.openxmlformats.org/drawingml/2006/main">
              <a:ext uri="{FF2B5EF4-FFF2-40B4-BE49-F238E27FC236}">
                <a16:creationId xmlns:a16="http://schemas.microsoft.com/office/drawing/2014/main" id="{3F548E60-BB98-48E8-A607-8FEA6CF46D2C}"/>
              </a:ext>
            </a:extLst>
          </p:cNvPr>
          <p:cNvSpPr>
            <a:spLocks xmlns:a="http://schemas.openxmlformats.org/drawingml/2006/main" noGrp="1"/>
          </p:cNvSpPr>
          <p:nvPr/>
        </p:nvSpPr>
        <p:spPr>
          <a:xfrm xmlns:a="http://schemas.openxmlformats.org/drawingml/2006/main">
            <a:off x="3714750" y="28956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193646"/>
                </a:solidFill>
                <a:latin typeface="DejaVu Sans"/>
                <a:ea typeface="DejaVu Sans"/>
                <a:cs typeface="DejaVu Sans"/>
              </a:defRPr>
            </a:pPr>
            <a:r>
              <a:rPr sz="2250" b="0">
                <a:solidFill>
                  <a:srgbClr val="193646"/>
                </a:solidFill>
                <a:latin typeface="DejaVu Sans"/>
                <a:ea typeface="DejaVu Sans"/>
                <a:cs typeface="DejaVu Sans"/>
              </a:rPr>
              <a:t>Certain changes for people already enrolled in Part C</a:t>
            </a:r>
          </a:p>
        </p:txBody>
      </p:sp>
      <p:sp>
        <p:nvSpPr>
          <p:cNvPr id="8" name="">
            <a:extLst xmlns:a="http://schemas.openxmlformats.org/drawingml/2006/main">
              <a:ext uri="{FF2B5EF4-FFF2-40B4-BE49-F238E27FC236}">
                <a16:creationId xmlns:a16="http://schemas.microsoft.com/office/drawing/2014/main" id="{B432243D-4E90-43DE-8C30-EB27F6AA045F}"/>
              </a:ext>
            </a:extLst>
          </p:cNvPr>
          <p:cNvSpPr>
            <a:spLocks xmlns:a="http://schemas.openxmlformats.org/drawingml/2006/main" noGrp="1"/>
          </p:cNvSpPr>
          <p:nvPr/>
        </p:nvSpPr>
        <p:spPr>
          <a:xfrm xmlns:a="http://schemas.openxmlformats.org/drawingml/2006/main">
            <a:off x="628650" y="40767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286D70"/>
                </a:solidFill>
                <a:latin typeface="DejaVu Sans"/>
                <a:ea typeface="DejaVu Sans"/>
                <a:cs typeface="DejaVu Sans"/>
              </a:defRPr>
            </a:pPr>
            <a:r>
              <a:rPr sz="2250" b="1">
                <a:solidFill>
                  <a:srgbClr val="286D70"/>
                </a:solidFill>
                <a:latin typeface="DejaVu Sans"/>
                <a:ea typeface="DejaVu Sans"/>
                <a:cs typeface="DejaVu Sans"/>
              </a:rPr>
              <a:t>Special circumstances</a:t>
            </a:r>
          </a:p>
        </p:txBody>
      </p:sp>
      <p:sp>
        <p:nvSpPr>
          <p:cNvPr id="9" name="">
            <a:extLst xmlns:a="http://schemas.openxmlformats.org/drawingml/2006/main">
              <a:ext uri="{FF2B5EF4-FFF2-40B4-BE49-F238E27FC236}">
                <a16:creationId xmlns:a16="http://schemas.microsoft.com/office/drawing/2014/main" id="{79269879-041A-4371-A5C9-9278655D9229}"/>
              </a:ext>
            </a:extLst>
          </p:cNvPr>
          <p:cNvSpPr>
            <a:spLocks xmlns:a="http://schemas.openxmlformats.org/drawingml/2006/main" noGrp="1"/>
          </p:cNvSpPr>
          <p:nvPr/>
        </p:nvSpPr>
        <p:spPr>
          <a:xfrm xmlns:a="http://schemas.openxmlformats.org/drawingml/2006/main">
            <a:off x="3714750" y="40767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193646"/>
                </a:solidFill>
                <a:latin typeface="DejaVu Sans"/>
                <a:ea typeface="DejaVu Sans"/>
                <a:cs typeface="DejaVu Sans"/>
              </a:defRPr>
            </a:pPr>
            <a:r>
              <a:rPr sz="2250" b="0">
                <a:solidFill>
                  <a:srgbClr val="193646"/>
                </a:solidFill>
                <a:latin typeface="DejaVu Sans"/>
                <a:ea typeface="DejaVu Sans"/>
                <a:cs typeface="DejaVu Sans"/>
              </a:rPr>
              <a:t>Some life events create other enrollment opportunities</a:t>
            </a:r>
          </a:p>
        </p:txBody>
      </p:sp>
      <p:sp>
        <p:nvSpPr>
          <p:cNvPr id="10" name="">
            <a:extLst xmlns:a="http://schemas.openxmlformats.org/drawingml/2006/main">
              <a:ext uri="{FF2B5EF4-FFF2-40B4-BE49-F238E27FC236}">
                <a16:creationId xmlns:a16="http://schemas.microsoft.com/office/drawing/2014/main" id="{18B137D3-B3D5-4CD6-B2FD-6802815848E8}"/>
              </a:ext>
            </a:extLst>
          </p:cNvPr>
          <p:cNvSpPr>
            <a:spLocks xmlns:a="http://schemas.openxmlformats.org/drawingml/2006/main" noGrp="1"/>
          </p:cNvSpPr>
          <p:nvPr/>
        </p:nvSpPr>
        <p:spPr>
          <a:xfrm xmlns:a="http://schemas.openxmlformats.org/drawingml/2006/main">
            <a:off x="628650" y="560070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1">
                <a:solidFill>
                  <a:srgbClr val="286D70"/>
                </a:solidFill>
                <a:latin typeface="DejaVu Sans"/>
                <a:ea typeface="DejaVu Sans"/>
                <a:cs typeface="DejaVu Sans"/>
              </a:defRPr>
            </a:pPr>
            <a:r>
              <a:rPr sz="2025" b="1">
                <a:solidFill>
                  <a:srgbClr val="286D70"/>
                </a:solidFill>
                <a:latin typeface="DejaVu Sans"/>
                <a:ea typeface="DejaVu Sans"/>
                <a:cs typeface="DejaVu Sans"/>
              </a:rPr>
              <a:t>Senior-living residence alone does not establish an institutional enrollment right.</a:t>
            </a:r>
          </a:p>
        </p:txBody>
      </p:sp>
    </p:spTree>
    <p:extLst>
      <p:ext uri="{BB962C8B-B14F-4D97-AF65-F5344CB8AC3E}">
        <p14:creationId xmlns:p14="http://schemas.microsoft.com/office/powerpoint/2010/main" val="1957639323"/>
      </p:ext>
    </p:extLst>
  </p:cSld>
</p:sld>
</file>

<file path=ppt/slides/slide14.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D2C3C4C-A1FD-4924-8436-44CCE2545B7E}"/>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Programs that may help with costs</a:t>
            </a:r>
          </a:p>
        </p:txBody>
      </p:sp>
      <p:sp>
        <p:nvSpPr>
          <p:cNvPr id="2" name="">
            <a:extLst xmlns:a="http://schemas.openxmlformats.org/drawingml/2006/main">
              <a:ext uri="{FF2B5EF4-FFF2-40B4-BE49-F238E27FC236}">
                <a16:creationId xmlns:a16="http://schemas.microsoft.com/office/drawing/2014/main" id="{7E43D75F-0BC7-4F97-8FEF-0B447B3A6D11}"/>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C70B7A69-2FE1-4E28-92BA-180590C54FF2}"/>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14</a:t>
            </a:r>
          </a:p>
        </p:txBody>
      </p:sp>
      <p:sp>
        <p:nvSpPr>
          <p:cNvPr id="4" name="">
            <a:extLst xmlns:a="http://schemas.openxmlformats.org/drawingml/2006/main">
              <a:ext uri="{FF2B5EF4-FFF2-40B4-BE49-F238E27FC236}">
                <a16:creationId xmlns:a16="http://schemas.microsoft.com/office/drawing/2014/main" id="{501FA20C-0DBA-4DD8-B165-EDDA4C6D88ED}"/>
              </a:ext>
            </a:extLst>
          </p:cNvPr>
          <p:cNvSpPr>
            <a:spLocks xmlns:a="http://schemas.openxmlformats.org/drawingml/2006/main" noGrp="1"/>
          </p:cNvSpPr>
          <p:nvPr/>
        </p:nvSpPr>
        <p:spPr>
          <a:xfrm xmlns:a="http://schemas.openxmlformats.org/drawingml/2006/main">
            <a:off x="628650" y="17335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Extra Help</a:t>
            </a:r>
          </a:p>
        </p:txBody>
      </p:sp>
      <p:sp>
        <p:nvSpPr>
          <p:cNvPr id="5" name="">
            <a:extLst xmlns:a="http://schemas.openxmlformats.org/drawingml/2006/main">
              <a:ext uri="{FF2B5EF4-FFF2-40B4-BE49-F238E27FC236}">
                <a16:creationId xmlns:a16="http://schemas.microsoft.com/office/drawing/2014/main" id="{77FC1160-4BEC-4A88-AECF-1FD0701110B5}"/>
              </a:ext>
            </a:extLst>
          </p:cNvPr>
          <p:cNvSpPr>
            <a:spLocks xmlns:a="http://schemas.openxmlformats.org/drawingml/2006/main" noGrp="1"/>
          </p:cNvSpPr>
          <p:nvPr/>
        </p:nvSpPr>
        <p:spPr>
          <a:xfrm xmlns:a="http://schemas.openxmlformats.org/drawingml/2006/main">
            <a:off x="3714750" y="17335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May lower Part D prescription costs</a:t>
            </a:r>
          </a:p>
        </p:txBody>
      </p:sp>
      <p:sp>
        <p:nvSpPr>
          <p:cNvPr id="6" name="">
            <a:extLst xmlns:a="http://schemas.openxmlformats.org/drawingml/2006/main">
              <a:ext uri="{FF2B5EF4-FFF2-40B4-BE49-F238E27FC236}">
                <a16:creationId xmlns:a16="http://schemas.microsoft.com/office/drawing/2014/main" id="{A39D7822-774C-4B1D-842F-52DB8F249AA8}"/>
              </a:ext>
            </a:extLst>
          </p:cNvPr>
          <p:cNvSpPr>
            <a:spLocks xmlns:a="http://schemas.openxmlformats.org/drawingml/2006/main" noGrp="1"/>
          </p:cNvSpPr>
          <p:nvPr/>
        </p:nvSpPr>
        <p:spPr>
          <a:xfrm xmlns:a="http://schemas.openxmlformats.org/drawingml/2006/main">
            <a:off x="628650" y="29241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Medicare Savings Programs</a:t>
            </a:r>
          </a:p>
        </p:txBody>
      </p:sp>
      <p:sp>
        <p:nvSpPr>
          <p:cNvPr id="7" name="">
            <a:extLst xmlns:a="http://schemas.openxmlformats.org/drawingml/2006/main">
              <a:ext uri="{FF2B5EF4-FFF2-40B4-BE49-F238E27FC236}">
                <a16:creationId xmlns:a16="http://schemas.microsoft.com/office/drawing/2014/main" id="{78624888-4698-4482-B463-B5414A79869F}"/>
              </a:ext>
            </a:extLst>
          </p:cNvPr>
          <p:cNvSpPr>
            <a:spLocks xmlns:a="http://schemas.openxmlformats.org/drawingml/2006/main" noGrp="1"/>
          </p:cNvSpPr>
          <p:nvPr/>
        </p:nvSpPr>
        <p:spPr>
          <a:xfrm xmlns:a="http://schemas.openxmlformats.org/drawingml/2006/main">
            <a:off x="3714750" y="29241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May help with Medicare premiums and some other costs</a:t>
            </a:r>
          </a:p>
        </p:txBody>
      </p:sp>
      <p:sp>
        <p:nvSpPr>
          <p:cNvPr id="8" name="">
            <a:extLst xmlns:a="http://schemas.openxmlformats.org/drawingml/2006/main">
              <a:ext uri="{FF2B5EF4-FFF2-40B4-BE49-F238E27FC236}">
                <a16:creationId xmlns:a16="http://schemas.microsoft.com/office/drawing/2014/main" id="{626D49C3-A9D9-4607-BB49-06E7D761B824}"/>
              </a:ext>
            </a:extLst>
          </p:cNvPr>
          <p:cNvSpPr>
            <a:spLocks xmlns:a="http://schemas.openxmlformats.org/drawingml/2006/main" noGrp="1"/>
          </p:cNvSpPr>
          <p:nvPr/>
        </p:nvSpPr>
        <p:spPr>
          <a:xfrm xmlns:a="http://schemas.openxmlformats.org/drawingml/2006/main">
            <a:off x="628650" y="411480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Medicaid</a:t>
            </a:r>
          </a:p>
        </p:txBody>
      </p:sp>
      <p:sp>
        <p:nvSpPr>
          <p:cNvPr id="9" name="">
            <a:extLst xmlns:a="http://schemas.openxmlformats.org/drawingml/2006/main">
              <a:ext uri="{FF2B5EF4-FFF2-40B4-BE49-F238E27FC236}">
                <a16:creationId xmlns:a16="http://schemas.microsoft.com/office/drawing/2014/main" id="{A8EBE6B0-8591-457E-AC48-5D1E40DC7D07}"/>
              </a:ext>
            </a:extLst>
          </p:cNvPr>
          <p:cNvSpPr>
            <a:spLocks xmlns:a="http://schemas.openxmlformats.org/drawingml/2006/main" noGrp="1"/>
          </p:cNvSpPr>
          <p:nvPr/>
        </p:nvSpPr>
        <p:spPr>
          <a:xfrm xmlns:a="http://schemas.openxmlformats.org/drawingml/2006/main">
            <a:off x="3714750" y="411480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Eligibility and covered services depend on state rules</a:t>
            </a:r>
          </a:p>
        </p:txBody>
      </p:sp>
      <p:sp>
        <p:nvSpPr>
          <p:cNvPr id="10" name="">
            <a:extLst xmlns:a="http://schemas.openxmlformats.org/drawingml/2006/main">
              <a:ext uri="{FF2B5EF4-FFF2-40B4-BE49-F238E27FC236}">
                <a16:creationId xmlns:a16="http://schemas.microsoft.com/office/drawing/2014/main" id="{6333B1D4-2EC0-4139-A8C1-ED35C3D69783}"/>
              </a:ext>
            </a:extLst>
          </p:cNvPr>
          <p:cNvSpPr>
            <a:spLocks xmlns:a="http://schemas.openxmlformats.org/drawingml/2006/main" noGrp="1"/>
          </p:cNvSpPr>
          <p:nvPr/>
        </p:nvSpPr>
        <p:spPr>
          <a:xfrm xmlns:a="http://schemas.openxmlformats.org/drawingml/2006/main">
            <a:off x="628650" y="5619750"/>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Find free, impartial Medicare counseling at shiphelp.org.</a:t>
            </a:r>
          </a:p>
        </p:txBody>
      </p:sp>
    </p:spTree>
    <p:extLst>
      <p:ext uri="{BB962C8B-B14F-4D97-AF65-F5344CB8AC3E}">
        <p14:creationId xmlns:p14="http://schemas.microsoft.com/office/powerpoint/2010/main" val="975763665"/>
      </p:ext>
    </p:extLst>
  </p:cSld>
</p:sld>
</file>

<file path=ppt/slides/slide15.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DC05C49-A5E2-4D4B-A35F-050BF4CF0CF1}"/>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Coverage you may already have</a:t>
            </a:r>
          </a:p>
        </p:txBody>
      </p:sp>
      <p:sp>
        <p:nvSpPr>
          <p:cNvPr id="2" name="">
            <a:extLst xmlns:a="http://schemas.openxmlformats.org/drawingml/2006/main">
              <a:ext uri="{FF2B5EF4-FFF2-40B4-BE49-F238E27FC236}">
                <a16:creationId xmlns:a16="http://schemas.microsoft.com/office/drawing/2014/main" id="{6E48E400-6A02-4F0C-8FB3-B63866554BDB}"/>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48EF7B48-4073-4D0A-A2C9-192FBA358E11}"/>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15</a:t>
            </a:r>
          </a:p>
        </p:txBody>
      </p:sp>
      <p:sp>
        <p:nvSpPr>
          <p:cNvPr id="4" name="">
            <a:extLst xmlns:a="http://schemas.openxmlformats.org/drawingml/2006/main">
              <a:ext uri="{FF2B5EF4-FFF2-40B4-BE49-F238E27FC236}">
                <a16:creationId xmlns:a16="http://schemas.microsoft.com/office/drawing/2014/main" id="{76845457-E024-46F5-AE40-6FDBB3C8285F}"/>
              </a:ext>
            </a:extLst>
          </p:cNvPr>
          <p:cNvSpPr>
            <a:spLocks xmlns:a="http://schemas.openxmlformats.org/drawingml/2006/main" noGrp="1"/>
          </p:cNvSpPr>
          <p:nvPr/>
        </p:nvSpPr>
        <p:spPr>
          <a:xfrm xmlns:a="http://schemas.openxmlformats.org/drawingml/2006/main">
            <a:off x="628650" y="18192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Employer or retiree benefits</a:t>
            </a:r>
          </a:p>
        </p:txBody>
      </p:sp>
      <p:sp>
        <p:nvSpPr>
          <p:cNvPr id="5" name="">
            <a:extLst xmlns:a="http://schemas.openxmlformats.org/drawingml/2006/main">
              <a:ext uri="{FF2B5EF4-FFF2-40B4-BE49-F238E27FC236}">
                <a16:creationId xmlns:a16="http://schemas.microsoft.com/office/drawing/2014/main" id="{BD0C4011-B940-4AA6-A02C-01913639A92F}"/>
              </a:ext>
            </a:extLst>
          </p:cNvPr>
          <p:cNvSpPr>
            <a:spLocks xmlns:a="http://schemas.openxmlformats.org/drawingml/2006/main" noGrp="1"/>
          </p:cNvSpPr>
          <p:nvPr/>
        </p:nvSpPr>
        <p:spPr>
          <a:xfrm xmlns:a="http://schemas.openxmlformats.org/drawingml/2006/main">
            <a:off x="3714750" y="18192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A change can affect coverage you cannot easily restore</a:t>
            </a:r>
          </a:p>
        </p:txBody>
      </p:sp>
      <p:sp>
        <p:nvSpPr>
          <p:cNvPr id="6" name="">
            <a:extLst xmlns:a="http://schemas.openxmlformats.org/drawingml/2006/main">
              <a:ext uri="{FF2B5EF4-FFF2-40B4-BE49-F238E27FC236}">
                <a16:creationId xmlns:a16="http://schemas.microsoft.com/office/drawing/2014/main" id="{FCC8DF44-E5F6-45EC-8F1F-B22AA701136C}"/>
              </a:ext>
            </a:extLst>
          </p:cNvPr>
          <p:cNvSpPr>
            <a:spLocks xmlns:a="http://schemas.openxmlformats.org/drawingml/2006/main" noGrp="1"/>
          </p:cNvSpPr>
          <p:nvPr/>
        </p:nvSpPr>
        <p:spPr>
          <a:xfrm xmlns:a="http://schemas.openxmlformats.org/drawingml/2006/main">
            <a:off x="628650" y="29622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VA or military benefits</a:t>
            </a:r>
          </a:p>
        </p:txBody>
      </p:sp>
      <p:sp>
        <p:nvSpPr>
          <p:cNvPr id="7" name="">
            <a:extLst xmlns:a="http://schemas.openxmlformats.org/drawingml/2006/main">
              <a:ext uri="{FF2B5EF4-FFF2-40B4-BE49-F238E27FC236}">
                <a16:creationId xmlns:a16="http://schemas.microsoft.com/office/drawing/2014/main" id="{06E39435-43BA-4981-842C-9146A7407B8E}"/>
              </a:ext>
            </a:extLst>
          </p:cNvPr>
          <p:cNvSpPr>
            <a:spLocks xmlns:a="http://schemas.openxmlformats.org/drawingml/2006/main" noGrp="1"/>
          </p:cNvSpPr>
          <p:nvPr/>
        </p:nvSpPr>
        <p:spPr>
          <a:xfrm xmlns:a="http://schemas.openxmlformats.org/drawingml/2006/main">
            <a:off x="3714750" y="29622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Ask how each benefit works before changing Medicare</a:t>
            </a:r>
          </a:p>
        </p:txBody>
      </p:sp>
      <p:sp>
        <p:nvSpPr>
          <p:cNvPr id="8" name="">
            <a:extLst xmlns:a="http://schemas.openxmlformats.org/drawingml/2006/main">
              <a:ext uri="{FF2B5EF4-FFF2-40B4-BE49-F238E27FC236}">
                <a16:creationId xmlns:a16="http://schemas.microsoft.com/office/drawing/2014/main" id="{DB37DC16-8BF9-469D-A956-C6656D7BE46D}"/>
              </a:ext>
            </a:extLst>
          </p:cNvPr>
          <p:cNvSpPr>
            <a:spLocks xmlns:a="http://schemas.openxmlformats.org/drawingml/2006/main" noGrp="1"/>
          </p:cNvSpPr>
          <p:nvPr/>
        </p:nvSpPr>
        <p:spPr>
          <a:xfrm xmlns:a="http://schemas.openxmlformats.org/drawingml/2006/main">
            <a:off x="628650" y="4105275"/>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1">
                <a:solidFill>
                  <a:srgbClr val="286D70"/>
                </a:solidFill>
                <a:latin typeface="DejaVu Sans"/>
                <a:ea typeface="DejaVu Sans"/>
                <a:cs typeface="DejaVu Sans"/>
              </a:defRPr>
            </a:pPr>
            <a:r>
              <a:rPr sz="2400" b="1">
                <a:solidFill>
                  <a:srgbClr val="286D70"/>
                </a:solidFill>
                <a:latin typeface="DejaVu Sans"/>
                <a:ea typeface="DejaVu Sans"/>
                <a:cs typeface="DejaVu Sans"/>
              </a:rPr>
              <a:t>An existing supplement</a:t>
            </a:r>
          </a:p>
        </p:txBody>
      </p:sp>
      <p:sp>
        <p:nvSpPr>
          <p:cNvPr id="9" name="">
            <a:extLst xmlns:a="http://schemas.openxmlformats.org/drawingml/2006/main">
              <a:ext uri="{FF2B5EF4-FFF2-40B4-BE49-F238E27FC236}">
                <a16:creationId xmlns:a16="http://schemas.microsoft.com/office/drawing/2014/main" id="{F40951B1-9B20-496B-990A-25E8F24FD3A3}"/>
              </a:ext>
            </a:extLst>
          </p:cNvPr>
          <p:cNvSpPr>
            <a:spLocks xmlns:a="http://schemas.openxmlformats.org/drawingml/2006/main" noGrp="1"/>
          </p:cNvSpPr>
          <p:nvPr/>
        </p:nvSpPr>
        <p:spPr>
          <a:xfrm xmlns:a="http://schemas.openxmlformats.org/drawingml/2006/main">
            <a:off x="3714750" y="4105275"/>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00" b="0">
                <a:solidFill>
                  <a:srgbClr val="193646"/>
                </a:solidFill>
                <a:latin typeface="DejaVu Sans"/>
                <a:ea typeface="DejaVu Sans"/>
                <a:cs typeface="DejaVu Sans"/>
              </a:defRPr>
            </a:pPr>
            <a:r>
              <a:rPr sz="2400" b="0">
                <a:solidFill>
                  <a:srgbClr val="193646"/>
                </a:solidFill>
                <a:latin typeface="DejaVu Sans"/>
                <a:ea typeface="DejaVu Sans"/>
                <a:cs typeface="DejaVu Sans"/>
              </a:rPr>
              <a:t>Confirm replacement rights before canceling it</a:t>
            </a:r>
          </a:p>
        </p:txBody>
      </p:sp>
      <p:sp>
        <p:nvSpPr>
          <p:cNvPr id="10" name="">
            <a:extLst xmlns:a="http://schemas.openxmlformats.org/drawingml/2006/main">
              <a:ext uri="{FF2B5EF4-FFF2-40B4-BE49-F238E27FC236}">
                <a16:creationId xmlns:a16="http://schemas.microsoft.com/office/drawing/2014/main" id="{70671ED8-F428-4228-AE04-20B5E57F838C}"/>
              </a:ext>
            </a:extLst>
          </p:cNvPr>
          <p:cNvSpPr>
            <a:spLocks xmlns:a="http://schemas.openxmlformats.org/drawingml/2006/main" noGrp="1"/>
          </p:cNvSpPr>
          <p:nvPr/>
        </p:nvSpPr>
        <p:spPr>
          <a:xfrm xmlns:a="http://schemas.openxmlformats.org/drawingml/2006/main">
            <a:off x="628650" y="5553075"/>
            <a:ext cx="109347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1">
                <a:solidFill>
                  <a:srgbClr val="286D70"/>
                </a:solidFill>
                <a:latin typeface="DejaVu Sans"/>
                <a:ea typeface="DejaVu Sans"/>
                <a:cs typeface="DejaVu Sans"/>
              </a:defRPr>
            </a:pPr>
            <a:r>
              <a:rPr sz="2100" b="1">
                <a:solidFill>
                  <a:srgbClr val="286D70"/>
                </a:solidFill>
                <a:latin typeface="DejaVu Sans"/>
                <a:ea typeface="DejaVu Sans"/>
                <a:cs typeface="DejaVu Sans"/>
              </a:rPr>
              <a:t>A trusted benefits administrator or official counselor can explain the impact.</a:t>
            </a:r>
          </a:p>
        </p:txBody>
      </p:sp>
    </p:spTree>
    <p:extLst>
      <p:ext uri="{BB962C8B-B14F-4D97-AF65-F5344CB8AC3E}">
        <p14:creationId xmlns:p14="http://schemas.microsoft.com/office/powerpoint/2010/main" val="1548764452"/>
      </p:ext>
    </p:extLst>
  </p:cSld>
</p:sld>
</file>

<file path=ppt/slides/slide16.xml><?xml version="1.0" encoding="utf-8"?>
<p:sld xmlns:p="http://schemas.openxmlformats.org/presentationml/2006/main">
  <p:cSld>
    <p:bg>
      <p:bgPr>
        <a:solidFill xmlns:a="http://schemas.openxmlformats.org/drawingml/2006/main">
          <a:srgbClr val="F8F6F0"/>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8170E426-6615-41C5-8F61-E47B84166B7E}"/>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153245"/>
                </a:solidFill>
                <a:latin typeface="DejaVu Sans"/>
                <a:ea typeface="DejaVu Sans"/>
                <a:cs typeface="DejaVu Sans"/>
              </a:defRPr>
            </a:pPr>
            <a:r>
              <a:rPr sz="3450" b="1">
                <a:solidFill>
                  <a:srgbClr val="153245"/>
                </a:solidFill>
                <a:latin typeface="DejaVu Sans"/>
                <a:ea typeface="DejaVu Sans"/>
                <a:cs typeface="DejaVu Sans"/>
              </a:rPr>
              <a:t>Questions about your whole coverage</a:t>
            </a:r>
          </a:p>
        </p:txBody>
      </p:sp>
      <p:sp>
        <p:nvSpPr>
          <p:cNvPr id="2" name="">
            <a:extLst xmlns:a="http://schemas.openxmlformats.org/drawingml/2006/main">
              <a:ext uri="{FF2B5EF4-FFF2-40B4-BE49-F238E27FC236}">
                <a16:creationId xmlns:a16="http://schemas.microsoft.com/office/drawing/2014/main" id="{FD7A6C95-2A71-4E12-9756-B64257B3E1E0}"/>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1A42A7DC-7D18-43E7-81AA-E60A4FDEBCA9}"/>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53646E"/>
                </a:solidFill>
                <a:latin typeface="DejaVu Sans"/>
                <a:ea typeface="DejaVu Sans"/>
                <a:cs typeface="DejaVu Sans"/>
              </a:defRPr>
            </a:pPr>
            <a:r>
              <a:rPr sz="1200" b="0">
                <a:solidFill>
                  <a:srgbClr val="53646E"/>
                </a:solidFill>
                <a:latin typeface="DejaVu Sans"/>
                <a:ea typeface="DejaVu Sans"/>
                <a:cs typeface="DejaVu Sans"/>
              </a:rPr>
              <a:t>16</a:t>
            </a:r>
          </a:p>
        </p:txBody>
      </p:sp>
      <p:sp>
        <p:nvSpPr>
          <p:cNvPr id="4" name="">
            <a:extLst xmlns:a="http://schemas.openxmlformats.org/drawingml/2006/main">
              <a:ext uri="{FF2B5EF4-FFF2-40B4-BE49-F238E27FC236}">
                <a16:creationId xmlns:a16="http://schemas.microsoft.com/office/drawing/2014/main" id="{776B8908-825F-48F1-9904-2008CD1A1A23}"/>
              </a:ext>
            </a:extLst>
          </p:cNvPr>
          <p:cNvSpPr>
            <a:spLocks xmlns:a="http://schemas.openxmlformats.org/drawingml/2006/main" noGrp="1"/>
          </p:cNvSpPr>
          <p:nvPr/>
        </p:nvSpPr>
        <p:spPr>
          <a:xfrm xmlns:a="http://schemas.openxmlformats.org/drawingml/2006/main">
            <a:off x="628650" y="16954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Care access</a:t>
            </a:r>
          </a:p>
        </p:txBody>
      </p:sp>
      <p:sp>
        <p:nvSpPr>
          <p:cNvPr id="5" name="">
            <a:extLst xmlns:a="http://schemas.openxmlformats.org/drawingml/2006/main">
              <a:ext uri="{FF2B5EF4-FFF2-40B4-BE49-F238E27FC236}">
                <a16:creationId xmlns:a16="http://schemas.microsoft.com/office/drawing/2014/main" id="{93D1EA45-F82A-4F8D-AF93-094B257EDC67}"/>
              </a:ext>
            </a:extLst>
          </p:cNvPr>
          <p:cNvSpPr>
            <a:spLocks xmlns:a="http://schemas.openxmlformats.org/drawingml/2006/main" noGrp="1"/>
          </p:cNvSpPr>
          <p:nvPr/>
        </p:nvSpPr>
        <p:spPr>
          <a:xfrm xmlns:a="http://schemas.openxmlformats.org/drawingml/2006/main">
            <a:off x="3714750" y="16954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Can I see the doctors and specialists I use?</a:t>
            </a:r>
          </a:p>
        </p:txBody>
      </p:sp>
      <p:sp>
        <p:nvSpPr>
          <p:cNvPr id="6" name="">
            <a:extLst xmlns:a="http://schemas.openxmlformats.org/drawingml/2006/main">
              <a:ext uri="{FF2B5EF4-FFF2-40B4-BE49-F238E27FC236}">
                <a16:creationId xmlns:a16="http://schemas.microsoft.com/office/drawing/2014/main" id="{2089AEE6-446A-491B-8A05-F88400A05FD2}"/>
              </a:ext>
            </a:extLst>
          </p:cNvPr>
          <p:cNvSpPr>
            <a:spLocks xmlns:a="http://schemas.openxmlformats.org/drawingml/2006/main" noGrp="1"/>
          </p:cNvSpPr>
          <p:nvPr/>
        </p:nvSpPr>
        <p:spPr>
          <a:xfrm xmlns:a="http://schemas.openxmlformats.org/drawingml/2006/main">
            <a:off x="628650" y="26860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Medicines</a:t>
            </a:r>
          </a:p>
        </p:txBody>
      </p:sp>
      <p:sp>
        <p:nvSpPr>
          <p:cNvPr id="7" name="">
            <a:extLst xmlns:a="http://schemas.openxmlformats.org/drawingml/2006/main">
              <a:ext uri="{FF2B5EF4-FFF2-40B4-BE49-F238E27FC236}">
                <a16:creationId xmlns:a16="http://schemas.microsoft.com/office/drawing/2014/main" id="{1E1F7FD0-3D57-4B4A-B3EF-8D82B13817DE}"/>
              </a:ext>
            </a:extLst>
          </p:cNvPr>
          <p:cNvSpPr>
            <a:spLocks xmlns:a="http://schemas.openxmlformats.org/drawingml/2006/main" noGrp="1"/>
          </p:cNvSpPr>
          <p:nvPr/>
        </p:nvSpPr>
        <p:spPr>
          <a:xfrm xmlns:a="http://schemas.openxmlformats.org/drawingml/2006/main">
            <a:off x="3714750" y="26860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Are my prescriptions and pharmacy covered?</a:t>
            </a:r>
          </a:p>
        </p:txBody>
      </p:sp>
      <p:sp>
        <p:nvSpPr>
          <p:cNvPr id="8" name="">
            <a:extLst xmlns:a="http://schemas.openxmlformats.org/drawingml/2006/main">
              <a:ext uri="{FF2B5EF4-FFF2-40B4-BE49-F238E27FC236}">
                <a16:creationId xmlns:a16="http://schemas.microsoft.com/office/drawing/2014/main" id="{115A0F7D-9E7B-47F8-B9C6-E1A332FA60D2}"/>
              </a:ext>
            </a:extLst>
          </p:cNvPr>
          <p:cNvSpPr>
            <a:spLocks xmlns:a="http://schemas.openxmlformats.org/drawingml/2006/main" noGrp="1"/>
          </p:cNvSpPr>
          <p:nvPr/>
        </p:nvSpPr>
        <p:spPr>
          <a:xfrm xmlns:a="http://schemas.openxmlformats.org/drawingml/2006/main">
            <a:off x="628650" y="36766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Budget</a:t>
            </a:r>
          </a:p>
        </p:txBody>
      </p:sp>
      <p:sp>
        <p:nvSpPr>
          <p:cNvPr id="9" name="">
            <a:extLst xmlns:a="http://schemas.openxmlformats.org/drawingml/2006/main">
              <a:ext uri="{FF2B5EF4-FFF2-40B4-BE49-F238E27FC236}">
                <a16:creationId xmlns:a16="http://schemas.microsoft.com/office/drawing/2014/main" id="{B8FD54E7-43E0-4907-A977-2929E8479111}"/>
              </a:ext>
            </a:extLst>
          </p:cNvPr>
          <p:cNvSpPr>
            <a:spLocks xmlns:a="http://schemas.openxmlformats.org/drawingml/2006/main" noGrp="1"/>
          </p:cNvSpPr>
          <p:nvPr/>
        </p:nvSpPr>
        <p:spPr>
          <a:xfrm xmlns:a="http://schemas.openxmlformats.org/drawingml/2006/main">
            <a:off x="3714750" y="36766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What could I pay over a full year?</a:t>
            </a:r>
          </a:p>
        </p:txBody>
      </p:sp>
      <p:sp>
        <p:nvSpPr>
          <p:cNvPr id="10" name="">
            <a:extLst xmlns:a="http://schemas.openxmlformats.org/drawingml/2006/main">
              <a:ext uri="{FF2B5EF4-FFF2-40B4-BE49-F238E27FC236}">
                <a16:creationId xmlns:a16="http://schemas.microsoft.com/office/drawing/2014/main" id="{E98967BB-6677-4FAA-891E-1E3E4671E981}"/>
              </a:ext>
            </a:extLst>
          </p:cNvPr>
          <p:cNvSpPr>
            <a:spLocks xmlns:a="http://schemas.openxmlformats.org/drawingml/2006/main" noGrp="1"/>
          </p:cNvSpPr>
          <p:nvPr/>
        </p:nvSpPr>
        <p:spPr>
          <a:xfrm xmlns:a="http://schemas.openxmlformats.org/drawingml/2006/main">
            <a:off x="628650" y="4667250"/>
            <a:ext cx="27813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86D70"/>
                </a:solidFill>
                <a:latin typeface="DejaVu Sans"/>
                <a:ea typeface="DejaVu Sans"/>
                <a:cs typeface="DejaVu Sans"/>
              </a:defRPr>
            </a:pPr>
            <a:r>
              <a:rPr sz="2325" b="1">
                <a:solidFill>
                  <a:srgbClr val="286D70"/>
                </a:solidFill>
                <a:latin typeface="DejaVu Sans"/>
                <a:ea typeface="DejaVu Sans"/>
                <a:cs typeface="DejaVu Sans"/>
              </a:rPr>
              <a:t>Gaps and timing</a:t>
            </a:r>
          </a:p>
        </p:txBody>
      </p:sp>
      <p:sp>
        <p:nvSpPr>
          <p:cNvPr id="11" name="">
            <a:extLst xmlns:a="http://schemas.openxmlformats.org/drawingml/2006/main">
              <a:ext uri="{FF2B5EF4-FFF2-40B4-BE49-F238E27FC236}">
                <a16:creationId xmlns:a16="http://schemas.microsoft.com/office/drawing/2014/main" id="{A9E05495-9417-4123-820D-FB8560CD3AF7}"/>
              </a:ext>
            </a:extLst>
          </p:cNvPr>
          <p:cNvSpPr>
            <a:spLocks xmlns:a="http://schemas.openxmlformats.org/drawingml/2006/main" noGrp="1"/>
          </p:cNvSpPr>
          <p:nvPr/>
        </p:nvSpPr>
        <p:spPr>
          <a:xfrm xmlns:a="http://schemas.openxmlformats.org/drawingml/2006/main">
            <a:off x="3714750" y="4667250"/>
            <a:ext cx="76962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193646"/>
                </a:solidFill>
                <a:latin typeface="DejaVu Sans"/>
                <a:ea typeface="DejaVu Sans"/>
                <a:cs typeface="DejaVu Sans"/>
              </a:defRPr>
            </a:pPr>
            <a:r>
              <a:rPr sz="2325" b="0">
                <a:solidFill>
                  <a:srgbClr val="193646"/>
                </a:solidFill>
                <a:latin typeface="DejaVu Sans"/>
                <a:ea typeface="DejaVu Sans"/>
                <a:cs typeface="DejaVu Sans"/>
              </a:rPr>
              <a:t>What is excluded, and when may I make a change?</a:t>
            </a:r>
          </a:p>
        </p:txBody>
      </p:sp>
    </p:spTree>
    <p:extLst>
      <p:ext uri="{BB962C8B-B14F-4D97-AF65-F5344CB8AC3E}">
        <p14:creationId xmlns:p14="http://schemas.microsoft.com/office/powerpoint/2010/main" val="565417290"/>
      </p:ext>
    </p:extLst>
  </p:cSld>
</p:sld>
</file>

<file path=ppt/slides/slide17.xml><?xml version="1.0" encoding="utf-8"?>
<p:sld xmlns:p="http://schemas.openxmlformats.org/presentationml/2006/main">
  <p:cSld>
    <p:bg>
      <p:bgPr>
        <a:solidFill xmlns:a="http://schemas.openxmlformats.org/drawingml/2006/main">
          <a:srgbClr val="153245"/>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78B02EE-251D-41AB-A906-A8A58D7DDDD2}"/>
              </a:ext>
            </a:extLst>
          </p:cNvPr>
          <p:cNvSpPr>
            <a:spLocks xmlns:a="http://schemas.openxmlformats.org/drawingml/2006/main" noGrp="1"/>
          </p:cNvSpPr>
          <p:nvPr/>
        </p:nvSpPr>
        <p:spPr>
          <a:xfrm xmlns:a="http://schemas.openxmlformats.org/drawingml/2006/main">
            <a:off x="628650" y="457200"/>
            <a:ext cx="109347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3450" b="1">
                <a:solidFill>
                  <a:srgbClr val="FFFFFF"/>
                </a:solidFill>
                <a:latin typeface="DejaVu Sans"/>
                <a:ea typeface="DejaVu Sans"/>
                <a:cs typeface="DejaVu Sans"/>
              </a:defRPr>
            </a:pPr>
            <a:r>
              <a:rPr sz="3450" b="1">
                <a:solidFill>
                  <a:srgbClr val="FFFFFF"/>
                </a:solidFill>
                <a:latin typeface="DejaVu Sans"/>
                <a:ea typeface="DejaVu Sans"/>
                <a:cs typeface="DejaVu Sans"/>
              </a:rPr>
              <a:t>Questions and trusted resources</a:t>
            </a:r>
          </a:p>
        </p:txBody>
      </p:sp>
      <p:sp>
        <p:nvSpPr>
          <p:cNvPr id="2" name="">
            <a:extLst xmlns:a="http://schemas.openxmlformats.org/drawingml/2006/main">
              <a:ext uri="{FF2B5EF4-FFF2-40B4-BE49-F238E27FC236}">
                <a16:creationId xmlns:a16="http://schemas.microsoft.com/office/drawing/2014/main" id="{A3FE22B1-95FB-49D4-AD43-826FCFA261A8}"/>
              </a:ext>
            </a:extLst>
          </p:cNvPr>
          <p:cNvSpPr>
            <a:spLocks xmlns:a="http://schemas.openxmlformats.org/drawingml/2006/main" noGrp="1"/>
          </p:cNvSpPr>
          <p:nvPr/>
        </p:nvSpPr>
        <p:spPr>
          <a:xfrm xmlns:a="http://schemas.openxmlformats.org/drawingml/2006/main">
            <a:off x="628650" y="6429375"/>
            <a:ext cx="10382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D4DEDF"/>
                </a:solidFill>
                <a:latin typeface="DejaVu Sans"/>
                <a:ea typeface="DejaVu Sans"/>
                <a:cs typeface="DejaVu Sans"/>
              </a:defRPr>
            </a:pPr>
            <a:r>
              <a:rPr sz="1200" b="0">
                <a:solidFill>
                  <a:srgbClr val="D4DEDF"/>
                </a:solidFill>
                <a:latin typeface="DejaVu Sans"/>
                <a:ea typeface="DejaVu Sans"/>
                <a:cs typeface="DejaVu Sans"/>
              </a:rPr>
              <a:t>Medicare education | Community edition</a:t>
            </a:r>
          </a:p>
        </p:txBody>
      </p:sp>
      <p:sp>
        <p:nvSpPr>
          <p:cNvPr id="3" name="">
            <a:extLst xmlns:a="http://schemas.openxmlformats.org/drawingml/2006/main">
              <a:ext uri="{FF2B5EF4-FFF2-40B4-BE49-F238E27FC236}">
                <a16:creationId xmlns:a16="http://schemas.microsoft.com/office/drawing/2014/main" id="{B17B5B6D-DE15-49A2-A85B-A862C766925A}"/>
              </a:ext>
            </a:extLst>
          </p:cNvPr>
          <p:cNvSpPr>
            <a:spLocks xmlns:a="http://schemas.openxmlformats.org/drawingml/2006/main" noGrp="1"/>
          </p:cNvSpPr>
          <p:nvPr/>
        </p:nvSpPr>
        <p:spPr>
          <a:xfrm xmlns:a="http://schemas.openxmlformats.org/drawingml/2006/main">
            <a:off x="11049000" y="6429375"/>
            <a:ext cx="5143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D4DEDF"/>
                </a:solidFill>
                <a:latin typeface="DejaVu Sans"/>
                <a:ea typeface="DejaVu Sans"/>
                <a:cs typeface="DejaVu Sans"/>
              </a:defRPr>
            </a:pPr>
            <a:r>
              <a:rPr sz="1200" b="0">
                <a:solidFill>
                  <a:srgbClr val="D4DEDF"/>
                </a:solidFill>
                <a:latin typeface="DejaVu Sans"/>
                <a:ea typeface="DejaVu Sans"/>
                <a:cs typeface="DejaVu Sans"/>
              </a:rPr>
              <a:t>17</a:t>
            </a:r>
          </a:p>
        </p:txBody>
      </p:sp>
      <p:sp>
        <p:nvSpPr>
          <p:cNvPr id="4" name="">
            <a:extLst xmlns:a="http://schemas.openxmlformats.org/drawingml/2006/main">
              <a:ext uri="{FF2B5EF4-FFF2-40B4-BE49-F238E27FC236}">
                <a16:creationId xmlns:a16="http://schemas.microsoft.com/office/drawing/2014/main" id="{0C54445A-8BA8-432D-8825-EDBADD037F74}"/>
              </a:ext>
            </a:extLst>
          </p:cNvPr>
          <p:cNvSpPr>
            <a:spLocks xmlns:a="http://schemas.openxmlformats.org/drawingml/2006/main" noGrp="1"/>
          </p:cNvSpPr>
          <p:nvPr/>
        </p:nvSpPr>
        <p:spPr>
          <a:xfrm xmlns:a="http://schemas.openxmlformats.org/drawingml/2006/main">
            <a:off x="628650" y="1724025"/>
            <a:ext cx="714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850" b="1">
                <a:solidFill>
                  <a:srgbClr val="DBBD7D"/>
                </a:solidFill>
                <a:latin typeface="DejaVu Sans"/>
                <a:ea typeface="DejaVu Sans"/>
                <a:cs typeface="DejaVu Sans"/>
              </a:defRPr>
            </a:pPr>
            <a:r>
              <a:rPr sz="2850" b="1">
                <a:solidFill>
                  <a:srgbClr val="DBBD7D"/>
                </a:solidFill>
                <a:latin typeface="DejaVu Sans"/>
                <a:ea typeface="DejaVu Sans"/>
                <a:cs typeface="DejaVu Sans"/>
              </a:rPr>
              <a:t>Medicare.gov</a:t>
            </a:r>
          </a:p>
        </p:txBody>
      </p:sp>
      <p:sp>
        <p:nvSpPr>
          <p:cNvPr id="5" name="">
            <a:extLst xmlns:a="http://schemas.openxmlformats.org/drawingml/2006/main">
              <a:ext uri="{FF2B5EF4-FFF2-40B4-BE49-F238E27FC236}">
                <a16:creationId xmlns:a16="http://schemas.microsoft.com/office/drawing/2014/main" id="{9B045324-0766-4C6E-8C5D-AE1E46776E2A}"/>
              </a:ext>
            </a:extLst>
          </p:cNvPr>
          <p:cNvSpPr>
            <a:spLocks xmlns:a="http://schemas.openxmlformats.org/drawingml/2006/main" noGrp="1"/>
          </p:cNvSpPr>
          <p:nvPr/>
        </p:nvSpPr>
        <p:spPr>
          <a:xfrm xmlns:a="http://schemas.openxmlformats.org/drawingml/2006/main">
            <a:off x="628650" y="2362200"/>
            <a:ext cx="10934700" cy="1009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0">
                <a:solidFill>
                  <a:srgbClr val="FFFFFF"/>
                </a:solidFill>
                <a:latin typeface="DejaVu Sans"/>
                <a:ea typeface="DejaVu Sans"/>
                <a:cs typeface="DejaVu Sans"/>
              </a:defRPr>
            </a:pPr>
            <a:r>
              <a:rPr sz="2550" b="0">
                <a:solidFill>
                  <a:srgbClr val="FFFFFF"/>
                </a:solidFill>
                <a:latin typeface="DejaVu Sans"/>
                <a:ea typeface="DejaVu Sans"/>
                <a:cs typeface="DejaVu Sans"/>
              </a:rPr>
              <a:t>1-800-MEDICARE (1-800-633-4227)</a:t>
            </a:r>
          </a:p>
          <a:p xmlns:a="http://schemas.openxmlformats.org/drawingml/2006/main">
            <a:pPr algn="l">
              <a:buNone/>
              <a:defRPr sz="2550" b="0">
                <a:solidFill>
                  <a:srgbClr val="FFFFFF"/>
                </a:solidFill>
                <a:latin typeface="DejaVu Sans"/>
                <a:ea typeface="DejaVu Sans"/>
                <a:cs typeface="DejaVu Sans"/>
              </a:defRPr>
            </a:pPr>
            <a:r>
              <a:rPr sz="2550" b="0">
                <a:solidFill>
                  <a:srgbClr val="FFFFFF"/>
                </a:solidFill>
                <a:latin typeface="DejaVu Sans"/>
                <a:ea typeface="DejaVu Sans"/>
                <a:cs typeface="DejaVu Sans"/>
              </a:rPr>
              <a:t>TTY: 1-877-486-2048</a:t>
            </a:r>
          </a:p>
        </p:txBody>
      </p:sp>
      <p:sp>
        <p:nvSpPr>
          <p:cNvPr id="6" name="">
            <a:extLst xmlns:a="http://schemas.openxmlformats.org/drawingml/2006/main">
              <a:ext uri="{FF2B5EF4-FFF2-40B4-BE49-F238E27FC236}">
                <a16:creationId xmlns:a16="http://schemas.microsoft.com/office/drawing/2014/main" id="{9C1E62E7-7D45-419F-8E89-2F75CC66CEBE}"/>
              </a:ext>
            </a:extLst>
          </p:cNvPr>
          <p:cNvSpPr>
            <a:spLocks xmlns:a="http://schemas.openxmlformats.org/drawingml/2006/main" noGrp="1"/>
          </p:cNvSpPr>
          <p:nvPr/>
        </p:nvSpPr>
        <p:spPr>
          <a:xfrm xmlns:a="http://schemas.openxmlformats.org/drawingml/2006/main">
            <a:off x="628650" y="3686175"/>
            <a:ext cx="7143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850" b="1">
                <a:solidFill>
                  <a:srgbClr val="DBBD7D"/>
                </a:solidFill>
                <a:latin typeface="DejaVu Sans"/>
                <a:ea typeface="DejaVu Sans"/>
                <a:cs typeface="DejaVu Sans"/>
              </a:defRPr>
            </a:pPr>
            <a:r>
              <a:rPr sz="2850" b="1">
                <a:solidFill>
                  <a:srgbClr val="DBBD7D"/>
                </a:solidFill>
                <a:latin typeface="DejaVu Sans"/>
                <a:ea typeface="DejaVu Sans"/>
                <a:cs typeface="DejaVu Sans"/>
              </a:rPr>
              <a:t>Your state SHIP</a:t>
            </a:r>
          </a:p>
        </p:txBody>
      </p:sp>
      <p:sp>
        <p:nvSpPr>
          <p:cNvPr id="7" name="">
            <a:extLst xmlns:a="http://schemas.openxmlformats.org/drawingml/2006/main">
              <a:ext uri="{FF2B5EF4-FFF2-40B4-BE49-F238E27FC236}">
                <a16:creationId xmlns:a16="http://schemas.microsoft.com/office/drawing/2014/main" id="{4EEABF00-5ED4-4BB3-8B10-AB6679A73E77}"/>
              </a:ext>
            </a:extLst>
          </p:cNvPr>
          <p:cNvSpPr>
            <a:spLocks xmlns:a="http://schemas.openxmlformats.org/drawingml/2006/main" noGrp="1"/>
          </p:cNvSpPr>
          <p:nvPr/>
        </p:nvSpPr>
        <p:spPr>
          <a:xfrm xmlns:a="http://schemas.openxmlformats.org/drawingml/2006/main">
            <a:off x="628650" y="432435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475" b="0">
                <a:solidFill>
                  <a:srgbClr val="FFFFFF"/>
                </a:solidFill>
                <a:latin typeface="DejaVu Sans"/>
                <a:ea typeface="DejaVu Sans"/>
                <a:cs typeface="DejaVu Sans"/>
              </a:defRPr>
            </a:pPr>
            <a:r>
              <a:rPr sz="2475" b="0">
                <a:solidFill>
                  <a:srgbClr val="FFFFFF"/>
                </a:solidFill>
                <a:latin typeface="DejaVu Sans"/>
                <a:ea typeface="DejaVu Sans"/>
                <a:cs typeface="DejaVu Sans"/>
              </a:rPr>
              <a:t>shiphelp.org</a:t>
            </a:r>
          </a:p>
          <a:p xmlns:a="http://schemas.openxmlformats.org/drawingml/2006/main">
            <a:pPr algn="l">
              <a:buNone/>
              <a:defRPr sz="2475" b="0">
                <a:solidFill>
                  <a:srgbClr val="FFFFFF"/>
                </a:solidFill>
                <a:latin typeface="DejaVu Sans"/>
                <a:ea typeface="DejaVu Sans"/>
                <a:cs typeface="DejaVu Sans"/>
              </a:defRPr>
            </a:pPr>
            <a:r>
              <a:rPr sz="2475" b="0">
                <a:solidFill>
                  <a:srgbClr val="FFFFFF"/>
                </a:solidFill>
                <a:latin typeface="DejaVu Sans"/>
                <a:ea typeface="DejaVu Sans"/>
                <a:cs typeface="DejaVu Sans"/>
              </a:rPr>
              <a:t>Free, impartial Medicare counseling</a:t>
            </a:r>
          </a:p>
        </p:txBody>
      </p:sp>
      <p:sp>
        <p:nvSpPr>
          <p:cNvPr id="8" name="">
            <a:extLst xmlns:a="http://schemas.openxmlformats.org/drawingml/2006/main">
              <a:ext uri="{FF2B5EF4-FFF2-40B4-BE49-F238E27FC236}">
                <a16:creationId xmlns:a16="http://schemas.microsoft.com/office/drawing/2014/main" id="{17508CE4-E87D-4E0C-B46E-C6B1C1CCDCE7}"/>
              </a:ext>
            </a:extLst>
          </p:cNvPr>
          <p:cNvSpPr>
            <a:spLocks xmlns:a="http://schemas.openxmlformats.org/drawingml/2006/main" noGrp="1"/>
          </p:cNvSpPr>
          <p:nvPr/>
        </p:nvSpPr>
        <p:spPr>
          <a:xfrm xmlns:a="http://schemas.openxmlformats.org/drawingml/2006/main">
            <a:off x="628650" y="5610225"/>
            <a:ext cx="109347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Presenter: [Agent name], [Company name]</a:t>
            </a:r>
          </a:p>
          <a:p xmlns:a="http://schemas.openxmlformats.org/drawingml/2006/main">
            <a:pPr algn="l">
              <a:buNone/>
              <a:defRPr sz="1950" b="0">
                <a:solidFill>
                  <a:srgbClr val="FFFFFF"/>
                </a:solidFill>
                <a:latin typeface="DejaVu Sans"/>
                <a:ea typeface="DejaVu Sans"/>
                <a:cs typeface="DejaVu Sans"/>
              </a:defRPr>
            </a:pPr>
            <a:r>
              <a:rPr sz="1950" b="0">
                <a:solidFill>
                  <a:srgbClr val="FFFFFF"/>
                </a:solidFill>
                <a:latin typeface="DejaVu Sans"/>
                <a:ea typeface="DejaVu Sans"/>
                <a:cs typeface="DejaVu Sans"/>
              </a:rPr>
              <a:t>[Phone or email]</a:t>
            </a:r>
          </a:p>
        </p:txBody>
      </p:sp>
    </p:spTree>
    <p:extLst>
      <p:ext uri="{BB962C8B-B14F-4D97-AF65-F5344CB8AC3E}">
        <p14:creationId xmlns:p14="http://schemas.microsoft.com/office/powerpoint/2010/main" val="66748291"/>
      </p:ext>
    </p:extLst>
  </p:cSld>
</p:sld>
</file>

<file path=ppt/theme/theme1.xml><?xml version="1.0" encoding="utf-8"?>
<a:theme xmlns:a="http://schemas.openxmlformats.org/drawingml/2006/main" name="ChatGPT">
  <a:themeElements>
    <a:clrScheme name="Midwestern Education">
      <a:dk1>
        <a:srgbClr val="000000"/>
      </a:dk1>
      <a:lt1>
        <a:srgbClr val="FFFFFF"/>
      </a:lt1>
      <a:dk2>
        <a:srgbClr val="153245"/>
      </a:dk2>
      <a:lt2>
        <a:srgbClr val="EDF2F2"/>
      </a:lt2>
      <a:accent1>
        <a:srgbClr val="153245"/>
      </a:accent1>
      <a:accent2>
        <a:srgbClr val="286D70"/>
      </a:accent2>
      <a:accent3>
        <a:srgbClr val="A27D3B"/>
      </a:accent3>
      <a:accent4>
        <a:srgbClr val="96584B"/>
      </a:accent4>
      <a:accent5>
        <a:srgbClr val="686D86"/>
      </a:accent5>
      <a:accent6>
        <a:srgbClr val="74846E"/>
      </a:accent6>
      <a:hlink>
        <a:srgbClr val="286D70"/>
      </a:hlink>
      <a:folHlink>
        <a:srgbClr val="A27D3B"/>
      </a:folHlink>
    </a:clrScheme>
    <a:fontScheme name="Office">
      <a:majorFont>
        <a:latin typeface="Calibri Light"/>
        <a:ea typeface="Calibri Light"/>
        <a:cs typeface="Calibri Light"/>
      </a:majorFont>
      <a:minorFont>
        <a:latin typeface="Calibri"/>
        <a:ea typeface="Calibri"/>
        <a:cs typeface="Calibri"/>
      </a:minorFont>
    </a:fontScheme>
    <a:fmtScheme name="Midwestern Education">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2026-09-16T21:38:04.5460000Z</dcterms:created>
  <dcterms:modified xsi:type="dcterms:W3CDTF">2026-09-16T21:38:04.5460000Z</dcterms:modified>
</coreProperties>
</file>