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Roboto Slab"/>
      <p:regular r:id="rId35"/>
      <p:bold r:id="rId36"/>
    </p:embeddedFont>
    <p:embeddedFont>
      <p:font typeface="Roboto"/>
      <p:regular r:id="rId37"/>
      <p:bold r:id="rId38"/>
      <p:italic r:id="rId39"/>
      <p:boldItalic r:id="rId40"/>
    </p:embeddedFont>
    <p:embeddedFont>
      <p:font typeface="Merriweather"/>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20" Type="http://schemas.openxmlformats.org/officeDocument/2006/relationships/slide" Target="slides/slide15.xml"/><Relationship Id="rId42" Type="http://schemas.openxmlformats.org/officeDocument/2006/relationships/font" Target="fonts/Merriweather-bold.fntdata"/><Relationship Id="rId41" Type="http://schemas.openxmlformats.org/officeDocument/2006/relationships/font" Target="fonts/Merriweather-regular.fntdata"/><Relationship Id="rId22" Type="http://schemas.openxmlformats.org/officeDocument/2006/relationships/slide" Target="slides/slide17.xml"/><Relationship Id="rId44" Type="http://schemas.openxmlformats.org/officeDocument/2006/relationships/font" Target="fonts/Merriweather-boldItalic.fntdata"/><Relationship Id="rId21" Type="http://schemas.openxmlformats.org/officeDocument/2006/relationships/slide" Target="slides/slide16.xml"/><Relationship Id="rId43" Type="http://schemas.openxmlformats.org/officeDocument/2006/relationships/font" Target="fonts/Merriweather-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Slab-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regular.fntdata"/><Relationship Id="rId14" Type="http://schemas.openxmlformats.org/officeDocument/2006/relationships/slide" Target="slides/slide9.xml"/><Relationship Id="rId36" Type="http://schemas.openxmlformats.org/officeDocument/2006/relationships/font" Target="fonts/RobotoSlab-bold.fntdata"/><Relationship Id="rId17" Type="http://schemas.openxmlformats.org/officeDocument/2006/relationships/slide" Target="slides/slide12.xml"/><Relationship Id="rId39" Type="http://schemas.openxmlformats.org/officeDocument/2006/relationships/font" Target="fonts/Roboto-italic.fntdata"/><Relationship Id="rId16" Type="http://schemas.openxmlformats.org/officeDocument/2006/relationships/slide" Target="slides/slide11.xml"/><Relationship Id="rId38" Type="http://schemas.openxmlformats.org/officeDocument/2006/relationships/font" Target="fonts/Robot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8c864c0ca5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8c864c0ca5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8c864c0ca5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8c864c0ca5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Native landscaping being less common may lead people to think that native plants are not as beautiful as traditional landscaping plants, that they’re “weedy” or “messy”. That is not at all true, and the reason for other plants being selected instead of natives is because of long lasting traditions and commercial pressure rather than inherent worth</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8c864c0ca5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8c864c0ca5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5a96b2c82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5a96b2c82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550266a9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550266a9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Nativescaping can often be seen as a way to avoid yard work all together - that’s not really the case. </a:t>
            </a:r>
            <a:r>
              <a:rPr lang="en"/>
              <a:t>Instead, the work you do in the yard will be different than typical lawn maintenance, and less of a constant pressure. There will be seasonal tasks to maintain an established native garden as opposed to mowing every week or two. A young garden bed will take more work like weeding and watering before it can take care of itself.</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8c864c0ca5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8c864c0ca5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of the main advantages of using native plants for landscaping is that these plants are adapted for our local conditions. They don’t need any special care to deal with our often extreme changes in weather. But there are a variety of different plant communities in Missouri, so we need to make sure that the native plants will thrive in your own yard conditions.</a:t>
            </a:r>
            <a:br>
              <a:rPr lang="en"/>
            </a:br>
            <a:br>
              <a:rPr lang="en"/>
            </a:br>
            <a:r>
              <a:rPr lang="en"/>
              <a:t>Can mix with non-natives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8c864c0ca5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8c864c0ca5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8c864c0ca5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8c864c0ca5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8c864c0ca5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8c864c0ca5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550266a99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550266a99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550266a99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550266a99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 Wildflower book has Grow Native recommendations and is organized by Color and bloom time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5a96b2c823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5a96b2c823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546f483c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546f483c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White oaks are host plant to over 500 species of moths and butterflies, as well as providing acorns for larger mammals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548aa31e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548aa31e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While no tree can be guaranteed to be 100% risk free, taking the right steps when planting can help a lot</a:t>
            </a:r>
            <a:endParaRPr/>
          </a:p>
          <a:p>
            <a:pPr indent="0" lvl="0" marL="0" rtl="0" algn="l">
              <a:spcBef>
                <a:spcPts val="0"/>
              </a:spcBef>
              <a:spcAft>
                <a:spcPts val="0"/>
              </a:spcAft>
              <a:buClr>
                <a:schemeClr val="dk1"/>
              </a:buClr>
              <a:buSzPts val="1100"/>
              <a:buFont typeface="Arial"/>
              <a:buNone/>
            </a:pPr>
            <a:r>
              <a:rPr lang="en"/>
              <a:t>Planting trees in the city right of way/ parkway requires permission from the city</a:t>
            </a:r>
            <a:endParaRPr/>
          </a:p>
          <a:p>
            <a:pPr indent="0" lvl="0" marL="0" rtl="0" algn="l">
              <a:spcBef>
                <a:spcPts val="0"/>
              </a:spcBef>
              <a:spcAft>
                <a:spcPts val="0"/>
              </a:spcAft>
              <a:buClr>
                <a:schemeClr val="dk1"/>
              </a:buClr>
              <a:buSzPts val="1100"/>
              <a:buFont typeface="Arial"/>
              <a:buNone/>
            </a:pPr>
            <a:r>
              <a:rPr lang="en"/>
              <a:t>Trees on a corner lot must be 15 feet from the street corner for visibility purposes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5888bbed0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5888bbed0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550266a99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550266a99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 before you dig - Call the number 811 or use the website 3 business days before you do any digging</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a96b2c823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5a96b2c823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550266a998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550266a99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50266a99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550266a99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5888bbed0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5888bbed0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5a96b2c82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5a96b2c82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a96b2c82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a96b2c82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weed is just an unwanted plant.</a:t>
            </a:r>
            <a:br>
              <a:rPr lang="en"/>
            </a:br>
            <a:r>
              <a:rPr lang="en"/>
              <a:t>Having “weed’ in the name doesn’t make it a weed.</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a96b2c82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a96b2c8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a2e0092a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5a2e0092a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5a2e0092a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a2e0092a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5888bbed0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5888bbed0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8c864c0ca5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8c864c0ca5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8c864c0ca5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8c864c0ca5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2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0.jpg"/><Relationship Id="rId4" Type="http://schemas.openxmlformats.org/officeDocument/2006/relationships/image" Target="../media/image22.jpg"/><Relationship Id="rId5"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8.jpg"/><Relationship Id="rId4" Type="http://schemas.openxmlformats.org/officeDocument/2006/relationships/image" Target="../media/image11.jpg"/><Relationship Id="rId5"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12.jpg"/><Relationship Id="rId5" Type="http://schemas.openxmlformats.org/officeDocument/2006/relationships/image" Target="../media/image14.jpg"/><Relationship Id="rId6"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mdc.mo.gov/trees-plants/native-plants-your-landscape" TargetMode="External"/><Relationship Id="rId4" Type="http://schemas.openxmlformats.org/officeDocument/2006/relationships/hyperlink" Target="https://grownative.org/" TargetMode="External"/><Relationship Id="rId10" Type="http://schemas.openxmlformats.org/officeDocument/2006/relationships/hyperlink" Target="https://www.ozarksoul.com/" TargetMode="External"/><Relationship Id="rId9" Type="http://schemas.openxmlformats.org/officeDocument/2006/relationships/hyperlink" Target="https://mowildflowers.net/" TargetMode="External"/><Relationship Id="rId5" Type="http://schemas.openxmlformats.org/officeDocument/2006/relationships/hyperlink" Target="https://homegrownnationalpark.org/about-us/" TargetMode="External"/><Relationship Id="rId6" Type="http://schemas.openxmlformats.org/officeDocument/2006/relationships/hyperlink" Target="https://www.monarchgard.com/benjamin-vogt.html" TargetMode="External"/><Relationship Id="rId7" Type="http://schemas.openxmlformats.org/officeDocument/2006/relationships/hyperlink" Target="https://www.chertglades.org/" TargetMode="External"/><Relationship Id="rId8" Type="http://schemas.openxmlformats.org/officeDocument/2006/relationships/hyperlink" Target="https://www.pollinatorsnativeplants.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www.lowesfloral.com/sales-and-events/weekly-sale-items/" TargetMode="External"/><Relationship Id="rId4" Type="http://schemas.openxmlformats.org/officeDocument/2006/relationships/hyperlink" Target="https://xerces.org/monarchs/eastern-monarch-conservation" TargetMode="External"/><Relationship Id="rId5" Type="http://schemas.openxmlformats.org/officeDocument/2006/relationships/hyperlink" Target="https://mdc.mo.gov/discover-nature/habitats/glades" TargetMode="External"/><Relationship Id="rId6" Type="http://schemas.openxmlformats.org/officeDocument/2006/relationships/hyperlink" Target="https://www.pollinatorsnativeplants.com/softlandings.html#:~:text=ARE%20SOFT%20LANDINGS%3F-,Soft%20landings%20are%20diverse%20native%20plantings%20under%20keystone%20trees%2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25250" y="833650"/>
            <a:ext cx="5783400" cy="9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Merriweather"/>
                <a:ea typeface="Merriweather"/>
                <a:cs typeface="Merriweather"/>
                <a:sym typeface="Merriweather"/>
              </a:rPr>
              <a:t>Intro to Nativescaping</a:t>
            </a:r>
            <a:endParaRPr>
              <a:latin typeface="Merriweather"/>
              <a:ea typeface="Merriweather"/>
              <a:cs typeface="Merriweather"/>
              <a:sym typeface="Merriweathe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0"/>
              </a:spcAft>
              <a:buNone/>
            </a:pPr>
            <a:r>
              <a:rPr lang="en">
                <a:latin typeface="Merriweather"/>
                <a:ea typeface="Merriweather"/>
                <a:cs typeface="Merriweather"/>
                <a:sym typeface="Merriweather"/>
              </a:rPr>
              <a:t>Emily Bowyer and Scott Butler - Missouri Master Naturalists, Chert Glades Chapter</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What is a Native Plant?</a:t>
            </a:r>
            <a:endParaRPr>
              <a:latin typeface="Merriweather"/>
              <a:ea typeface="Merriweather"/>
              <a:cs typeface="Merriweather"/>
              <a:sym typeface="Merriweather"/>
            </a:endParaRPr>
          </a:p>
        </p:txBody>
      </p:sp>
      <p:sp>
        <p:nvSpPr>
          <p:cNvPr id="70" name="Google Shape;70;p14"/>
          <p:cNvSpPr txBox="1"/>
          <p:nvPr>
            <p:ph idx="1" type="body"/>
          </p:nvPr>
        </p:nvSpPr>
        <p:spPr>
          <a:xfrm>
            <a:off x="167575" y="1325950"/>
            <a:ext cx="4837500" cy="3650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Native plants evolved in this area for the last few million years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These plants have formed relationships with local insects, birds, and all other wildlife</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Native plants create our  local ecosystem</a:t>
            </a:r>
            <a:endParaRPr>
              <a:latin typeface="Merriweather"/>
              <a:ea typeface="Merriweather"/>
              <a:cs typeface="Merriweather"/>
              <a:sym typeface="Merriweather"/>
            </a:endParaRPr>
          </a:p>
          <a:p>
            <a:pPr indent="0" lvl="0" marL="457200" rtl="0" algn="l">
              <a:spcBef>
                <a:spcPts val="1200"/>
              </a:spcBef>
              <a:spcAft>
                <a:spcPts val="1200"/>
              </a:spcAft>
              <a:buNone/>
            </a:pPr>
            <a:r>
              <a:t/>
            </a:r>
            <a:endParaRPr/>
          </a:p>
        </p:txBody>
      </p:sp>
      <p:pic>
        <p:nvPicPr>
          <p:cNvPr id="71" name="Google Shape;71;p14"/>
          <p:cNvPicPr preferRelativeResize="0"/>
          <p:nvPr/>
        </p:nvPicPr>
        <p:blipFill>
          <a:blip r:embed="rId3">
            <a:alphaModFix/>
          </a:blip>
          <a:stretch>
            <a:fillRect/>
          </a:stretch>
        </p:blipFill>
        <p:spPr>
          <a:xfrm>
            <a:off x="5471500" y="382012"/>
            <a:ext cx="3284602" cy="43794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87900" y="458025"/>
            <a:ext cx="83682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Why Don’t We See Native Plants in Every Yard?</a:t>
            </a:r>
            <a:endParaRPr>
              <a:latin typeface="Merriweather"/>
              <a:ea typeface="Merriweather"/>
              <a:cs typeface="Merriweather"/>
              <a:sym typeface="Merriweather"/>
            </a:endParaRPr>
          </a:p>
        </p:txBody>
      </p:sp>
      <p:sp>
        <p:nvSpPr>
          <p:cNvPr id="77" name="Google Shape;77;p15"/>
          <p:cNvSpPr txBox="1"/>
          <p:nvPr>
            <p:ph idx="1" type="body"/>
          </p:nvPr>
        </p:nvSpPr>
        <p:spPr>
          <a:xfrm>
            <a:off x="387900" y="1489825"/>
            <a:ext cx="3888600" cy="34290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Popular </a:t>
            </a:r>
            <a:r>
              <a:rPr lang="en">
                <a:latin typeface="Merriweather"/>
                <a:ea typeface="Merriweather"/>
                <a:cs typeface="Merriweather"/>
                <a:sym typeface="Merriweather"/>
              </a:rPr>
              <a:t>landscaping has featured plants from other parts of the world for the last few decades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Since these plants aren’t eaten by native wildlife, they don’t suffer from damage that might not look good</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Some traditional landscaping plants are even invasive - such as </a:t>
            </a:r>
            <a:r>
              <a:rPr lang="en">
                <a:latin typeface="Merriweather"/>
                <a:ea typeface="Merriweather"/>
                <a:cs typeface="Merriweather"/>
                <a:sym typeface="Merriweather"/>
              </a:rPr>
              <a:t>burning</a:t>
            </a:r>
            <a:r>
              <a:rPr lang="en">
                <a:latin typeface="Merriweather"/>
                <a:ea typeface="Merriweather"/>
                <a:cs typeface="Merriweather"/>
                <a:sym typeface="Merriweather"/>
              </a:rPr>
              <a:t> bush and bradford pear</a:t>
            </a:r>
            <a:endParaRPr>
              <a:latin typeface="Merriweather"/>
              <a:ea typeface="Merriweather"/>
              <a:cs typeface="Merriweather"/>
              <a:sym typeface="Merriweather"/>
            </a:endParaRPr>
          </a:p>
        </p:txBody>
      </p:sp>
      <p:pic>
        <p:nvPicPr>
          <p:cNvPr id="78" name="Google Shape;78;p15"/>
          <p:cNvPicPr preferRelativeResize="0"/>
          <p:nvPr/>
        </p:nvPicPr>
        <p:blipFill>
          <a:blip r:embed="rId3">
            <a:alphaModFix/>
          </a:blip>
          <a:stretch>
            <a:fillRect/>
          </a:stretch>
        </p:blipFill>
        <p:spPr>
          <a:xfrm>
            <a:off x="4389850" y="1241925"/>
            <a:ext cx="4572001" cy="3429001"/>
          </a:xfrm>
          <a:prstGeom prst="rect">
            <a:avLst/>
          </a:prstGeom>
          <a:noFill/>
          <a:ln>
            <a:noFill/>
          </a:ln>
        </p:spPr>
      </p:pic>
      <p:sp>
        <p:nvSpPr>
          <p:cNvPr id="79" name="Google Shape;79;p15"/>
          <p:cNvSpPr txBox="1"/>
          <p:nvPr/>
        </p:nvSpPr>
        <p:spPr>
          <a:xfrm>
            <a:off x="4389850" y="4670925"/>
            <a:ext cx="482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285900" y="458025"/>
            <a:ext cx="60960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Why is Planting Native Important?</a:t>
            </a:r>
            <a:endParaRPr>
              <a:latin typeface="Merriweather"/>
              <a:ea typeface="Merriweather"/>
              <a:cs typeface="Merriweather"/>
              <a:sym typeface="Merriweather"/>
            </a:endParaRPr>
          </a:p>
        </p:txBody>
      </p:sp>
      <p:sp>
        <p:nvSpPr>
          <p:cNvPr id="85" name="Google Shape;85;p16"/>
          <p:cNvSpPr txBox="1"/>
          <p:nvPr>
            <p:ph idx="1" type="body"/>
          </p:nvPr>
        </p:nvSpPr>
        <p:spPr>
          <a:xfrm>
            <a:off x="387900" y="1489825"/>
            <a:ext cx="4223700" cy="30789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Font typeface="Merriweather"/>
              <a:buChar char="●"/>
            </a:pPr>
            <a:r>
              <a:rPr lang="en">
                <a:latin typeface="Merriweather"/>
                <a:ea typeface="Merriweather"/>
                <a:cs typeface="Merriweather"/>
                <a:sym typeface="Merriweather"/>
              </a:rPr>
              <a:t>“Monarch butterflies east of the Rocky Mountains used to number in the hundreds of millions but the population has declined by approximately 80%.”  - Xerces Society (2)</a:t>
            </a:r>
            <a:endParaRPr>
              <a:latin typeface="Merriweather"/>
              <a:ea typeface="Merriweather"/>
              <a:cs typeface="Merriweather"/>
              <a:sym typeface="Merriweather"/>
            </a:endParaRPr>
          </a:p>
          <a:p>
            <a:pPr indent="-325755" lvl="0" marL="457200" rtl="0" algn="l">
              <a:spcBef>
                <a:spcPts val="0"/>
              </a:spcBef>
              <a:spcAft>
                <a:spcPts val="0"/>
              </a:spcAft>
              <a:buSzPct val="100000"/>
              <a:buFont typeface="Merriweather"/>
              <a:buChar char="●"/>
            </a:pPr>
            <a:r>
              <a:rPr lang="en">
                <a:latin typeface="Merriweather"/>
                <a:ea typeface="Merriweather"/>
                <a:cs typeface="Merriweather"/>
                <a:sym typeface="Merriweather"/>
              </a:rPr>
              <a:t>Habitat loss is the main threat to our wildlife</a:t>
            </a:r>
            <a:endParaRPr>
              <a:latin typeface="Merriweather"/>
              <a:ea typeface="Merriweather"/>
              <a:cs typeface="Merriweather"/>
              <a:sym typeface="Merriweather"/>
            </a:endParaRPr>
          </a:p>
          <a:p>
            <a:pPr indent="-325755" lvl="0" marL="457200" rtl="0" algn="l">
              <a:spcBef>
                <a:spcPts val="0"/>
              </a:spcBef>
              <a:spcAft>
                <a:spcPts val="0"/>
              </a:spcAft>
              <a:buSzPct val="100000"/>
              <a:buFont typeface="Merriweather"/>
              <a:buChar char="●"/>
            </a:pPr>
            <a:r>
              <a:rPr lang="en">
                <a:latin typeface="Merriweather"/>
                <a:ea typeface="Merriweather"/>
                <a:cs typeface="Merriweather"/>
                <a:sym typeface="Merriweather"/>
              </a:rPr>
              <a:t>Local efforts to return habitat to our developed spaces is </a:t>
            </a:r>
            <a:r>
              <a:rPr lang="en">
                <a:latin typeface="Merriweather"/>
                <a:ea typeface="Merriweather"/>
                <a:cs typeface="Merriweather"/>
                <a:sym typeface="Merriweather"/>
              </a:rPr>
              <a:t>critical</a:t>
            </a:r>
            <a:r>
              <a:rPr lang="en">
                <a:latin typeface="Merriweather"/>
                <a:ea typeface="Merriweather"/>
                <a:cs typeface="Merriweather"/>
                <a:sym typeface="Merriweather"/>
              </a:rPr>
              <a:t> to preserving these species</a:t>
            </a:r>
            <a:endParaRPr>
              <a:latin typeface="Merriweather"/>
              <a:ea typeface="Merriweather"/>
              <a:cs typeface="Merriweather"/>
              <a:sym typeface="Merriweather"/>
            </a:endParaRPr>
          </a:p>
          <a:p>
            <a:pPr indent="-325755" lvl="0" marL="457200" rtl="0" algn="l">
              <a:spcBef>
                <a:spcPts val="0"/>
              </a:spcBef>
              <a:spcAft>
                <a:spcPts val="0"/>
              </a:spcAft>
              <a:buSzPct val="100000"/>
              <a:buFont typeface="Merriweather"/>
              <a:buChar char="●"/>
            </a:pPr>
            <a:r>
              <a:rPr lang="en">
                <a:latin typeface="Merriweather"/>
                <a:ea typeface="Merriweather"/>
                <a:cs typeface="Merriweather"/>
                <a:sym typeface="Merriweather"/>
              </a:rPr>
              <a:t>Any amount of native plants can help!</a:t>
            </a:r>
            <a:endParaRPr>
              <a:latin typeface="Merriweather"/>
              <a:ea typeface="Merriweather"/>
              <a:cs typeface="Merriweather"/>
              <a:sym typeface="Merriweather"/>
            </a:endParaRPr>
          </a:p>
        </p:txBody>
      </p:sp>
      <p:pic>
        <p:nvPicPr>
          <p:cNvPr id="86" name="Google Shape;86;p16"/>
          <p:cNvPicPr preferRelativeResize="0"/>
          <p:nvPr/>
        </p:nvPicPr>
        <p:blipFill rotWithShape="1">
          <a:blip r:embed="rId3">
            <a:alphaModFix/>
          </a:blip>
          <a:srcRect b="0" l="0" r="0" t="20000"/>
          <a:stretch/>
        </p:blipFill>
        <p:spPr>
          <a:xfrm>
            <a:off x="6104575" y="291425"/>
            <a:ext cx="3039425" cy="3242025"/>
          </a:xfrm>
          <a:prstGeom prst="rect">
            <a:avLst/>
          </a:prstGeom>
          <a:noFill/>
          <a:ln>
            <a:noFill/>
          </a:ln>
        </p:spPr>
      </p:pic>
      <p:pic>
        <p:nvPicPr>
          <p:cNvPr id="87" name="Google Shape;87;p16"/>
          <p:cNvPicPr preferRelativeResize="0"/>
          <p:nvPr/>
        </p:nvPicPr>
        <p:blipFill>
          <a:blip r:embed="rId4">
            <a:alphaModFix/>
          </a:blip>
          <a:stretch>
            <a:fillRect/>
          </a:stretch>
        </p:blipFill>
        <p:spPr>
          <a:xfrm>
            <a:off x="5265950" y="1901450"/>
            <a:ext cx="2309161" cy="30789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2400">
                <a:latin typeface="Merriweather"/>
                <a:ea typeface="Merriweather"/>
                <a:cs typeface="Merriweather"/>
                <a:sym typeface="Merriweather"/>
              </a:rPr>
              <a:t>Common Misconceptions about Native Plant Gardening</a:t>
            </a:r>
            <a:endParaRPr sz="2400">
              <a:latin typeface="Merriweather"/>
              <a:ea typeface="Merriweather"/>
              <a:cs typeface="Merriweather"/>
              <a:sym typeface="Merriweather"/>
            </a:endParaRPr>
          </a:p>
        </p:txBody>
      </p:sp>
      <p:sp>
        <p:nvSpPr>
          <p:cNvPr id="93" name="Google Shape;93;p17"/>
          <p:cNvSpPr txBox="1"/>
          <p:nvPr>
            <p:ph idx="1" type="body"/>
          </p:nvPr>
        </p:nvSpPr>
        <p:spPr>
          <a:xfrm>
            <a:off x="387900" y="1489825"/>
            <a:ext cx="5614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Native plant gardens are weedy or unkempt</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They don’t require maintenance</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They only include wildflowers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They attract pests or are unsafe</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They c</a:t>
            </a:r>
            <a:r>
              <a:rPr lang="en">
                <a:latin typeface="Merriweather"/>
                <a:ea typeface="Merriweather"/>
                <a:cs typeface="Merriweather"/>
                <a:sym typeface="Merriweather"/>
              </a:rPr>
              <a:t>a</a:t>
            </a:r>
            <a:r>
              <a:rPr lang="en">
                <a:latin typeface="Merriweather"/>
                <a:ea typeface="Merriweather"/>
                <a:cs typeface="Merriweather"/>
                <a:sym typeface="Merriweather"/>
              </a:rPr>
              <a:t>n’t be mixed with non-natives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The city will make me mow it</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AutoNum type="arabicPeriod"/>
            </a:pPr>
            <a:r>
              <a:rPr lang="en">
                <a:latin typeface="Merriweather"/>
                <a:ea typeface="Merriweather"/>
                <a:cs typeface="Merriweather"/>
                <a:sym typeface="Merriweather"/>
              </a:rPr>
              <a:t>I need to amend my soil first</a:t>
            </a:r>
            <a:endParaRPr>
              <a:latin typeface="Merriweather"/>
              <a:ea typeface="Merriweather"/>
              <a:cs typeface="Merriweather"/>
              <a:sym typeface="Merriweather"/>
            </a:endParaRPr>
          </a:p>
        </p:txBody>
      </p:sp>
      <p:pic>
        <p:nvPicPr>
          <p:cNvPr id="94" name="Google Shape;94;p17"/>
          <p:cNvPicPr preferRelativeResize="0"/>
          <p:nvPr/>
        </p:nvPicPr>
        <p:blipFill>
          <a:blip r:embed="rId3">
            <a:alphaModFix/>
          </a:blip>
          <a:stretch>
            <a:fillRect/>
          </a:stretch>
        </p:blipFill>
        <p:spPr>
          <a:xfrm>
            <a:off x="6548525" y="1391050"/>
            <a:ext cx="1048400" cy="1417450"/>
          </a:xfrm>
          <a:prstGeom prst="rect">
            <a:avLst/>
          </a:prstGeom>
          <a:noFill/>
          <a:ln>
            <a:noFill/>
          </a:ln>
        </p:spPr>
      </p:pic>
      <p:sp>
        <p:nvSpPr>
          <p:cNvPr id="95" name="Google Shape;95;p17"/>
          <p:cNvSpPr txBox="1"/>
          <p:nvPr/>
        </p:nvSpPr>
        <p:spPr>
          <a:xfrm>
            <a:off x="6393075" y="2798425"/>
            <a:ext cx="135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00"/>
                </a:solidFill>
                <a:latin typeface="Merriweather"/>
                <a:ea typeface="Merriweather"/>
                <a:cs typeface="Merriweather"/>
                <a:sym typeface="Merriweather"/>
              </a:rPr>
              <a:t>Not a pest!</a:t>
            </a:r>
            <a:endParaRPr sz="1800">
              <a:solidFill>
                <a:srgbClr val="FFFF00"/>
              </a:solidFill>
              <a:latin typeface="Merriweather"/>
              <a:ea typeface="Merriweather"/>
              <a:cs typeface="Merriweather"/>
              <a:sym typeface="Merriweather"/>
            </a:endParaRPr>
          </a:p>
        </p:txBody>
      </p:sp>
      <p:pic>
        <p:nvPicPr>
          <p:cNvPr descr="undefined" id="96" name="Google Shape;96;p17"/>
          <p:cNvPicPr preferRelativeResize="0"/>
          <p:nvPr/>
        </p:nvPicPr>
        <p:blipFill>
          <a:blip r:embed="rId4">
            <a:alphaModFix/>
          </a:blip>
          <a:stretch>
            <a:fillRect/>
          </a:stretch>
        </p:blipFill>
        <p:spPr>
          <a:xfrm>
            <a:off x="6280462" y="3260137"/>
            <a:ext cx="1584525" cy="13212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87900" y="458025"/>
            <a:ext cx="83682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How Can Nativescaping Make Your Life Easier?</a:t>
            </a:r>
            <a:endParaRPr/>
          </a:p>
        </p:txBody>
      </p:sp>
      <p:sp>
        <p:nvSpPr>
          <p:cNvPr id="102" name="Google Shape;102;p18"/>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Native wildflower beds, *once established* need little care in the form of fertilizing, weeding, or watering</a:t>
            </a:r>
            <a:endParaRPr/>
          </a:p>
          <a:p>
            <a:pPr indent="-342900" lvl="0" marL="457200" rtl="0" algn="l">
              <a:spcBef>
                <a:spcPts val="0"/>
              </a:spcBef>
              <a:spcAft>
                <a:spcPts val="0"/>
              </a:spcAft>
              <a:buSzPts val="1800"/>
              <a:buChar char="●"/>
            </a:pPr>
            <a:r>
              <a:rPr lang="en"/>
              <a:t>Lawns, by comparison, need constant work to keep short, and even more work in order to look their best - fertilizing, spraying, aerating, and watering</a:t>
            </a:r>
            <a:endParaRPr/>
          </a:p>
          <a:p>
            <a:pPr indent="-342900" lvl="0" marL="457200" rtl="0" algn="l">
              <a:spcBef>
                <a:spcPts val="0"/>
              </a:spcBef>
              <a:spcAft>
                <a:spcPts val="0"/>
              </a:spcAft>
              <a:buSzPts val="1800"/>
              <a:buChar char="●"/>
            </a:pPr>
            <a:r>
              <a:rPr lang="en"/>
              <a:t>Native landscaping encourages less typical “cleanup” than traditional landscaping - it is better for wildlife if you leave leaves rather than rake them up, avoid cutting back stems in the fall, and avoid spraying for pests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387900" y="188750"/>
            <a:ext cx="8368200" cy="955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How Can We Start to Add Native Plants?</a:t>
            </a:r>
            <a:endParaRPr>
              <a:latin typeface="Merriweather"/>
              <a:ea typeface="Merriweather"/>
              <a:cs typeface="Merriweather"/>
              <a:sym typeface="Merriweather"/>
            </a:endParaRPr>
          </a:p>
        </p:txBody>
      </p:sp>
      <p:sp>
        <p:nvSpPr>
          <p:cNvPr id="108" name="Google Shape;108;p19"/>
          <p:cNvSpPr txBox="1"/>
          <p:nvPr>
            <p:ph idx="1" type="body"/>
          </p:nvPr>
        </p:nvSpPr>
        <p:spPr>
          <a:xfrm>
            <a:off x="387900" y="1474699"/>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Native plants are great for “problem areas” in a yard</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Areas that are on a dry slope</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Spots that get too wet</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Overly shady areas under a big tree or next to a building</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Native plants grow in various plant communities in our area</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Glades </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Prairies</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Savannas</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Woodlands and forests</a:t>
            </a:r>
            <a:endParaRPr>
              <a:latin typeface="Merriweather"/>
              <a:ea typeface="Merriweather"/>
              <a:cs typeface="Merriweather"/>
              <a:sym typeface="Merriweather"/>
            </a:endParaRPr>
          </a:p>
          <a:p>
            <a:pPr indent="-317500" lvl="1" marL="914400" rtl="0" algn="l">
              <a:spcBef>
                <a:spcPts val="0"/>
              </a:spcBef>
              <a:spcAft>
                <a:spcPts val="0"/>
              </a:spcAft>
              <a:buSzPts val="1400"/>
              <a:buFont typeface="Merriweather"/>
              <a:buChar char="○"/>
            </a:pPr>
            <a:r>
              <a:rPr lang="en">
                <a:latin typeface="Merriweather"/>
                <a:ea typeface="Merriweather"/>
                <a:cs typeface="Merriweather"/>
                <a:sym typeface="Merriweather"/>
              </a:rPr>
              <a:t>Creek and riverbanks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“Right Plant, Right Place”</a:t>
            </a:r>
            <a:endParaRPr>
              <a:latin typeface="Merriweather"/>
              <a:ea typeface="Merriweather"/>
              <a:cs typeface="Merriweather"/>
              <a:sym typeface="Merriweath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type="title"/>
          </p:nvPr>
        </p:nvSpPr>
        <p:spPr>
          <a:xfrm>
            <a:off x="387900" y="5017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Dry, Rocky Sections</a:t>
            </a:r>
            <a:endParaRPr>
              <a:latin typeface="Merriweather"/>
              <a:ea typeface="Merriweather"/>
              <a:cs typeface="Merriweather"/>
              <a:sym typeface="Merriweather"/>
            </a:endParaRPr>
          </a:p>
        </p:txBody>
      </p:sp>
      <p:sp>
        <p:nvSpPr>
          <p:cNvPr id="114" name="Google Shape;114;p20"/>
          <p:cNvSpPr txBox="1"/>
          <p:nvPr>
            <p:ph idx="1" type="body"/>
          </p:nvPr>
        </p:nvSpPr>
        <p:spPr>
          <a:xfrm>
            <a:off x="167575" y="1471650"/>
            <a:ext cx="2221800" cy="35625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Font typeface="Merriweather"/>
              <a:buChar char="●"/>
            </a:pPr>
            <a:r>
              <a:rPr lang="en">
                <a:latin typeface="Merriweather"/>
                <a:ea typeface="Merriweather"/>
                <a:cs typeface="Merriweather"/>
                <a:sym typeface="Merriweather"/>
              </a:rPr>
              <a:t>Glades are defined by a particular kind of rock</a:t>
            </a:r>
            <a:endParaRPr>
              <a:latin typeface="Merriweather"/>
              <a:ea typeface="Merriweather"/>
              <a:cs typeface="Merriweather"/>
              <a:sym typeface="Merriweather"/>
            </a:endParaRPr>
          </a:p>
          <a:p>
            <a:pPr indent="-334327" lvl="0" marL="457200" rtl="0" algn="l">
              <a:spcBef>
                <a:spcPts val="0"/>
              </a:spcBef>
              <a:spcAft>
                <a:spcPts val="0"/>
              </a:spcAft>
              <a:buSzPct val="100000"/>
              <a:buFont typeface="Merriweather"/>
              <a:buChar char="●"/>
            </a:pPr>
            <a:r>
              <a:rPr lang="en">
                <a:latin typeface="Merriweather"/>
                <a:ea typeface="Merriweather"/>
                <a:cs typeface="Merriweather"/>
                <a:sym typeface="Merriweather"/>
              </a:rPr>
              <a:t>This habitat is distinguished by thin, rocky soils</a:t>
            </a:r>
            <a:endParaRPr>
              <a:latin typeface="Merriweather"/>
              <a:ea typeface="Merriweather"/>
              <a:cs typeface="Merriweather"/>
              <a:sym typeface="Merriweather"/>
            </a:endParaRPr>
          </a:p>
          <a:p>
            <a:pPr indent="-334327" lvl="0" marL="457200" rtl="0" algn="l">
              <a:spcBef>
                <a:spcPts val="0"/>
              </a:spcBef>
              <a:spcAft>
                <a:spcPts val="0"/>
              </a:spcAft>
              <a:buSzPct val="100000"/>
              <a:buFont typeface="Merriweather"/>
              <a:buChar char="●"/>
            </a:pPr>
            <a:r>
              <a:rPr lang="en">
                <a:latin typeface="Merriweather"/>
                <a:ea typeface="Merriweather"/>
                <a:cs typeface="Merriweather"/>
                <a:sym typeface="Merriweather"/>
              </a:rPr>
              <a:t>Plants that live in glades are accustomed to dry, harsh conditions</a:t>
            </a:r>
            <a:endParaRPr>
              <a:latin typeface="Merriweather"/>
              <a:ea typeface="Merriweather"/>
              <a:cs typeface="Merriweather"/>
              <a:sym typeface="Merriweather"/>
            </a:endParaRPr>
          </a:p>
        </p:txBody>
      </p:sp>
      <p:pic>
        <p:nvPicPr>
          <p:cNvPr id="115" name="Google Shape;115;p20"/>
          <p:cNvPicPr preferRelativeResize="0"/>
          <p:nvPr/>
        </p:nvPicPr>
        <p:blipFill>
          <a:blip r:embed="rId3">
            <a:alphaModFix/>
          </a:blip>
          <a:stretch>
            <a:fillRect/>
          </a:stretch>
        </p:blipFill>
        <p:spPr>
          <a:xfrm>
            <a:off x="2389373" y="2275037"/>
            <a:ext cx="6633768" cy="2701175"/>
          </a:xfrm>
          <a:prstGeom prst="rect">
            <a:avLst/>
          </a:prstGeom>
          <a:noFill/>
          <a:ln>
            <a:noFill/>
          </a:ln>
        </p:spPr>
      </p:pic>
      <p:sp>
        <p:nvSpPr>
          <p:cNvPr id="116" name="Google Shape;116;p20"/>
          <p:cNvSpPr txBox="1"/>
          <p:nvPr/>
        </p:nvSpPr>
        <p:spPr>
          <a:xfrm>
            <a:off x="2862300" y="3955700"/>
            <a:ext cx="5893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Merriweather"/>
              <a:ea typeface="Merriweather"/>
              <a:cs typeface="Merriweather"/>
              <a:sym typeface="Merriweather"/>
            </a:endParaRPr>
          </a:p>
        </p:txBody>
      </p:sp>
      <p:pic>
        <p:nvPicPr>
          <p:cNvPr id="117" name="Google Shape;117;p20"/>
          <p:cNvPicPr preferRelativeResize="0"/>
          <p:nvPr/>
        </p:nvPicPr>
        <p:blipFill>
          <a:blip r:embed="rId4">
            <a:alphaModFix/>
          </a:blip>
          <a:stretch>
            <a:fillRect/>
          </a:stretch>
        </p:blipFill>
        <p:spPr>
          <a:xfrm>
            <a:off x="5893250" y="707825"/>
            <a:ext cx="3198300" cy="2398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Wet Areas</a:t>
            </a:r>
            <a:endParaRPr>
              <a:latin typeface="Merriweather"/>
              <a:ea typeface="Merriweather"/>
              <a:cs typeface="Merriweather"/>
              <a:sym typeface="Merriweather"/>
            </a:endParaRPr>
          </a:p>
        </p:txBody>
      </p:sp>
      <p:sp>
        <p:nvSpPr>
          <p:cNvPr id="123" name="Google Shape;123;p21"/>
          <p:cNvSpPr txBox="1"/>
          <p:nvPr>
            <p:ph idx="1" type="body"/>
          </p:nvPr>
        </p:nvSpPr>
        <p:spPr>
          <a:xfrm>
            <a:off x="387900" y="1489825"/>
            <a:ext cx="4121700" cy="35517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Rain Gardens are designed to capture water runoff from the roof</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These gardens make temporary pools after rainstorms, which slowly absorb the water into the soil</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Rain Gardens prevent pollutants from getting into local waterways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There are many native plants adapted to wet and dry periods</a:t>
            </a:r>
            <a:endParaRPr>
              <a:latin typeface="Merriweather"/>
              <a:ea typeface="Merriweather"/>
              <a:cs typeface="Merriweather"/>
              <a:sym typeface="Merriweather"/>
            </a:endParaRPr>
          </a:p>
        </p:txBody>
      </p:sp>
      <p:pic>
        <p:nvPicPr>
          <p:cNvPr id="124" name="Google Shape;124;p21"/>
          <p:cNvPicPr preferRelativeResize="0"/>
          <p:nvPr/>
        </p:nvPicPr>
        <p:blipFill rotWithShape="1">
          <a:blip r:embed="rId3">
            <a:alphaModFix/>
          </a:blip>
          <a:srcRect b="0" l="0" r="0" t="-9457"/>
          <a:stretch/>
        </p:blipFill>
        <p:spPr>
          <a:xfrm>
            <a:off x="5418925" y="-254475"/>
            <a:ext cx="3534851" cy="4713149"/>
          </a:xfrm>
          <a:prstGeom prst="rect">
            <a:avLst/>
          </a:prstGeom>
          <a:noFill/>
          <a:ln>
            <a:noFill/>
          </a:ln>
        </p:spPr>
      </p:pic>
      <p:pic>
        <p:nvPicPr>
          <p:cNvPr id="125" name="Google Shape;125;p21"/>
          <p:cNvPicPr preferRelativeResize="0"/>
          <p:nvPr/>
        </p:nvPicPr>
        <p:blipFill>
          <a:blip r:embed="rId4">
            <a:alphaModFix/>
          </a:blip>
          <a:stretch>
            <a:fillRect/>
          </a:stretch>
        </p:blipFill>
        <p:spPr>
          <a:xfrm>
            <a:off x="4572000" y="350225"/>
            <a:ext cx="1771749" cy="2362373"/>
          </a:xfrm>
          <a:prstGeom prst="rect">
            <a:avLst/>
          </a:prstGeom>
          <a:noFill/>
          <a:ln>
            <a:noFill/>
          </a:ln>
        </p:spPr>
      </p:pic>
      <p:pic>
        <p:nvPicPr>
          <p:cNvPr id="126" name="Google Shape;126;p21"/>
          <p:cNvPicPr preferRelativeResize="0"/>
          <p:nvPr/>
        </p:nvPicPr>
        <p:blipFill>
          <a:blip r:embed="rId5">
            <a:alphaModFix/>
          </a:blip>
          <a:stretch>
            <a:fillRect/>
          </a:stretch>
        </p:blipFill>
        <p:spPr>
          <a:xfrm>
            <a:off x="4571999" y="3024001"/>
            <a:ext cx="1436625" cy="1915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Shady Areas</a:t>
            </a:r>
            <a:endParaRPr>
              <a:latin typeface="Merriweather"/>
              <a:ea typeface="Merriweather"/>
              <a:cs typeface="Merriweather"/>
              <a:sym typeface="Merriweather"/>
            </a:endParaRPr>
          </a:p>
        </p:txBody>
      </p:sp>
      <p:sp>
        <p:nvSpPr>
          <p:cNvPr id="132" name="Google Shape;132;p22"/>
          <p:cNvSpPr txBox="1"/>
          <p:nvPr>
            <p:ph idx="1" type="body"/>
          </p:nvPr>
        </p:nvSpPr>
        <p:spPr>
          <a:xfrm>
            <a:off x="387900" y="1489825"/>
            <a:ext cx="4551600" cy="338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Traditional garden options are often limited for full shade areas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Many native plants take advantage of shady conditions in woodland and forest habitats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Many </a:t>
            </a:r>
            <a:r>
              <a:rPr lang="en">
                <a:latin typeface="Merriweather"/>
                <a:ea typeface="Merriweather"/>
                <a:cs typeface="Merriweather"/>
                <a:sym typeface="Merriweather"/>
              </a:rPr>
              <a:t>spring</a:t>
            </a:r>
            <a:r>
              <a:rPr lang="en">
                <a:latin typeface="Merriweather"/>
                <a:ea typeface="Merriweather"/>
                <a:cs typeface="Merriweather"/>
                <a:sym typeface="Merriweather"/>
              </a:rPr>
              <a:t> ephemerals behave like traditional bulbs in the spring</a:t>
            </a:r>
            <a:endParaRPr>
              <a:latin typeface="Merriweather"/>
              <a:ea typeface="Merriweather"/>
              <a:cs typeface="Merriweather"/>
              <a:sym typeface="Merriweather"/>
            </a:endParaRPr>
          </a:p>
        </p:txBody>
      </p:sp>
      <p:pic>
        <p:nvPicPr>
          <p:cNvPr id="133" name="Google Shape;133;p22"/>
          <p:cNvPicPr preferRelativeResize="0"/>
          <p:nvPr/>
        </p:nvPicPr>
        <p:blipFill>
          <a:blip r:embed="rId3">
            <a:alphaModFix/>
          </a:blip>
          <a:stretch>
            <a:fillRect/>
          </a:stretch>
        </p:blipFill>
        <p:spPr>
          <a:xfrm>
            <a:off x="5319975" y="652450"/>
            <a:ext cx="3166026" cy="42213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Choosing Your Plants</a:t>
            </a:r>
            <a:endParaRPr/>
          </a:p>
        </p:txBody>
      </p:sp>
      <p:sp>
        <p:nvSpPr>
          <p:cNvPr id="139" name="Google Shape;139;p23"/>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Once you have an idea of what plant community to copy, it is time to choose your plants</a:t>
            </a:r>
            <a:endParaRPr/>
          </a:p>
          <a:p>
            <a:pPr indent="-342900" lvl="0" marL="457200" rtl="0" algn="l">
              <a:spcBef>
                <a:spcPts val="0"/>
              </a:spcBef>
              <a:spcAft>
                <a:spcPts val="0"/>
              </a:spcAft>
              <a:buSzPts val="1800"/>
              <a:buChar char="●"/>
            </a:pPr>
            <a:r>
              <a:rPr lang="en"/>
              <a:t>Shrubs as foundation plants</a:t>
            </a:r>
            <a:endParaRPr/>
          </a:p>
          <a:p>
            <a:pPr indent="-342900" lvl="0" marL="457200" rtl="0" algn="l">
              <a:spcBef>
                <a:spcPts val="0"/>
              </a:spcBef>
              <a:spcAft>
                <a:spcPts val="0"/>
              </a:spcAft>
              <a:buSzPts val="1800"/>
              <a:buChar char="●"/>
            </a:pPr>
            <a:r>
              <a:rPr lang="en"/>
              <a:t>Multiple kinds of flowers for staggered blooms</a:t>
            </a:r>
            <a:endParaRPr/>
          </a:p>
          <a:p>
            <a:pPr indent="-342900" lvl="0" marL="457200" rtl="0" algn="l">
              <a:spcBef>
                <a:spcPts val="0"/>
              </a:spcBef>
              <a:spcAft>
                <a:spcPts val="0"/>
              </a:spcAft>
              <a:buSzPts val="1800"/>
              <a:buChar char="●"/>
            </a:pPr>
            <a:r>
              <a:rPr lang="en"/>
              <a:t>Don’t forget grasses!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Planning Your New Garden Bed</a:t>
            </a:r>
            <a:endParaRPr/>
          </a:p>
        </p:txBody>
      </p:sp>
      <p:sp>
        <p:nvSpPr>
          <p:cNvPr id="145" name="Google Shape;145;p24"/>
          <p:cNvSpPr txBox="1"/>
          <p:nvPr>
            <p:ph idx="1" type="body"/>
          </p:nvPr>
        </p:nvSpPr>
        <p:spPr>
          <a:xfrm>
            <a:off x="387900" y="1489825"/>
            <a:ext cx="53877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Plan the size of your bed - make something you can easily access for maintenance</a:t>
            </a:r>
            <a:endParaRPr/>
          </a:p>
          <a:p>
            <a:pPr indent="-342900" lvl="0" marL="457200" rtl="0" algn="l">
              <a:spcBef>
                <a:spcPts val="0"/>
              </a:spcBef>
              <a:spcAft>
                <a:spcPts val="0"/>
              </a:spcAft>
              <a:buSzPts val="1800"/>
              <a:buChar char="●"/>
            </a:pPr>
            <a:r>
              <a:rPr lang="en"/>
              <a:t>Smaller is better at the start</a:t>
            </a:r>
            <a:endParaRPr/>
          </a:p>
          <a:p>
            <a:pPr indent="-342900" lvl="0" marL="457200" rtl="0" algn="l">
              <a:spcBef>
                <a:spcPts val="0"/>
              </a:spcBef>
              <a:spcAft>
                <a:spcPts val="0"/>
              </a:spcAft>
              <a:buSzPts val="1800"/>
              <a:buChar char="●"/>
            </a:pPr>
            <a:r>
              <a:rPr lang="en"/>
              <a:t>Make sure that pathways are large enough</a:t>
            </a:r>
            <a:endParaRPr/>
          </a:p>
          <a:p>
            <a:pPr indent="-342900" lvl="0" marL="457200" rtl="0" algn="l">
              <a:spcBef>
                <a:spcPts val="0"/>
              </a:spcBef>
              <a:spcAft>
                <a:spcPts val="0"/>
              </a:spcAft>
              <a:buSzPts val="1800"/>
              <a:buChar char="●"/>
            </a:pPr>
            <a:r>
              <a:rPr lang="en"/>
              <a:t>Consider any limitations to plant height</a:t>
            </a:r>
            <a:endParaRPr/>
          </a:p>
          <a:p>
            <a:pPr indent="-342900" lvl="0" marL="457200" rtl="0" algn="l">
              <a:spcBef>
                <a:spcPts val="0"/>
              </a:spcBef>
              <a:spcAft>
                <a:spcPts val="0"/>
              </a:spcAft>
              <a:buSzPts val="1800"/>
              <a:buChar char="●"/>
            </a:pPr>
            <a:r>
              <a:rPr lang="en"/>
              <a:t>Plant layout - you can stagger short to tall, have tall plants in the middle, or some other arrangement</a:t>
            </a:r>
            <a:endParaRPr/>
          </a:p>
        </p:txBody>
      </p:sp>
      <p:pic>
        <p:nvPicPr>
          <p:cNvPr id="146" name="Google Shape;146;p24"/>
          <p:cNvPicPr preferRelativeResize="0"/>
          <p:nvPr/>
        </p:nvPicPr>
        <p:blipFill>
          <a:blip r:embed="rId3">
            <a:alphaModFix/>
          </a:blip>
          <a:stretch>
            <a:fillRect/>
          </a:stretch>
        </p:blipFill>
        <p:spPr>
          <a:xfrm>
            <a:off x="5775600" y="1144124"/>
            <a:ext cx="2421101" cy="345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descr="Front Yard Formal Shade" id="151" name="Google Shape;151;p25" title="FrontYardFormalShade"/>
          <p:cNvPicPr preferRelativeResize="0"/>
          <p:nvPr/>
        </p:nvPicPr>
        <p:blipFill>
          <a:blip r:embed="rId3">
            <a:alphaModFix/>
          </a:blip>
          <a:stretch>
            <a:fillRect/>
          </a:stretch>
        </p:blipFill>
        <p:spPr>
          <a:xfrm>
            <a:off x="1185175" y="0"/>
            <a:ext cx="6657975"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Choosing and Placing Native Trees</a:t>
            </a:r>
            <a:endParaRPr/>
          </a:p>
        </p:txBody>
      </p:sp>
      <p:sp>
        <p:nvSpPr>
          <p:cNvPr id="157" name="Google Shape;157;p26"/>
          <p:cNvSpPr txBox="1"/>
          <p:nvPr>
            <p:ph idx="1" type="body"/>
          </p:nvPr>
        </p:nvSpPr>
        <p:spPr>
          <a:xfrm>
            <a:off x="387900" y="1439225"/>
            <a:ext cx="3505200" cy="31296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Native trees are a great place to start with your native garden - they provide food and shelter for all sorts of wildlife</a:t>
            </a:r>
            <a:endParaRPr/>
          </a:p>
          <a:p>
            <a:pPr indent="-325755" lvl="0" marL="457200" rtl="0" algn="l">
              <a:spcBef>
                <a:spcPts val="0"/>
              </a:spcBef>
              <a:spcAft>
                <a:spcPts val="0"/>
              </a:spcAft>
              <a:buSzPct val="100000"/>
              <a:buChar char="●"/>
            </a:pPr>
            <a:r>
              <a:rPr lang="en"/>
              <a:t>Trees in the yard also help people - they increase a home’s value, provide shade and reduce the need for air conditioning in the summer</a:t>
            </a:r>
            <a:endParaRPr/>
          </a:p>
          <a:p>
            <a:pPr indent="-325755" lvl="0" marL="457200" rtl="0" algn="l">
              <a:spcBef>
                <a:spcPts val="0"/>
              </a:spcBef>
              <a:spcAft>
                <a:spcPts val="0"/>
              </a:spcAft>
              <a:buSzPct val="100000"/>
              <a:buChar char="●"/>
            </a:pPr>
            <a:r>
              <a:rPr lang="en"/>
              <a:t>Many people avoid planting trees because they are afraid of the danger they could pose in the future</a:t>
            </a:r>
            <a:endParaRPr/>
          </a:p>
        </p:txBody>
      </p:sp>
      <p:pic>
        <p:nvPicPr>
          <p:cNvPr id="158" name="Google Shape;158;p26"/>
          <p:cNvPicPr preferRelativeResize="0"/>
          <p:nvPr/>
        </p:nvPicPr>
        <p:blipFill>
          <a:blip r:embed="rId3">
            <a:alphaModFix/>
          </a:blip>
          <a:stretch>
            <a:fillRect/>
          </a:stretch>
        </p:blipFill>
        <p:spPr>
          <a:xfrm>
            <a:off x="4400077" y="1439225"/>
            <a:ext cx="4188175" cy="33660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Native Trees - Continued</a:t>
            </a:r>
            <a:endParaRPr/>
          </a:p>
        </p:txBody>
      </p:sp>
      <p:sp>
        <p:nvSpPr>
          <p:cNvPr id="164" name="Google Shape;164;p27"/>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chemeClr val="dk1"/>
              </a:buClr>
              <a:buSzPts val="1800"/>
              <a:buFont typeface="Roboto"/>
              <a:buChar char="●"/>
            </a:pPr>
            <a:r>
              <a:rPr lang="en"/>
              <a:t>Right tree, right place - choose the right species that will grow to be the desired size</a:t>
            </a:r>
            <a:endParaRPr/>
          </a:p>
          <a:p>
            <a:pPr indent="-342900" lvl="0" marL="457200" rtl="0" algn="l">
              <a:lnSpc>
                <a:spcPct val="100000"/>
              </a:lnSpc>
              <a:spcBef>
                <a:spcPts val="0"/>
              </a:spcBef>
              <a:spcAft>
                <a:spcPts val="0"/>
              </a:spcAft>
              <a:buClr>
                <a:schemeClr val="dk1"/>
              </a:buClr>
              <a:buSzPts val="1800"/>
              <a:buFont typeface="Roboto"/>
              <a:buChar char="●"/>
            </a:pPr>
            <a:r>
              <a:rPr lang="en"/>
              <a:t>Be aware of your utilities and foundation- while most trees don’t actually break pipes or buckle foundation when placed properly, future work can end up killing a tree that is growing too close</a:t>
            </a:r>
            <a:endParaRPr/>
          </a:p>
          <a:p>
            <a:pPr indent="-342900" lvl="0" marL="457200" rtl="0" algn="l">
              <a:spcBef>
                <a:spcPts val="0"/>
              </a:spcBef>
              <a:spcAft>
                <a:spcPts val="0"/>
              </a:spcAft>
              <a:buClr>
                <a:schemeClr val="dk1"/>
              </a:buClr>
              <a:buSzPts val="1800"/>
              <a:buFont typeface="Roboto"/>
              <a:buChar char="●"/>
            </a:pPr>
            <a:r>
              <a:rPr lang="en"/>
              <a:t>Driving around the roots of a tree can harm its health - this includes driving cars and using a riding lawnmower</a:t>
            </a:r>
            <a:endParaRPr/>
          </a:p>
          <a:p>
            <a:pPr indent="-342900" lvl="1" marL="914400" rtl="0" algn="l">
              <a:spcBef>
                <a:spcPts val="0"/>
              </a:spcBef>
              <a:spcAft>
                <a:spcPts val="0"/>
              </a:spcAft>
              <a:buClr>
                <a:schemeClr val="dk1"/>
              </a:buClr>
              <a:buSzPts val="1800"/>
              <a:buFont typeface="Roboto"/>
              <a:buChar char="○"/>
            </a:pPr>
            <a:r>
              <a:rPr lang="en"/>
              <a:t>“Soft Landings”, coined by Heather Holm, can be put underneath large shade trees. This is a native garden bed that is arranged in a circle that goes as far as the furthest branches of a native tree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txBox="1"/>
          <p:nvPr>
            <p:ph idx="1" type="body"/>
          </p:nvPr>
        </p:nvSpPr>
        <p:spPr>
          <a:xfrm>
            <a:off x="3143950" y="4600727"/>
            <a:ext cx="5345700" cy="439800"/>
          </a:xfrm>
          <a:prstGeom prst="rect">
            <a:avLst/>
          </a:prstGeom>
        </p:spPr>
        <p:txBody>
          <a:bodyPr anchorCtr="0" anchor="t" bIns="91425" lIns="91425" spcFirstLastPara="1" rIns="91425" wrap="square" tIns="91425">
            <a:normAutofit fontScale="62500"/>
          </a:bodyPr>
          <a:lstStyle/>
          <a:p>
            <a:pPr indent="0" lvl="0" marL="0" rtl="0" algn="l">
              <a:spcBef>
                <a:spcPts val="0"/>
              </a:spcBef>
              <a:spcAft>
                <a:spcPts val="1200"/>
              </a:spcAft>
              <a:buNone/>
            </a:pPr>
            <a:r>
              <a:rPr lang="en" sz="1400"/>
              <a:t>Photo courtesy of Michelle Detwiler (https://www.pollinatorsnativeplants.com/softlandings.html)</a:t>
            </a:r>
            <a:endParaRPr sz="1400"/>
          </a:p>
        </p:txBody>
      </p:sp>
      <p:pic>
        <p:nvPicPr>
          <p:cNvPr id="170" name="Google Shape;170;p28"/>
          <p:cNvPicPr preferRelativeResize="0"/>
          <p:nvPr/>
        </p:nvPicPr>
        <p:blipFill>
          <a:blip r:embed="rId3">
            <a:alphaModFix/>
          </a:blip>
          <a:stretch>
            <a:fillRect/>
          </a:stretch>
        </p:blipFill>
        <p:spPr>
          <a:xfrm>
            <a:off x="1205175" y="157450"/>
            <a:ext cx="6619924" cy="44112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How to Prepare a Native Garden Bed</a:t>
            </a:r>
            <a:endParaRPr/>
          </a:p>
        </p:txBody>
      </p:sp>
      <p:sp>
        <p:nvSpPr>
          <p:cNvPr id="176" name="Google Shape;176;p29"/>
          <p:cNvSpPr txBox="1"/>
          <p:nvPr>
            <p:ph idx="1" type="body"/>
          </p:nvPr>
        </p:nvSpPr>
        <p:spPr>
          <a:xfrm>
            <a:off x="387900" y="1179700"/>
            <a:ext cx="3402900" cy="3389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a:p>
          <a:p>
            <a:pPr indent="-342900" lvl="0" marL="457200" rtl="0" algn="l">
              <a:spcBef>
                <a:spcPts val="1200"/>
              </a:spcBef>
              <a:spcAft>
                <a:spcPts val="0"/>
              </a:spcAft>
              <a:buSzPts val="1800"/>
              <a:buChar char="●"/>
            </a:pPr>
            <a:r>
              <a:rPr lang="en"/>
              <a:t>Removing *all* grass will save you time down the road</a:t>
            </a:r>
            <a:endParaRPr/>
          </a:p>
          <a:p>
            <a:pPr indent="-342900" lvl="0" marL="457200" rtl="0" algn="l">
              <a:spcBef>
                <a:spcPts val="0"/>
              </a:spcBef>
              <a:spcAft>
                <a:spcPts val="0"/>
              </a:spcAft>
              <a:buSzPts val="1800"/>
              <a:buChar char="●"/>
            </a:pPr>
            <a:r>
              <a:rPr lang="en"/>
              <a:t>Flipping sod, cardboard and wood chips, herbicide - different situations require different techniques</a:t>
            </a:r>
            <a:endParaRPr/>
          </a:p>
          <a:p>
            <a:pPr indent="-342900" lvl="0" marL="457200" rtl="0" algn="l">
              <a:spcBef>
                <a:spcPts val="0"/>
              </a:spcBef>
              <a:spcAft>
                <a:spcPts val="0"/>
              </a:spcAft>
              <a:buSzPts val="1800"/>
              <a:buChar char="●"/>
            </a:pPr>
            <a:r>
              <a:rPr lang="en"/>
              <a:t>No soil amendments needed</a:t>
            </a:r>
            <a:endParaRPr/>
          </a:p>
        </p:txBody>
      </p:sp>
      <p:sp>
        <p:nvSpPr>
          <p:cNvPr id="177" name="Google Shape;177;p29"/>
          <p:cNvSpPr txBox="1"/>
          <p:nvPr/>
        </p:nvSpPr>
        <p:spPr>
          <a:xfrm>
            <a:off x="5022800" y="2215525"/>
            <a:ext cx="1052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p:txBody>
      </p:sp>
      <p:pic>
        <p:nvPicPr>
          <p:cNvPr id="178" name="Google Shape;178;p29"/>
          <p:cNvPicPr preferRelativeResize="0"/>
          <p:nvPr/>
        </p:nvPicPr>
        <p:blipFill>
          <a:blip r:embed="rId3">
            <a:alphaModFix/>
          </a:blip>
          <a:stretch>
            <a:fillRect/>
          </a:stretch>
        </p:blipFill>
        <p:spPr>
          <a:xfrm>
            <a:off x="4176575" y="3305401"/>
            <a:ext cx="4530601" cy="1561826"/>
          </a:xfrm>
          <a:prstGeom prst="rect">
            <a:avLst/>
          </a:prstGeom>
          <a:noFill/>
          <a:ln>
            <a:noFill/>
          </a:ln>
        </p:spPr>
      </p:pic>
      <p:pic>
        <p:nvPicPr>
          <p:cNvPr id="179" name="Google Shape;179;p29" title="PXL_20250511_233808242.jpg"/>
          <p:cNvPicPr preferRelativeResize="0"/>
          <p:nvPr/>
        </p:nvPicPr>
        <p:blipFill>
          <a:blip r:embed="rId4">
            <a:alphaModFix/>
          </a:blip>
          <a:stretch>
            <a:fillRect/>
          </a:stretch>
        </p:blipFill>
        <p:spPr>
          <a:xfrm>
            <a:off x="4429750" y="1144125"/>
            <a:ext cx="3677798" cy="20687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Make It Look Intentional</a:t>
            </a:r>
            <a:endParaRPr>
              <a:latin typeface="Merriweather"/>
              <a:ea typeface="Merriweather"/>
              <a:cs typeface="Merriweather"/>
              <a:sym typeface="Merriweather"/>
            </a:endParaRPr>
          </a:p>
        </p:txBody>
      </p:sp>
      <p:sp>
        <p:nvSpPr>
          <p:cNvPr id="185" name="Google Shape;185;p30"/>
          <p:cNvSpPr txBox="1"/>
          <p:nvPr>
            <p:ph idx="1" type="body"/>
          </p:nvPr>
        </p:nvSpPr>
        <p:spPr>
          <a:xfrm>
            <a:off x="498925" y="1336600"/>
            <a:ext cx="7828500" cy="1132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Adding a border to your bed can prevent things from getting mown down while they are small and communicate to your neighbors that this is an intentional planting</a:t>
            </a:r>
            <a:endParaRPr/>
          </a:p>
        </p:txBody>
      </p:sp>
      <p:pic>
        <p:nvPicPr>
          <p:cNvPr id="186" name="Google Shape;186;p30" title="2024-6-24b.jpg"/>
          <p:cNvPicPr preferRelativeResize="0"/>
          <p:nvPr/>
        </p:nvPicPr>
        <p:blipFill>
          <a:blip r:embed="rId3">
            <a:alphaModFix/>
          </a:blip>
          <a:stretch>
            <a:fillRect/>
          </a:stretch>
        </p:blipFill>
        <p:spPr>
          <a:xfrm>
            <a:off x="498925" y="2468800"/>
            <a:ext cx="3953172" cy="2223668"/>
          </a:xfrm>
          <a:prstGeom prst="rect">
            <a:avLst/>
          </a:prstGeom>
          <a:noFill/>
          <a:ln>
            <a:noFill/>
          </a:ln>
        </p:spPr>
      </p:pic>
      <p:pic>
        <p:nvPicPr>
          <p:cNvPr id="187" name="Google Shape;187;p30" title="2024-8-30.jpg"/>
          <p:cNvPicPr preferRelativeResize="0"/>
          <p:nvPr/>
        </p:nvPicPr>
        <p:blipFill>
          <a:blip r:embed="rId4">
            <a:alphaModFix/>
          </a:blip>
          <a:stretch>
            <a:fillRect/>
          </a:stretch>
        </p:blipFill>
        <p:spPr>
          <a:xfrm>
            <a:off x="4802925" y="2468802"/>
            <a:ext cx="3953172" cy="22236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Planting and Sowing</a:t>
            </a:r>
            <a:endParaRPr/>
          </a:p>
        </p:txBody>
      </p:sp>
      <p:sp>
        <p:nvSpPr>
          <p:cNvPr id="193" name="Google Shape;193;p31"/>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Plants establish the fastest when sown in the fall, if you are planting in the spring or summer be prepared to water the young plants consistently until we get consistent rain or until plants are established</a:t>
            </a:r>
            <a:endParaRPr/>
          </a:p>
          <a:p>
            <a:pPr indent="-342900" lvl="0" marL="457200" rtl="0" algn="l">
              <a:spcBef>
                <a:spcPts val="0"/>
              </a:spcBef>
              <a:spcAft>
                <a:spcPts val="0"/>
              </a:spcAft>
              <a:buSzPts val="1800"/>
              <a:buChar char="●"/>
            </a:pPr>
            <a:r>
              <a:rPr lang="en"/>
              <a:t>Most native seeds need to be sown in the fall in order to sprout in the spring</a:t>
            </a:r>
            <a:endParaRPr/>
          </a:p>
          <a:p>
            <a:pPr indent="-342900" lvl="0" marL="457200" rtl="0" algn="l">
              <a:spcBef>
                <a:spcPts val="0"/>
              </a:spcBef>
              <a:spcAft>
                <a:spcPts val="0"/>
              </a:spcAft>
              <a:buSzPts val="1800"/>
              <a:buChar char="●"/>
            </a:pPr>
            <a:r>
              <a:rPr lang="en"/>
              <a:t>Planting seedlings lets you get better control over where they grow, and you will have bigger plants sooner</a:t>
            </a:r>
            <a:endParaRPr/>
          </a:p>
          <a:p>
            <a:pPr indent="-342900" lvl="0" marL="457200" rtl="0" algn="l">
              <a:spcBef>
                <a:spcPts val="0"/>
              </a:spcBef>
              <a:spcAft>
                <a:spcPts val="0"/>
              </a:spcAft>
              <a:buSzPts val="1800"/>
              <a:buChar char="●"/>
            </a:pPr>
            <a:r>
              <a:rPr lang="en"/>
              <a:t>Sowing seeds is much cheaper, and you won’t have to water them nearly as much as they establish</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Maintaining Your New Garden Bed</a:t>
            </a:r>
            <a:endParaRPr/>
          </a:p>
        </p:txBody>
      </p:sp>
      <p:sp>
        <p:nvSpPr>
          <p:cNvPr id="199" name="Google Shape;199;p32"/>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first year will require the most work for your garden</a:t>
            </a:r>
            <a:endParaRPr/>
          </a:p>
          <a:p>
            <a:pPr indent="-342900" lvl="0" marL="457200" rtl="0" algn="l">
              <a:spcBef>
                <a:spcPts val="0"/>
              </a:spcBef>
              <a:spcAft>
                <a:spcPts val="0"/>
              </a:spcAft>
              <a:buSzPts val="1800"/>
              <a:buChar char="●"/>
            </a:pPr>
            <a:r>
              <a:rPr lang="en"/>
              <a:t>Adding mulch in the form of wood chips, leaves, or grass clippings can help prevent weeds and maintain moisture - but make sure you avoid burying seeds</a:t>
            </a:r>
            <a:endParaRPr/>
          </a:p>
          <a:p>
            <a:pPr indent="-342900" lvl="0" marL="457200" rtl="0" algn="l">
              <a:spcBef>
                <a:spcPts val="0"/>
              </a:spcBef>
              <a:spcAft>
                <a:spcPts val="0"/>
              </a:spcAft>
              <a:buSzPts val="1800"/>
              <a:buChar char="●"/>
            </a:pPr>
            <a:r>
              <a:rPr lang="en"/>
              <a:t>Stay on top of weeds  - especially in the spring, but learn what is a weed and what is a native plant</a:t>
            </a:r>
            <a:endParaRPr/>
          </a:p>
          <a:p>
            <a:pPr indent="-342900" lvl="0" marL="457200" rtl="0" algn="l">
              <a:spcBef>
                <a:spcPts val="0"/>
              </a:spcBef>
              <a:spcAft>
                <a:spcPts val="0"/>
              </a:spcAft>
              <a:buSzPts val="1800"/>
              <a:buChar char="●"/>
            </a:pPr>
            <a:r>
              <a:rPr lang="en"/>
              <a:t>Young plants still need water in their first year - water when plants look wilted or it is very dry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33"/>
          <p:cNvPicPr preferRelativeResize="0"/>
          <p:nvPr/>
        </p:nvPicPr>
        <p:blipFill>
          <a:blip r:embed="rId3">
            <a:alphaModFix/>
          </a:blip>
          <a:stretch>
            <a:fillRect/>
          </a:stretch>
        </p:blipFill>
        <p:spPr>
          <a:xfrm>
            <a:off x="653275" y="765788"/>
            <a:ext cx="3100948" cy="1744275"/>
          </a:xfrm>
          <a:prstGeom prst="rect">
            <a:avLst/>
          </a:prstGeom>
          <a:noFill/>
          <a:ln>
            <a:noFill/>
          </a:ln>
        </p:spPr>
      </p:pic>
      <p:pic>
        <p:nvPicPr>
          <p:cNvPr id="205" name="Google Shape;205;p33" title="2024-5-6b.jpg"/>
          <p:cNvPicPr preferRelativeResize="0"/>
          <p:nvPr/>
        </p:nvPicPr>
        <p:blipFill>
          <a:blip r:embed="rId4">
            <a:alphaModFix/>
          </a:blip>
          <a:stretch>
            <a:fillRect/>
          </a:stretch>
        </p:blipFill>
        <p:spPr>
          <a:xfrm>
            <a:off x="653296" y="2723150"/>
            <a:ext cx="3100902" cy="1744275"/>
          </a:xfrm>
          <a:prstGeom prst="rect">
            <a:avLst/>
          </a:prstGeom>
          <a:noFill/>
          <a:ln>
            <a:noFill/>
          </a:ln>
        </p:spPr>
      </p:pic>
      <p:pic>
        <p:nvPicPr>
          <p:cNvPr id="206" name="Google Shape;206;p33" title="2024-7-24.jpg"/>
          <p:cNvPicPr preferRelativeResize="0"/>
          <p:nvPr/>
        </p:nvPicPr>
        <p:blipFill>
          <a:blip r:embed="rId5">
            <a:alphaModFix/>
          </a:blip>
          <a:stretch>
            <a:fillRect/>
          </a:stretch>
        </p:blipFill>
        <p:spPr>
          <a:xfrm>
            <a:off x="3897100" y="1698075"/>
            <a:ext cx="4923300" cy="2769350"/>
          </a:xfrm>
          <a:prstGeom prst="rect">
            <a:avLst/>
          </a:prstGeom>
          <a:noFill/>
          <a:ln>
            <a:noFill/>
          </a:ln>
        </p:spPr>
      </p:pic>
      <p:sp>
        <p:nvSpPr>
          <p:cNvPr id="207" name="Google Shape;207;p33"/>
          <p:cNvSpPr txBox="1"/>
          <p:nvPr/>
        </p:nvSpPr>
        <p:spPr>
          <a:xfrm>
            <a:off x="2111250" y="2048375"/>
            <a:ext cx="1305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June 2023</a:t>
            </a:r>
            <a:endParaRPr sz="1800">
              <a:solidFill>
                <a:schemeClr val="dk1"/>
              </a:solidFill>
              <a:latin typeface="Roboto"/>
              <a:ea typeface="Roboto"/>
              <a:cs typeface="Roboto"/>
              <a:sym typeface="Roboto"/>
            </a:endParaRPr>
          </a:p>
        </p:txBody>
      </p:sp>
      <p:sp>
        <p:nvSpPr>
          <p:cNvPr id="208" name="Google Shape;208;p33"/>
          <p:cNvSpPr txBox="1"/>
          <p:nvPr/>
        </p:nvSpPr>
        <p:spPr>
          <a:xfrm>
            <a:off x="2471025" y="4054400"/>
            <a:ext cx="121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May 2024</a:t>
            </a:r>
            <a:endParaRPr sz="1800">
              <a:solidFill>
                <a:schemeClr val="dk1"/>
              </a:solidFill>
              <a:latin typeface="Roboto"/>
              <a:ea typeface="Roboto"/>
              <a:cs typeface="Roboto"/>
              <a:sym typeface="Roboto"/>
            </a:endParaRPr>
          </a:p>
        </p:txBody>
      </p:sp>
      <p:sp>
        <p:nvSpPr>
          <p:cNvPr id="209" name="Google Shape;209;p33"/>
          <p:cNvSpPr txBox="1"/>
          <p:nvPr/>
        </p:nvSpPr>
        <p:spPr>
          <a:xfrm>
            <a:off x="6721750" y="4520775"/>
            <a:ext cx="2432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p:txBody>
      </p:sp>
      <p:sp>
        <p:nvSpPr>
          <p:cNvPr id="210" name="Google Shape;210;p33"/>
          <p:cNvSpPr txBox="1"/>
          <p:nvPr/>
        </p:nvSpPr>
        <p:spPr>
          <a:xfrm>
            <a:off x="5409250" y="3965800"/>
            <a:ext cx="2818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July 2024</a:t>
            </a:r>
            <a:endParaRPr sz="1800">
              <a:solidFill>
                <a:schemeClr val="dk1"/>
              </a:solidFill>
              <a:latin typeface="Roboto"/>
              <a:ea typeface="Roboto"/>
              <a:cs typeface="Roboto"/>
              <a:sym typeface="Roboto"/>
            </a:endParaRPr>
          </a:p>
        </p:txBody>
      </p:sp>
      <p:sp>
        <p:nvSpPr>
          <p:cNvPr id="211" name="Google Shape;211;p33"/>
          <p:cNvSpPr txBox="1"/>
          <p:nvPr/>
        </p:nvSpPr>
        <p:spPr>
          <a:xfrm>
            <a:off x="4016800" y="663150"/>
            <a:ext cx="4803600" cy="84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300">
                <a:solidFill>
                  <a:schemeClr val="dk1"/>
                </a:solidFill>
                <a:latin typeface="Roboto"/>
                <a:ea typeface="Roboto"/>
                <a:cs typeface="Roboto"/>
                <a:sym typeface="Roboto"/>
              </a:rPr>
              <a:t>Sleep, Creep, Leap</a:t>
            </a:r>
            <a:endParaRPr sz="4300">
              <a:solidFill>
                <a:schemeClr val="dk1"/>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4"/>
          <p:cNvPicPr preferRelativeResize="0"/>
          <p:nvPr/>
        </p:nvPicPr>
        <p:blipFill>
          <a:blip r:embed="rId3">
            <a:alphaModFix/>
          </a:blip>
          <a:stretch>
            <a:fillRect/>
          </a:stretch>
        </p:blipFill>
        <p:spPr>
          <a:xfrm>
            <a:off x="152400" y="152400"/>
            <a:ext cx="4310748" cy="2084900"/>
          </a:xfrm>
          <a:prstGeom prst="rect">
            <a:avLst/>
          </a:prstGeom>
          <a:noFill/>
          <a:ln>
            <a:noFill/>
          </a:ln>
        </p:spPr>
      </p:pic>
      <p:sp>
        <p:nvSpPr>
          <p:cNvPr id="217" name="Google Shape;217;p34"/>
          <p:cNvSpPr txBox="1"/>
          <p:nvPr/>
        </p:nvSpPr>
        <p:spPr>
          <a:xfrm>
            <a:off x="452300" y="1703625"/>
            <a:ext cx="127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June 2023</a:t>
            </a:r>
            <a:endParaRPr sz="1800">
              <a:solidFill>
                <a:schemeClr val="dk1"/>
              </a:solidFill>
              <a:latin typeface="Roboto"/>
              <a:ea typeface="Roboto"/>
              <a:cs typeface="Roboto"/>
              <a:sym typeface="Roboto"/>
            </a:endParaRPr>
          </a:p>
        </p:txBody>
      </p:sp>
      <p:pic>
        <p:nvPicPr>
          <p:cNvPr id="218" name="Google Shape;218;p34" title="2023-8-22c.jpg"/>
          <p:cNvPicPr preferRelativeResize="0"/>
          <p:nvPr/>
        </p:nvPicPr>
        <p:blipFill>
          <a:blip r:embed="rId4">
            <a:alphaModFix/>
          </a:blip>
          <a:stretch>
            <a:fillRect/>
          </a:stretch>
        </p:blipFill>
        <p:spPr>
          <a:xfrm>
            <a:off x="4782950" y="121150"/>
            <a:ext cx="3977549" cy="2116149"/>
          </a:xfrm>
          <a:prstGeom prst="rect">
            <a:avLst/>
          </a:prstGeom>
          <a:noFill/>
          <a:ln>
            <a:noFill/>
          </a:ln>
        </p:spPr>
      </p:pic>
      <p:sp>
        <p:nvSpPr>
          <p:cNvPr id="219" name="Google Shape;219;p34"/>
          <p:cNvSpPr txBox="1"/>
          <p:nvPr/>
        </p:nvSpPr>
        <p:spPr>
          <a:xfrm>
            <a:off x="4849575" y="1896825"/>
            <a:ext cx="152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August 2023</a:t>
            </a:r>
            <a:endParaRPr sz="1800">
              <a:solidFill>
                <a:schemeClr val="dk1"/>
              </a:solidFill>
              <a:latin typeface="Roboto"/>
              <a:ea typeface="Roboto"/>
              <a:cs typeface="Roboto"/>
              <a:sym typeface="Roboto"/>
            </a:endParaRPr>
          </a:p>
        </p:txBody>
      </p:sp>
      <p:pic>
        <p:nvPicPr>
          <p:cNvPr id="220" name="Google Shape;220;p34" title="2024-3-25.jpg"/>
          <p:cNvPicPr preferRelativeResize="0"/>
          <p:nvPr/>
        </p:nvPicPr>
        <p:blipFill>
          <a:blip r:embed="rId5">
            <a:alphaModFix/>
          </a:blip>
          <a:stretch>
            <a:fillRect/>
          </a:stretch>
        </p:blipFill>
        <p:spPr>
          <a:xfrm>
            <a:off x="195950" y="2451825"/>
            <a:ext cx="4200576" cy="2461524"/>
          </a:xfrm>
          <a:prstGeom prst="rect">
            <a:avLst/>
          </a:prstGeom>
          <a:noFill/>
          <a:ln>
            <a:noFill/>
          </a:ln>
        </p:spPr>
      </p:pic>
      <p:sp>
        <p:nvSpPr>
          <p:cNvPr id="221" name="Google Shape;221;p34"/>
          <p:cNvSpPr txBox="1"/>
          <p:nvPr/>
        </p:nvSpPr>
        <p:spPr>
          <a:xfrm>
            <a:off x="325700" y="4489225"/>
            <a:ext cx="2192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March 2024</a:t>
            </a:r>
            <a:endParaRPr sz="1800">
              <a:solidFill>
                <a:schemeClr val="dk1"/>
              </a:solidFill>
              <a:latin typeface="Roboto"/>
              <a:ea typeface="Roboto"/>
              <a:cs typeface="Roboto"/>
              <a:sym typeface="Roboto"/>
            </a:endParaRPr>
          </a:p>
        </p:txBody>
      </p:sp>
      <p:pic>
        <p:nvPicPr>
          <p:cNvPr id="222" name="Google Shape;222;p34"/>
          <p:cNvPicPr preferRelativeResize="0"/>
          <p:nvPr/>
        </p:nvPicPr>
        <p:blipFill>
          <a:blip r:embed="rId6">
            <a:alphaModFix/>
          </a:blip>
          <a:stretch>
            <a:fillRect/>
          </a:stretch>
        </p:blipFill>
        <p:spPr>
          <a:xfrm>
            <a:off x="4548925" y="2510925"/>
            <a:ext cx="4442675" cy="2402425"/>
          </a:xfrm>
          <a:prstGeom prst="rect">
            <a:avLst/>
          </a:prstGeom>
          <a:noFill/>
          <a:ln>
            <a:noFill/>
          </a:ln>
        </p:spPr>
      </p:pic>
      <p:sp>
        <p:nvSpPr>
          <p:cNvPr id="223" name="Google Shape;223;p34"/>
          <p:cNvSpPr txBox="1"/>
          <p:nvPr/>
        </p:nvSpPr>
        <p:spPr>
          <a:xfrm>
            <a:off x="4989475" y="4482575"/>
            <a:ext cx="119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Roboto"/>
                <a:ea typeface="Roboto"/>
                <a:cs typeface="Roboto"/>
                <a:sym typeface="Roboto"/>
              </a:rPr>
              <a:t>July 2024</a:t>
            </a:r>
            <a:endParaRPr sz="1800">
              <a:solidFill>
                <a:schemeClr val="dk1"/>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How do I know what’s growing?</a:t>
            </a:r>
            <a:endParaRPr>
              <a:latin typeface="Merriweather"/>
              <a:ea typeface="Merriweather"/>
              <a:cs typeface="Merriweather"/>
              <a:sym typeface="Merriweather"/>
            </a:endParaRPr>
          </a:p>
        </p:txBody>
      </p:sp>
      <p:sp>
        <p:nvSpPr>
          <p:cNvPr id="229" name="Google Shape;229;p35"/>
          <p:cNvSpPr txBox="1"/>
          <p:nvPr>
            <p:ph idx="1" type="body"/>
          </p:nvPr>
        </p:nvSpPr>
        <p:spPr>
          <a:xfrm>
            <a:off x="505600" y="1249450"/>
            <a:ext cx="4011000" cy="3544200"/>
          </a:xfrm>
          <a:prstGeom prst="rect">
            <a:avLst/>
          </a:prstGeom>
          <a:ln cap="flat" cmpd="sng" w="76200">
            <a:solidFill>
              <a:srgbClr val="6AA84F"/>
            </a:solidFill>
            <a:prstDash val="solid"/>
            <a:round/>
            <a:headEnd len="sm" w="sm" type="none"/>
            <a:tailEnd len="sm" w="sm" type="none"/>
          </a:ln>
        </p:spPr>
        <p:txBody>
          <a:bodyPr anchorCtr="0" anchor="t" bIns="91425" lIns="91425" spcFirstLastPara="1" rIns="91425" wrap="square" tIns="91425">
            <a:normAutofit/>
          </a:bodyPr>
          <a:lstStyle/>
          <a:p>
            <a:pPr indent="0" lvl="0" marL="457200" rtl="0" algn="l">
              <a:spcBef>
                <a:spcPts val="0"/>
              </a:spcBef>
              <a:spcAft>
                <a:spcPts val="0"/>
              </a:spcAft>
              <a:buNone/>
            </a:pPr>
            <a:r>
              <a:rPr lang="en"/>
              <a:t>iNaturalist</a:t>
            </a:r>
            <a:endParaRPr/>
          </a:p>
          <a:p>
            <a:pPr indent="-317500" lvl="0" marL="457200" rtl="0" algn="l">
              <a:spcBef>
                <a:spcPts val="1200"/>
              </a:spcBef>
              <a:spcAft>
                <a:spcPts val="0"/>
              </a:spcAft>
              <a:buSzPts val="1400"/>
              <a:buChar char="●"/>
            </a:pPr>
            <a:r>
              <a:rPr lang="en" sz="1400"/>
              <a:t>Free for Android </a:t>
            </a:r>
            <a:br>
              <a:rPr lang="en" sz="1400"/>
            </a:br>
            <a:r>
              <a:rPr lang="en" sz="1400"/>
              <a:t>and iPhone</a:t>
            </a:r>
            <a:endParaRPr sz="1400"/>
          </a:p>
          <a:p>
            <a:pPr indent="-317500" lvl="0" marL="457200" rtl="0" algn="l">
              <a:spcBef>
                <a:spcPts val="0"/>
              </a:spcBef>
              <a:spcAft>
                <a:spcPts val="0"/>
              </a:spcAft>
              <a:buSzPts val="1400"/>
              <a:buChar char="●"/>
            </a:pPr>
            <a:r>
              <a:rPr lang="en" sz="1400"/>
              <a:t>Can ID unlimited </a:t>
            </a:r>
            <a:br>
              <a:rPr lang="en" sz="1400"/>
            </a:br>
            <a:r>
              <a:rPr lang="en" sz="1400"/>
              <a:t>times</a:t>
            </a:r>
            <a:endParaRPr sz="1400"/>
          </a:p>
          <a:p>
            <a:pPr indent="-317500" lvl="0" marL="457200" rtl="0" algn="l">
              <a:spcBef>
                <a:spcPts val="0"/>
              </a:spcBef>
              <a:spcAft>
                <a:spcPts val="0"/>
              </a:spcAft>
              <a:buSzPts val="1400"/>
              <a:buChar char="●"/>
            </a:pPr>
            <a:r>
              <a:rPr lang="en" sz="1400"/>
              <a:t>Contributes to </a:t>
            </a:r>
            <a:br>
              <a:rPr lang="en" sz="1400"/>
            </a:br>
            <a:r>
              <a:rPr lang="en" sz="1400"/>
              <a:t>science</a:t>
            </a:r>
            <a:endParaRPr sz="1400"/>
          </a:p>
          <a:p>
            <a:pPr indent="-317500" lvl="0" marL="457200" rtl="0" algn="l">
              <a:spcBef>
                <a:spcPts val="0"/>
              </a:spcBef>
              <a:spcAft>
                <a:spcPts val="0"/>
              </a:spcAft>
              <a:buSzPts val="1400"/>
              <a:buChar char="●"/>
            </a:pPr>
            <a:r>
              <a:rPr lang="en" sz="1400"/>
              <a:t>Other users can </a:t>
            </a:r>
            <a:br>
              <a:rPr lang="en" sz="1400"/>
            </a:br>
            <a:r>
              <a:rPr lang="en" sz="1400"/>
              <a:t>confirm your </a:t>
            </a:r>
            <a:br>
              <a:rPr lang="en" sz="1400"/>
            </a:br>
            <a:r>
              <a:rPr lang="en" sz="1400"/>
              <a:t>O</a:t>
            </a:r>
            <a:r>
              <a:rPr lang="en" sz="1400"/>
              <a:t>bservation</a:t>
            </a:r>
            <a:endParaRPr sz="1400"/>
          </a:p>
          <a:p>
            <a:pPr indent="-317500" lvl="0" marL="457200" rtl="0" algn="l">
              <a:spcBef>
                <a:spcPts val="0"/>
              </a:spcBef>
              <a:spcAft>
                <a:spcPts val="0"/>
              </a:spcAft>
              <a:buSzPts val="1400"/>
              <a:buChar char="●"/>
            </a:pPr>
            <a:r>
              <a:rPr lang="en" sz="1400"/>
              <a:t>Works for animals</a:t>
            </a:r>
            <a:br>
              <a:rPr lang="en" sz="1400"/>
            </a:br>
            <a:r>
              <a:rPr lang="en" sz="1400"/>
              <a:t>and insects</a:t>
            </a:r>
            <a:endParaRPr sz="1400"/>
          </a:p>
        </p:txBody>
      </p:sp>
      <p:pic>
        <p:nvPicPr>
          <p:cNvPr id="230" name="Google Shape;230;p35"/>
          <p:cNvPicPr preferRelativeResize="0"/>
          <p:nvPr/>
        </p:nvPicPr>
        <p:blipFill>
          <a:blip r:embed="rId3">
            <a:alphaModFix/>
          </a:blip>
          <a:stretch>
            <a:fillRect/>
          </a:stretch>
        </p:blipFill>
        <p:spPr>
          <a:xfrm>
            <a:off x="2773025" y="1293900"/>
            <a:ext cx="1695652" cy="3455299"/>
          </a:xfrm>
          <a:prstGeom prst="rect">
            <a:avLst/>
          </a:prstGeom>
          <a:noFill/>
          <a:ln>
            <a:noFill/>
          </a:ln>
        </p:spPr>
      </p:pic>
      <p:sp>
        <p:nvSpPr>
          <p:cNvPr id="231" name="Google Shape;231;p35"/>
          <p:cNvSpPr txBox="1"/>
          <p:nvPr>
            <p:ph idx="1" type="body"/>
          </p:nvPr>
        </p:nvSpPr>
        <p:spPr>
          <a:xfrm>
            <a:off x="4745100" y="1249450"/>
            <a:ext cx="3835500" cy="3544200"/>
          </a:xfrm>
          <a:prstGeom prst="rect">
            <a:avLst/>
          </a:prstGeom>
          <a:ln cap="flat" cmpd="sng" w="76200">
            <a:solidFill>
              <a:srgbClr val="6AA84F"/>
            </a:solidFill>
            <a:prstDash val="solid"/>
            <a:round/>
            <a:headEnd len="sm" w="sm" type="none"/>
            <a:tailEnd len="sm" w="sm" type="none"/>
          </a:ln>
        </p:spPr>
        <p:txBody>
          <a:bodyPr anchorCtr="0" anchor="t" bIns="91425" lIns="91425" spcFirstLastPara="1" rIns="91425" wrap="square" tIns="91425">
            <a:normAutofit/>
          </a:bodyPr>
          <a:lstStyle/>
          <a:p>
            <a:pPr indent="0" lvl="0" marL="457200" rtl="0" algn="l">
              <a:spcBef>
                <a:spcPts val="0"/>
              </a:spcBef>
              <a:spcAft>
                <a:spcPts val="0"/>
              </a:spcAft>
              <a:buNone/>
            </a:pPr>
            <a:r>
              <a:rPr lang="en"/>
              <a:t>Other Options:</a:t>
            </a:r>
            <a:endParaRPr/>
          </a:p>
          <a:p>
            <a:pPr indent="-317500" lvl="0" marL="457200" rtl="0" algn="l">
              <a:spcBef>
                <a:spcPts val="1200"/>
              </a:spcBef>
              <a:spcAft>
                <a:spcPts val="0"/>
              </a:spcAft>
              <a:buSzPts val="1400"/>
              <a:buChar char="●"/>
            </a:pPr>
            <a:r>
              <a:rPr lang="en" sz="1400"/>
              <a:t>Google Lense</a:t>
            </a:r>
            <a:endParaRPr sz="1400"/>
          </a:p>
          <a:p>
            <a:pPr indent="-317500" lvl="0" marL="457200" rtl="0" algn="l">
              <a:spcBef>
                <a:spcPts val="0"/>
              </a:spcBef>
              <a:spcAft>
                <a:spcPts val="0"/>
              </a:spcAft>
              <a:buSzPts val="1400"/>
              <a:buChar char="●"/>
            </a:pPr>
            <a:r>
              <a:rPr lang="en" sz="1400"/>
              <a:t>Visual Look Up (Apple)</a:t>
            </a:r>
            <a:endParaRPr sz="1400"/>
          </a:p>
          <a:p>
            <a:pPr indent="-317500" lvl="0" marL="457200" rtl="0" algn="l">
              <a:spcBef>
                <a:spcPts val="0"/>
              </a:spcBef>
              <a:spcAft>
                <a:spcPts val="0"/>
              </a:spcAft>
              <a:buSzPts val="1400"/>
              <a:buChar char="●"/>
            </a:pPr>
            <a:r>
              <a:rPr lang="en" sz="1400"/>
              <a:t>Other apps</a:t>
            </a:r>
            <a:endParaRPr sz="1400"/>
          </a:p>
          <a:p>
            <a:pPr indent="-317500" lvl="0" marL="457200" rtl="0" algn="l">
              <a:spcBef>
                <a:spcPts val="0"/>
              </a:spcBef>
              <a:spcAft>
                <a:spcPts val="0"/>
              </a:spcAft>
              <a:buSzPts val="1400"/>
              <a:buChar char="●"/>
            </a:pPr>
            <a:r>
              <a:rPr lang="en" sz="1400"/>
              <a:t>Field Guides</a:t>
            </a:r>
            <a:endParaRPr sz="1400"/>
          </a:p>
          <a:p>
            <a:pPr indent="-317500" lvl="0" marL="457200" rtl="0" algn="l">
              <a:spcBef>
                <a:spcPts val="0"/>
              </a:spcBef>
              <a:spcAft>
                <a:spcPts val="0"/>
              </a:spcAft>
              <a:buSzPts val="1400"/>
              <a:buChar char="●"/>
            </a:pPr>
            <a:r>
              <a:rPr lang="en" sz="1400"/>
              <a:t>Social Media groups</a:t>
            </a:r>
            <a:endParaRPr sz="1400"/>
          </a:p>
          <a:p>
            <a:pPr indent="-317500" lvl="0" marL="457200" rtl="0" algn="l">
              <a:spcBef>
                <a:spcPts val="0"/>
              </a:spcBef>
              <a:spcAft>
                <a:spcPts val="0"/>
              </a:spcAft>
              <a:buSzPts val="1400"/>
              <a:buChar char="●"/>
            </a:pPr>
            <a:r>
              <a:rPr lang="en" sz="1400"/>
              <a:t>Bring a picture w/ multiple angles to </a:t>
            </a:r>
            <a:br>
              <a:rPr lang="en" sz="1400"/>
            </a:br>
            <a:r>
              <a:rPr lang="en" sz="1400"/>
              <a:t>Conservation Dept, Master Gardeners, Master Naturalists</a:t>
            </a:r>
            <a:endParaRPr sz="1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6" title="2025-5-13.jpg"/>
          <p:cNvPicPr preferRelativeResize="0"/>
          <p:nvPr/>
        </p:nvPicPr>
        <p:blipFill>
          <a:blip r:embed="rId3">
            <a:alphaModFix/>
          </a:blip>
          <a:stretch>
            <a:fillRect/>
          </a:stretch>
        </p:blipFill>
        <p:spPr>
          <a:xfrm>
            <a:off x="270925" y="152400"/>
            <a:ext cx="8602138" cy="48387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37" title="IMG_9312.jpg"/>
          <p:cNvPicPr preferRelativeResize="0"/>
          <p:nvPr/>
        </p:nvPicPr>
        <p:blipFill rotWithShape="1">
          <a:blip r:embed="rId3">
            <a:alphaModFix/>
          </a:blip>
          <a:srcRect b="0" l="0" r="12087" t="12087"/>
          <a:stretch/>
        </p:blipFill>
        <p:spPr>
          <a:xfrm>
            <a:off x="1226900" y="171063"/>
            <a:ext cx="6401848" cy="48013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8" title="IMG_9317.jpg"/>
          <p:cNvPicPr preferRelativeResize="0"/>
          <p:nvPr/>
        </p:nvPicPr>
        <p:blipFill>
          <a:blip r:embed="rId3">
            <a:alphaModFix/>
          </a:blip>
          <a:stretch>
            <a:fillRect/>
          </a:stretch>
        </p:blipFill>
        <p:spPr>
          <a:xfrm>
            <a:off x="1292775" y="152400"/>
            <a:ext cx="6451599" cy="4838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In Conclusion</a:t>
            </a:r>
            <a:endParaRPr/>
          </a:p>
        </p:txBody>
      </p:sp>
      <p:sp>
        <p:nvSpPr>
          <p:cNvPr id="252" name="Google Shape;252;p39"/>
          <p:cNvSpPr txBox="1"/>
          <p:nvPr>
            <p:ph idx="1" type="body"/>
          </p:nvPr>
        </p:nvSpPr>
        <p:spPr>
          <a:xfrm>
            <a:off x="387900" y="1489825"/>
            <a:ext cx="3675600" cy="3264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Native plants provide critical habitat and food for wildlife</a:t>
            </a:r>
            <a:endParaRPr/>
          </a:p>
          <a:p>
            <a:pPr indent="-342900" lvl="0" marL="457200" rtl="0" algn="l">
              <a:spcBef>
                <a:spcPts val="0"/>
              </a:spcBef>
              <a:spcAft>
                <a:spcPts val="0"/>
              </a:spcAft>
              <a:buSzPts val="1800"/>
              <a:buChar char="●"/>
            </a:pPr>
            <a:r>
              <a:rPr lang="en"/>
              <a:t>Right plant, right place</a:t>
            </a:r>
            <a:endParaRPr/>
          </a:p>
          <a:p>
            <a:pPr indent="-342900" lvl="0" marL="457200" rtl="0" algn="l">
              <a:spcBef>
                <a:spcPts val="0"/>
              </a:spcBef>
              <a:spcAft>
                <a:spcPts val="0"/>
              </a:spcAft>
              <a:buSzPts val="1800"/>
              <a:buChar char="●"/>
            </a:pPr>
            <a:r>
              <a:rPr lang="en"/>
              <a:t>Native gardens still require some </a:t>
            </a:r>
            <a:r>
              <a:rPr lang="en"/>
              <a:t>maintenance</a:t>
            </a:r>
            <a:endParaRPr/>
          </a:p>
          <a:p>
            <a:pPr indent="-342900" lvl="0" marL="457200" rtl="0" algn="l">
              <a:spcBef>
                <a:spcPts val="0"/>
              </a:spcBef>
              <a:spcAft>
                <a:spcPts val="0"/>
              </a:spcAft>
              <a:buSzPts val="1800"/>
              <a:buChar char="●"/>
            </a:pPr>
            <a:r>
              <a:rPr lang="en"/>
              <a:t>A well thought out plan will save time and effort</a:t>
            </a:r>
            <a:endParaRPr/>
          </a:p>
          <a:p>
            <a:pPr indent="-342900" lvl="0" marL="457200" rtl="0" algn="l">
              <a:spcBef>
                <a:spcPts val="0"/>
              </a:spcBef>
              <a:spcAft>
                <a:spcPts val="0"/>
              </a:spcAft>
              <a:buSzPts val="1800"/>
              <a:buChar char="●"/>
            </a:pPr>
            <a:r>
              <a:rPr lang="en"/>
              <a:t>Make your neighbors jealous!</a:t>
            </a:r>
            <a:endParaRPr/>
          </a:p>
        </p:txBody>
      </p:sp>
      <p:pic>
        <p:nvPicPr>
          <p:cNvPr id="253" name="Google Shape;253;p39" title="2025-1-10.jpg"/>
          <p:cNvPicPr preferRelativeResize="0"/>
          <p:nvPr/>
        </p:nvPicPr>
        <p:blipFill>
          <a:blip r:embed="rId3">
            <a:alphaModFix/>
          </a:blip>
          <a:stretch>
            <a:fillRect/>
          </a:stretch>
        </p:blipFill>
        <p:spPr>
          <a:xfrm>
            <a:off x="4153375" y="1489825"/>
            <a:ext cx="4602726" cy="25890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0"/>
          <p:cNvSpPr txBox="1"/>
          <p:nvPr>
            <p:ph type="title"/>
          </p:nvPr>
        </p:nvSpPr>
        <p:spPr>
          <a:xfrm>
            <a:off x="387900" y="41427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Resources</a:t>
            </a:r>
            <a:endParaRPr>
              <a:latin typeface="Merriweather"/>
              <a:ea typeface="Merriweather"/>
              <a:cs typeface="Merriweather"/>
              <a:sym typeface="Merriweather"/>
            </a:endParaRPr>
          </a:p>
        </p:txBody>
      </p:sp>
      <p:sp>
        <p:nvSpPr>
          <p:cNvPr id="259" name="Google Shape;259;p40"/>
          <p:cNvSpPr txBox="1"/>
          <p:nvPr>
            <p:ph idx="1" type="body"/>
          </p:nvPr>
        </p:nvSpPr>
        <p:spPr>
          <a:xfrm>
            <a:off x="387900" y="1489825"/>
            <a:ext cx="8368200" cy="33477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Missouri Department of Conservation: </a:t>
            </a:r>
            <a:r>
              <a:rPr lang="en" u="sng">
                <a:solidFill>
                  <a:schemeClr val="hlink"/>
                </a:solidFill>
                <a:latin typeface="Merriweather"/>
                <a:ea typeface="Merriweather"/>
                <a:cs typeface="Merriweather"/>
                <a:sym typeface="Merriweather"/>
                <a:hlinkClick r:id="rId3"/>
              </a:rPr>
              <a:t>https://mdc.mo.gov/trees-plants/native-plants-your-landscape</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Grow Native!: </a:t>
            </a:r>
            <a:r>
              <a:rPr lang="en" u="sng">
                <a:solidFill>
                  <a:schemeClr val="hlink"/>
                </a:solidFill>
                <a:latin typeface="Merriweather"/>
                <a:ea typeface="Merriweather"/>
                <a:cs typeface="Merriweather"/>
                <a:sym typeface="Merriweather"/>
                <a:hlinkClick r:id="rId4"/>
              </a:rPr>
              <a:t>https://grownative.org/</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Homegrown National Park: </a:t>
            </a:r>
            <a:r>
              <a:rPr lang="en" u="sng">
                <a:solidFill>
                  <a:schemeClr val="hlink"/>
                </a:solidFill>
                <a:latin typeface="Merriweather"/>
                <a:ea typeface="Merriweather"/>
                <a:cs typeface="Merriweather"/>
                <a:sym typeface="Merriweather"/>
                <a:hlinkClick r:id="rId5"/>
              </a:rPr>
              <a:t>https://homegrownnationalpark.org/about-us/</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Benjamin Voght Monarch Gardens: </a:t>
            </a:r>
            <a:r>
              <a:rPr lang="en" u="sng">
                <a:solidFill>
                  <a:schemeClr val="hlink"/>
                </a:solidFill>
                <a:latin typeface="Merriweather"/>
                <a:ea typeface="Merriweather"/>
                <a:cs typeface="Merriweather"/>
                <a:sym typeface="Merriweather"/>
                <a:hlinkClick r:id="rId6"/>
              </a:rPr>
              <a:t>https://www.monarchgard.com/benjamin-vogt.html</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Missouri Master Naturalists, Chert Glade Chapter: </a:t>
            </a:r>
            <a:r>
              <a:rPr lang="en" u="sng">
                <a:solidFill>
                  <a:schemeClr val="hlink"/>
                </a:solidFill>
                <a:latin typeface="Merriweather"/>
                <a:ea typeface="Merriweather"/>
                <a:cs typeface="Merriweather"/>
                <a:sym typeface="Merriweather"/>
                <a:hlinkClick r:id="rId7"/>
              </a:rPr>
              <a:t>https://www.chertglades.org/</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Soft Landing Plantings: </a:t>
            </a:r>
            <a:r>
              <a:rPr lang="en" u="sng">
                <a:solidFill>
                  <a:schemeClr val="hlink"/>
                </a:solidFill>
                <a:latin typeface="Merriweather"/>
                <a:ea typeface="Merriweather"/>
                <a:cs typeface="Merriweather"/>
                <a:sym typeface="Merriweather"/>
                <a:hlinkClick r:id="rId8"/>
              </a:rPr>
              <a:t>https://www.pollinatorsnativeplants.com/</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Missouri Wildflowers Nursery: </a:t>
            </a:r>
            <a:r>
              <a:rPr lang="en" u="sng">
                <a:solidFill>
                  <a:schemeClr val="hlink"/>
                </a:solidFill>
                <a:latin typeface="Merriweather"/>
                <a:ea typeface="Merriweather"/>
                <a:cs typeface="Merriweather"/>
                <a:sym typeface="Merriweather"/>
                <a:hlinkClick r:id="rId9"/>
              </a:rPr>
              <a:t>https://mowildflowers.net/</a:t>
            </a:r>
            <a:endParaRPr>
              <a:latin typeface="Merriweather"/>
              <a:ea typeface="Merriweather"/>
              <a:cs typeface="Merriweather"/>
              <a:sym typeface="Merriweather"/>
            </a:endParaRPr>
          </a:p>
          <a:p>
            <a:pPr indent="-342900" lvl="0" marL="457200" rtl="0" algn="l">
              <a:spcBef>
                <a:spcPts val="0"/>
              </a:spcBef>
              <a:spcAft>
                <a:spcPts val="0"/>
              </a:spcAft>
              <a:buSzPts val="1800"/>
              <a:buFont typeface="Merriweather"/>
              <a:buChar char="●"/>
            </a:pPr>
            <a:r>
              <a:rPr lang="en">
                <a:latin typeface="Merriweather"/>
                <a:ea typeface="Merriweather"/>
                <a:cs typeface="Merriweather"/>
                <a:sym typeface="Merriweather"/>
              </a:rPr>
              <a:t>Ozark Soul Native Plants: </a:t>
            </a:r>
            <a:r>
              <a:rPr lang="en" u="sng">
                <a:solidFill>
                  <a:schemeClr val="hlink"/>
                </a:solidFill>
                <a:latin typeface="Merriweather"/>
                <a:ea typeface="Merriweather"/>
                <a:cs typeface="Merriweather"/>
                <a:sym typeface="Merriweather"/>
                <a:hlinkClick r:id="rId10"/>
              </a:rPr>
              <a:t>https://www.ozarksoul.com/</a:t>
            </a:r>
            <a:endParaRPr>
              <a:latin typeface="Merriweather"/>
              <a:ea typeface="Merriweather"/>
              <a:cs typeface="Merriweather"/>
              <a:sym typeface="Merriweath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1"/>
          <p:cNvSpPr txBox="1"/>
          <p:nvPr>
            <p:ph type="title"/>
          </p:nvPr>
        </p:nvSpPr>
        <p:spPr>
          <a:xfrm>
            <a:off x="387900" y="68387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Sources Cited</a:t>
            </a:r>
            <a:endParaRPr>
              <a:latin typeface="Merriweather"/>
              <a:ea typeface="Merriweather"/>
              <a:cs typeface="Merriweather"/>
              <a:sym typeface="Merriweather"/>
            </a:endParaRPr>
          </a:p>
        </p:txBody>
      </p:sp>
      <p:sp>
        <p:nvSpPr>
          <p:cNvPr id="265" name="Google Shape;265;p41"/>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Font typeface="Merriweather"/>
              <a:buAutoNum type="arabicPeriod"/>
            </a:pPr>
            <a:r>
              <a:rPr lang="en" sz="1400">
                <a:latin typeface="Merriweather"/>
                <a:ea typeface="Merriweather"/>
                <a:cs typeface="Merriweather"/>
                <a:sym typeface="Merriweather"/>
              </a:rPr>
              <a:t>Lowe’s Garden Center: </a:t>
            </a:r>
            <a:r>
              <a:rPr lang="en" sz="1400" u="sng">
                <a:solidFill>
                  <a:schemeClr val="hlink"/>
                </a:solidFill>
                <a:latin typeface="Merriweather"/>
                <a:ea typeface="Merriweather"/>
                <a:cs typeface="Merriweather"/>
                <a:sym typeface="Merriweather"/>
                <a:hlinkClick r:id="rId3"/>
              </a:rPr>
              <a:t>https://www.lowesfloral.com/sales-and-events/weekly-sale-items/</a:t>
            </a:r>
            <a:endParaRPr sz="1400">
              <a:latin typeface="Merriweather"/>
              <a:ea typeface="Merriweather"/>
              <a:cs typeface="Merriweather"/>
              <a:sym typeface="Merriweather"/>
            </a:endParaRPr>
          </a:p>
          <a:p>
            <a:pPr indent="-317500" lvl="0" marL="457200" rtl="0" algn="l">
              <a:lnSpc>
                <a:spcPct val="100000"/>
              </a:lnSpc>
              <a:spcBef>
                <a:spcPts val="0"/>
              </a:spcBef>
              <a:spcAft>
                <a:spcPts val="0"/>
              </a:spcAft>
              <a:buSzPts val="1400"/>
              <a:buFont typeface="Merriweather"/>
              <a:buAutoNum type="arabicPeriod"/>
            </a:pPr>
            <a:r>
              <a:rPr lang="en" sz="1400">
                <a:latin typeface="Merriweather"/>
                <a:ea typeface="Merriweather"/>
                <a:cs typeface="Merriweather"/>
                <a:sym typeface="Merriweather"/>
              </a:rPr>
              <a:t>Xerces Society Eastern Monarch Conservation: </a:t>
            </a:r>
            <a:r>
              <a:rPr lang="en" sz="1400" u="sng">
                <a:solidFill>
                  <a:schemeClr val="hlink"/>
                </a:solidFill>
                <a:latin typeface="Merriweather"/>
                <a:ea typeface="Merriweather"/>
                <a:cs typeface="Merriweather"/>
                <a:sym typeface="Merriweather"/>
                <a:hlinkClick r:id="rId4"/>
              </a:rPr>
              <a:t>https://xerces.org/monarchs/eastern-monarch-conservation</a:t>
            </a:r>
            <a:endParaRPr sz="1400">
              <a:latin typeface="Merriweather"/>
              <a:ea typeface="Merriweather"/>
              <a:cs typeface="Merriweather"/>
              <a:sym typeface="Merriweather"/>
            </a:endParaRPr>
          </a:p>
          <a:p>
            <a:pPr indent="-317500" lvl="0" marL="457200" rtl="0" algn="l">
              <a:lnSpc>
                <a:spcPct val="100000"/>
              </a:lnSpc>
              <a:spcBef>
                <a:spcPts val="0"/>
              </a:spcBef>
              <a:spcAft>
                <a:spcPts val="0"/>
              </a:spcAft>
              <a:buSzPts val="1400"/>
              <a:buFont typeface="Merriweather"/>
              <a:buAutoNum type="arabicPeriod"/>
            </a:pPr>
            <a:r>
              <a:rPr lang="en" sz="1400">
                <a:latin typeface="Merriweather"/>
                <a:ea typeface="Merriweather"/>
                <a:cs typeface="Merriweather"/>
                <a:sym typeface="Merriweather"/>
              </a:rPr>
              <a:t>Missouri Department of Conservation: </a:t>
            </a:r>
            <a:r>
              <a:rPr lang="en" sz="1400" u="sng">
                <a:solidFill>
                  <a:schemeClr val="hlink"/>
                </a:solidFill>
                <a:latin typeface="Merriweather"/>
                <a:ea typeface="Merriweather"/>
                <a:cs typeface="Merriweather"/>
                <a:sym typeface="Merriweather"/>
                <a:hlinkClick r:id="rId5"/>
              </a:rPr>
              <a:t>https://mdc.mo.gov/discover-nature/habitats/glades</a:t>
            </a:r>
            <a:endParaRPr sz="1400">
              <a:latin typeface="Merriweather"/>
              <a:ea typeface="Merriweather"/>
              <a:cs typeface="Merriweather"/>
              <a:sym typeface="Merriweather"/>
            </a:endParaRPr>
          </a:p>
          <a:p>
            <a:pPr indent="-317500" lvl="0" marL="457200" rtl="0" algn="l">
              <a:lnSpc>
                <a:spcPct val="100000"/>
              </a:lnSpc>
              <a:spcBef>
                <a:spcPts val="0"/>
              </a:spcBef>
              <a:spcAft>
                <a:spcPts val="0"/>
              </a:spcAft>
              <a:buSzPts val="1400"/>
              <a:buFont typeface="Merriweather"/>
              <a:buAutoNum type="arabicPeriod"/>
            </a:pPr>
            <a:r>
              <a:rPr lang="en" sz="1400">
                <a:latin typeface="Merriweather"/>
                <a:ea typeface="Merriweather"/>
                <a:cs typeface="Merriweather"/>
                <a:sym typeface="Merriweather"/>
              </a:rPr>
              <a:t>Soft Landings by Heather Holm: </a:t>
            </a:r>
            <a:r>
              <a:rPr lang="en" sz="1400" u="sng">
                <a:solidFill>
                  <a:schemeClr val="hlink"/>
                </a:solidFill>
                <a:latin typeface="Merriweather"/>
                <a:ea typeface="Merriweather"/>
                <a:cs typeface="Merriweather"/>
                <a:sym typeface="Merriweather"/>
                <a:hlinkClick r:id="rId6"/>
              </a:rPr>
              <a:t>https://www.pollinatorsnativeplants.com/softlandings.html#:~:text=ARE%20SOFT%20LANDINGS%3F-,Soft%20landings%20are%20diverse%20native%20plantings%20under%20keystone%20trees%20</a:t>
            </a:r>
            <a:r>
              <a:rPr lang="en" sz="1400">
                <a:latin typeface="Merriweather"/>
                <a:ea typeface="Merriweather"/>
                <a:cs typeface="Merriweather"/>
                <a:sym typeface="Merriweather"/>
              </a:rPr>
              <a:t>(or,fireflies%2C%20lacewings%2C%20and%20beetles.</a:t>
            </a:r>
            <a:endParaRPr sz="1400">
              <a:latin typeface="Merriweather"/>
              <a:ea typeface="Merriweather"/>
              <a:cs typeface="Merriweather"/>
              <a:sym typeface="Merriweather"/>
            </a:endParaRPr>
          </a:p>
          <a:p>
            <a:pPr indent="-317500" lvl="0" marL="457200" rtl="0" algn="l">
              <a:lnSpc>
                <a:spcPct val="100000"/>
              </a:lnSpc>
              <a:spcBef>
                <a:spcPts val="0"/>
              </a:spcBef>
              <a:spcAft>
                <a:spcPts val="0"/>
              </a:spcAft>
              <a:buSzPts val="1400"/>
              <a:buFont typeface="Merriweather"/>
              <a:buAutoNum type="arabicPeriod"/>
            </a:pPr>
            <a:r>
              <a:rPr lang="en" sz="1400">
                <a:latin typeface="Merriweather"/>
                <a:ea typeface="Merriweather"/>
                <a:cs typeface="Merriweather"/>
                <a:sym typeface="Merriweather"/>
              </a:rPr>
              <a:t>All unlabeled images taken by Emily Bowyer and Scott Butler</a:t>
            </a:r>
            <a:endParaRPr sz="14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400">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