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976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31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582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9692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406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7011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914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609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142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121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2942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0512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C3A43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797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20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jp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jp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jpg"/><Relationship Id="rId15" Type="http://schemas.openxmlformats.org/officeDocument/2006/relationships/image" Target="../media/image66.png"/><Relationship Id="rId10" Type="http://schemas.openxmlformats.org/officeDocument/2006/relationships/image" Target="../media/image61.jpg"/><Relationship Id="rId19" Type="http://schemas.openxmlformats.org/officeDocument/2006/relationships/image" Target="../media/image1.jpeg"/><Relationship Id="rId4" Type="http://schemas.openxmlformats.org/officeDocument/2006/relationships/image" Target="../media/image55.jp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1.jpe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soporte@paldicam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25308" y="0"/>
            <a:ext cx="4767072" cy="6858254"/>
            <a:chOff x="7425308" y="0"/>
            <a:chExt cx="4767072" cy="6858254"/>
          </a:xfrm>
        </p:grpSpPr>
        <p:sp>
          <p:nvSpPr>
            <p:cNvPr id="3" name="object 3"/>
            <p:cNvSpPr/>
            <p:nvPr/>
          </p:nvSpPr>
          <p:spPr>
            <a:xfrm>
              <a:off x="9370948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8"/>
                  </a:lnTo>
                </a:path>
              </a:pathLst>
            </a:custGeom>
            <a:ln w="9525">
              <a:solidFill>
                <a:srgbClr val="BDBD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25308" y="3681348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16" y="0"/>
                  </a:moveTo>
                  <a:lnTo>
                    <a:pt x="0" y="3176649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81464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7359" y="0"/>
                  </a:moveTo>
                  <a:lnTo>
                    <a:pt x="2043049" y="0"/>
                  </a:lnTo>
                  <a:lnTo>
                    <a:pt x="0" y="6857999"/>
                  </a:lnTo>
                  <a:lnTo>
                    <a:pt x="3007359" y="6857999"/>
                  </a:lnTo>
                  <a:lnTo>
                    <a:pt x="3007359" y="0"/>
                  </a:lnTo>
                  <a:close/>
                </a:path>
              </a:pathLst>
            </a:custGeom>
            <a:solidFill>
              <a:srgbClr val="90C224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05009" y="0"/>
              <a:ext cx="2586990" cy="6858000"/>
            </a:xfrm>
            <a:custGeom>
              <a:avLst/>
              <a:gdLst/>
              <a:ahLst/>
              <a:cxnLst/>
              <a:rect l="l" t="t" r="r" b="b"/>
              <a:pathLst>
                <a:path w="2586990" h="6858000">
                  <a:moveTo>
                    <a:pt x="2586990" y="0"/>
                  </a:moveTo>
                  <a:lnTo>
                    <a:pt x="0" y="0"/>
                  </a:lnTo>
                  <a:lnTo>
                    <a:pt x="1207897" y="6857999"/>
                  </a:lnTo>
                  <a:lnTo>
                    <a:pt x="2586990" y="6857999"/>
                  </a:lnTo>
                  <a:lnTo>
                    <a:pt x="258699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19999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8932290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708" y="0"/>
                  </a:moveTo>
                  <a:lnTo>
                    <a:pt x="0" y="3809998"/>
                  </a:lnTo>
                  <a:lnTo>
                    <a:pt x="3259708" y="3809998"/>
                  </a:lnTo>
                  <a:lnTo>
                    <a:pt x="3259708" y="0"/>
                  </a:lnTo>
                  <a:close/>
                </a:path>
              </a:pathLst>
            </a:custGeom>
            <a:solidFill>
              <a:srgbClr val="529F1F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898758" y="0"/>
              <a:ext cx="1290320" cy="6858000"/>
            </a:xfrm>
            <a:custGeom>
              <a:avLst/>
              <a:gdLst/>
              <a:ahLst/>
              <a:cxnLst/>
              <a:rect l="l" t="t" r="r" b="b"/>
              <a:pathLst>
                <a:path w="1290320" h="6858000">
                  <a:moveTo>
                    <a:pt x="1290066" y="0"/>
                  </a:moveTo>
                  <a:lnTo>
                    <a:pt x="1018413" y="0"/>
                  </a:lnTo>
                  <a:lnTo>
                    <a:pt x="0" y="6857999"/>
                  </a:lnTo>
                  <a:lnTo>
                    <a:pt x="1290066" y="6857999"/>
                  </a:lnTo>
                  <a:lnTo>
                    <a:pt x="1290066" y="0"/>
                  </a:lnTo>
                  <a:close/>
                </a:path>
              </a:pathLst>
            </a:custGeom>
            <a:solidFill>
              <a:srgbClr val="C0E2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40414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409" y="0"/>
                  </a:moveTo>
                  <a:lnTo>
                    <a:pt x="0" y="0"/>
                  </a:lnTo>
                  <a:lnTo>
                    <a:pt x="1107948" y="6857999"/>
                  </a:lnTo>
                  <a:lnTo>
                    <a:pt x="1248409" y="6857999"/>
                  </a:lnTo>
                  <a:lnTo>
                    <a:pt x="1248409" y="0"/>
                  </a:lnTo>
                  <a:close/>
                </a:path>
              </a:pathLst>
            </a:custGeom>
            <a:solidFill>
              <a:srgbClr val="90C224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71708" y="3589909"/>
              <a:ext cx="1817370" cy="3268345"/>
            </a:xfrm>
            <a:custGeom>
              <a:avLst/>
              <a:gdLst/>
              <a:ahLst/>
              <a:cxnLst/>
              <a:rect l="l" t="t" r="r" b="b"/>
              <a:pathLst>
                <a:path w="1817370" h="3268345">
                  <a:moveTo>
                    <a:pt x="1817116" y="0"/>
                  </a:moveTo>
                  <a:lnTo>
                    <a:pt x="0" y="3268089"/>
                  </a:lnTo>
                  <a:lnTo>
                    <a:pt x="1817116" y="3268089"/>
                  </a:lnTo>
                  <a:lnTo>
                    <a:pt x="1817116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9998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4013200"/>
            <a:ext cx="448945" cy="2844800"/>
          </a:xfrm>
          <a:custGeom>
            <a:avLst/>
            <a:gdLst/>
            <a:ahLst/>
            <a:cxnLst/>
            <a:rect l="l" t="t" r="r" b="b"/>
            <a:pathLst>
              <a:path w="448945" h="2844800">
                <a:moveTo>
                  <a:pt x="0" y="0"/>
                </a:moveTo>
                <a:lnTo>
                  <a:pt x="0" y="2844798"/>
                </a:lnTo>
                <a:lnTo>
                  <a:pt x="448729" y="2844798"/>
                </a:lnTo>
                <a:lnTo>
                  <a:pt x="0" y="0"/>
                </a:lnTo>
                <a:close/>
              </a:path>
            </a:pathLst>
          </a:custGeom>
          <a:solidFill>
            <a:srgbClr val="90C224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3820159" y="1495755"/>
            <a:ext cx="4344035" cy="16814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600710" marR="5080" indent="-588645">
              <a:lnSpc>
                <a:spcPct val="101099"/>
              </a:lnSpc>
              <a:spcBef>
                <a:spcPts val="30"/>
              </a:spcBef>
            </a:pPr>
            <a:r>
              <a:rPr sz="5400" spc="-195" dirty="0"/>
              <a:t>PROMOTORA </a:t>
            </a:r>
            <a:r>
              <a:rPr sz="5400" spc="-10" dirty="0"/>
              <a:t>ALDICAM</a:t>
            </a:r>
            <a:endParaRPr sz="5400"/>
          </a:p>
        </p:txBody>
      </p:sp>
      <p:sp>
        <p:nvSpPr>
          <p:cNvPr id="14" name="object 14"/>
          <p:cNvSpPr txBox="1"/>
          <p:nvPr/>
        </p:nvSpPr>
        <p:spPr>
          <a:xfrm>
            <a:off x="2626613" y="3099234"/>
            <a:ext cx="7244715" cy="14106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245" dirty="0">
                <a:solidFill>
                  <a:srgbClr val="2C3A43"/>
                </a:solidFill>
                <a:latin typeface="Tahoma"/>
                <a:cs typeface="Tahoma"/>
              </a:rPr>
              <a:t>Portafolio</a:t>
            </a:r>
            <a:r>
              <a:rPr sz="5400" b="1" spc="-34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5400" b="1" spc="60" dirty="0">
                <a:solidFill>
                  <a:srgbClr val="2C3A43"/>
                </a:solidFill>
                <a:latin typeface="Tahoma"/>
                <a:cs typeface="Tahoma"/>
              </a:rPr>
              <a:t>de</a:t>
            </a:r>
            <a:r>
              <a:rPr sz="5400" b="1" spc="14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5400" b="1" spc="-90" dirty="0" err="1">
                <a:solidFill>
                  <a:srgbClr val="2C3A43"/>
                </a:solidFill>
                <a:latin typeface="Tahoma"/>
                <a:cs typeface="Tahoma"/>
              </a:rPr>
              <a:t>servicios</a:t>
            </a:r>
            <a:endParaRPr lang="es-MX" sz="5400" b="1" spc="-90" dirty="0">
              <a:solidFill>
                <a:srgbClr val="2C3A43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600" b="1" spc="-90" dirty="0">
                <a:solidFill>
                  <a:srgbClr val="2C3A43"/>
                </a:solidFill>
                <a:latin typeface="Tahoma"/>
                <a:cs typeface="Tahoma"/>
              </a:rPr>
              <a:t>Promotora </a:t>
            </a:r>
            <a:r>
              <a:rPr lang="es-MX" sz="3600" b="1" spc="-90" dirty="0" err="1">
                <a:solidFill>
                  <a:srgbClr val="2C3A43"/>
                </a:solidFill>
                <a:latin typeface="Tahoma"/>
                <a:cs typeface="Tahoma"/>
              </a:rPr>
              <a:t>Aldicam</a:t>
            </a:r>
            <a:r>
              <a:rPr lang="es-MX" sz="3600" b="1" spc="-90" dirty="0">
                <a:solidFill>
                  <a:srgbClr val="2C3A43"/>
                </a:solidFill>
                <a:latin typeface="Tahoma"/>
                <a:cs typeface="Tahoma"/>
              </a:rPr>
              <a:t>, S.A. de C.V.</a:t>
            </a:r>
            <a:endParaRPr sz="3600" dirty="0">
              <a:latin typeface="Tahoma"/>
              <a:cs typeface="Tahoma"/>
            </a:endParaRPr>
          </a:p>
        </p:txBody>
      </p:sp>
      <p:pic>
        <p:nvPicPr>
          <p:cNvPr id="16" name="Image 5">
            <a:extLst>
              <a:ext uri="{FF2B5EF4-FFF2-40B4-BE49-F238E27FC236}">
                <a16:creationId xmlns:a16="http://schemas.microsoft.com/office/drawing/2014/main" id="{59292CFC-A141-D751-CB90-BF4C0DFFCA41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5347" y="1262507"/>
            <a:ext cx="2667000" cy="168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53915" y="2172970"/>
            <a:ext cx="4942840" cy="195516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46050" algn="just">
              <a:lnSpc>
                <a:spcPct val="100600"/>
              </a:lnSpc>
              <a:spcBef>
                <a:spcPts val="85"/>
              </a:spcBef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Empresa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100%</a:t>
            </a:r>
            <a:r>
              <a:rPr sz="1800" spc="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mexicana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fundada</a:t>
            </a:r>
            <a:r>
              <a:rPr sz="1800" spc="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en</a:t>
            </a:r>
            <a:r>
              <a:rPr sz="18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2012,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enfocada</a:t>
            </a:r>
            <a:r>
              <a:rPr sz="1800" spc="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en</a:t>
            </a:r>
            <a:r>
              <a:rPr sz="1800" spc="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brindar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soluciones</a:t>
            </a:r>
            <a:r>
              <a:rPr sz="1800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tecnológicas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1800" spc="60" dirty="0">
                <a:solidFill>
                  <a:srgbClr val="404040"/>
                </a:solidFill>
                <a:latin typeface="Trebuchet MS"/>
                <a:cs typeface="Trebuchet MS"/>
              </a:rPr>
              <a:t>las</a:t>
            </a:r>
            <a:r>
              <a:rPr sz="1800" spc="3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110" dirty="0">
                <a:solidFill>
                  <a:srgbClr val="404040"/>
                </a:solidFill>
                <a:latin typeface="Trebuchet MS"/>
                <a:cs typeface="Trebuchet MS"/>
              </a:rPr>
              <a:t>necesidades</a:t>
            </a:r>
            <a:r>
              <a:rPr sz="1800" spc="4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800" spc="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nuestros</a:t>
            </a:r>
            <a:r>
              <a:rPr sz="1800" spc="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clientes,</a:t>
            </a:r>
            <a:r>
              <a:rPr sz="1800" spc="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través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herramientas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personalizadas,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para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seguridad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y</a:t>
            </a:r>
            <a:r>
              <a:rPr sz="1800" spc="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control</a:t>
            </a:r>
            <a:r>
              <a:rPr sz="1800" spc="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en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sus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procesos</a:t>
            </a:r>
            <a:r>
              <a:rPr sz="1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sistemas productivos,</a:t>
            </a:r>
            <a:r>
              <a:rPr sz="1800" spc="-9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con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el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fin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de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generar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una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eficiencia operativa.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515237"/>
            <a:ext cx="3155441" cy="2612897"/>
          </a:xfrm>
          <a:prstGeom prst="rect">
            <a:avLst/>
          </a:prstGeom>
        </p:spPr>
      </p:pic>
      <p:pic>
        <p:nvPicPr>
          <p:cNvPr id="4" name="Image 5">
            <a:extLst>
              <a:ext uri="{FF2B5EF4-FFF2-40B4-BE49-F238E27FC236}">
                <a16:creationId xmlns:a16="http://schemas.microsoft.com/office/drawing/2014/main" id="{36D44423-1B6E-0254-AC79-AFF4E877FAB2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53600" y="381000"/>
            <a:ext cx="1813547" cy="962787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308635DF-97F8-F537-0E88-70F1D97BF300}"/>
              </a:ext>
            </a:extLst>
          </p:cNvPr>
          <p:cNvSpPr/>
          <p:nvPr/>
        </p:nvSpPr>
        <p:spPr>
          <a:xfrm>
            <a:off x="9126252" y="4128134"/>
            <a:ext cx="2260805" cy="22150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163" y="362711"/>
            <a:ext cx="2800350" cy="351053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22959" y="1907343"/>
            <a:ext cx="2226945" cy="947419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83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Productos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90400"/>
              </a:lnSpc>
              <a:spcBef>
                <a:spcPts val="695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Soluciones</a:t>
            </a:r>
            <a:r>
              <a:rPr sz="1200" spc="29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generales</a:t>
            </a:r>
            <a:r>
              <a:rPr sz="1200" spc="29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que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resuelven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procesos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dentro</a:t>
            </a:r>
            <a:r>
              <a:rPr sz="12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de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empresa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7527" y="669023"/>
            <a:ext cx="1390649" cy="123673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67956" y="3119627"/>
            <a:ext cx="2800350" cy="340537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62215" y="4684960"/>
            <a:ext cx="2235200" cy="16046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78180">
              <a:lnSpc>
                <a:spcPct val="100000"/>
              </a:lnSpc>
              <a:spcBef>
                <a:spcPts val="83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Servicios</a:t>
            </a:r>
            <a:endParaRPr sz="1600">
              <a:latin typeface="Tahoma"/>
              <a:cs typeface="Tahoma"/>
            </a:endParaRPr>
          </a:p>
          <a:p>
            <a:pPr marL="12700" marR="5080" algn="just">
              <a:lnSpc>
                <a:spcPct val="90000"/>
              </a:lnSpc>
              <a:spcBef>
                <a:spcPts val="700"/>
              </a:spcBef>
              <a:tabLst>
                <a:tab pos="1845945" algn="l"/>
              </a:tabLst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Atención</a:t>
            </a:r>
            <a:r>
              <a:rPr sz="1200" spc="8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200" spc="11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200" spc="-40" dirty="0">
                <a:solidFill>
                  <a:srgbClr val="FFFFFF"/>
                </a:solidFill>
                <a:latin typeface="Verdana"/>
                <a:cs typeface="Verdana"/>
              </a:rPr>
              <a:t>requerimientos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con</a:t>
            </a:r>
            <a:r>
              <a:rPr sz="1200" spc="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120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fin</a:t>
            </a:r>
            <a:r>
              <a:rPr sz="120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200" spc="2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crear</a:t>
            </a:r>
            <a:r>
              <a:rPr sz="120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la</a:t>
            </a:r>
            <a:r>
              <a:rPr sz="120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mejor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herramienta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para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automatizar</a:t>
            </a:r>
            <a:r>
              <a:rPr sz="1200" spc="229" dirty="0">
                <a:solidFill>
                  <a:srgbClr val="FFFFFF"/>
                </a:solidFill>
                <a:latin typeface="Verdana"/>
                <a:cs typeface="Verdana"/>
              </a:rPr>
              <a:t>  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1200" spc="235" dirty="0">
                <a:solidFill>
                  <a:srgbClr val="FFFFFF"/>
                </a:solidFill>
                <a:latin typeface="Verdana"/>
                <a:cs typeface="Verdana"/>
              </a:rPr>
              <a:t>  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proceso,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haciéndolo</a:t>
            </a:r>
            <a:r>
              <a:rPr sz="1200" spc="3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más</a:t>
            </a:r>
            <a:r>
              <a:rPr sz="1200" spc="4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eficiente</a:t>
            </a:r>
            <a:r>
              <a:rPr sz="1200" spc="43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y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minimizando</a:t>
            </a:r>
            <a:r>
              <a:rPr sz="1200" spc="315" dirty="0">
                <a:solidFill>
                  <a:srgbClr val="FFFFFF"/>
                </a:solidFill>
                <a:latin typeface="Verdana"/>
                <a:cs typeface="Verdana"/>
              </a:rPr>
              <a:t>   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sz="1200" spc="330" dirty="0">
                <a:solidFill>
                  <a:srgbClr val="FFFFFF"/>
                </a:solidFill>
                <a:latin typeface="Verdana"/>
                <a:cs typeface="Verdana"/>
              </a:rPr>
              <a:t>   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error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humano.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08035" y="3486899"/>
            <a:ext cx="1521714" cy="114987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54752" y="1908048"/>
            <a:ext cx="893838" cy="3876294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3932301" y="852932"/>
            <a:ext cx="3234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265" marR="5080" indent="-965200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Nuestras</a:t>
            </a:r>
            <a:r>
              <a:rPr spc="-180" dirty="0"/>
              <a:t> </a:t>
            </a:r>
            <a:r>
              <a:rPr spc="-65" dirty="0"/>
              <a:t>verticales</a:t>
            </a:r>
            <a:r>
              <a:rPr spc="5" dirty="0"/>
              <a:t> </a:t>
            </a:r>
            <a:r>
              <a:rPr spc="-35" dirty="0"/>
              <a:t>de </a:t>
            </a:r>
            <a:r>
              <a:rPr spc="-10" dirty="0"/>
              <a:t>atención</a:t>
            </a:r>
          </a:p>
        </p:txBody>
      </p:sp>
      <p:pic>
        <p:nvPicPr>
          <p:cNvPr id="10" name="Image 5">
            <a:extLst>
              <a:ext uri="{FF2B5EF4-FFF2-40B4-BE49-F238E27FC236}">
                <a16:creationId xmlns:a16="http://schemas.microsoft.com/office/drawing/2014/main" id="{660D83E5-4DD6-AF2A-32F7-CFE23E6F9A02}"/>
              </a:ext>
            </a:extLst>
          </p:cNvPr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53600" y="381000"/>
            <a:ext cx="1813547" cy="9627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12844" y="1725041"/>
            <a:ext cx="689610" cy="1042035"/>
          </a:xfrm>
          <a:custGeom>
            <a:avLst/>
            <a:gdLst/>
            <a:ahLst/>
            <a:cxnLst/>
            <a:rect l="l" t="t" r="r" b="b"/>
            <a:pathLst>
              <a:path w="689610" h="1042035">
                <a:moveTo>
                  <a:pt x="0" y="0"/>
                </a:moveTo>
                <a:lnTo>
                  <a:pt x="0" y="1041781"/>
                </a:lnTo>
                <a:lnTo>
                  <a:pt x="689101" y="1041781"/>
                </a:lnTo>
                <a:lnTo>
                  <a:pt x="689101" y="1027557"/>
                </a:lnTo>
              </a:path>
            </a:pathLst>
          </a:custGeom>
          <a:ln w="28575">
            <a:solidFill>
              <a:srgbClr val="90C2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1019" y="4858511"/>
            <a:ext cx="3005455" cy="259715"/>
          </a:xfrm>
          <a:custGeom>
            <a:avLst/>
            <a:gdLst/>
            <a:ahLst/>
            <a:cxnLst/>
            <a:rect l="l" t="t" r="r" b="b"/>
            <a:pathLst>
              <a:path w="3005454" h="259714">
                <a:moveTo>
                  <a:pt x="3004947" y="259587"/>
                </a:moveTo>
                <a:lnTo>
                  <a:pt x="1502409" y="259587"/>
                </a:lnTo>
                <a:lnTo>
                  <a:pt x="1502409" y="0"/>
                </a:lnTo>
                <a:lnTo>
                  <a:pt x="0" y="0"/>
                </a:lnTo>
              </a:path>
            </a:pathLst>
          </a:custGeom>
          <a:ln w="28575">
            <a:solidFill>
              <a:srgbClr val="90C2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666113" y="2164079"/>
            <a:ext cx="5986780" cy="3497579"/>
            <a:chOff x="1666113" y="2164079"/>
            <a:chExt cx="5986780" cy="3497579"/>
          </a:xfrm>
        </p:grpSpPr>
        <p:sp>
          <p:nvSpPr>
            <p:cNvPr id="5" name="object 5"/>
            <p:cNvSpPr/>
            <p:nvPr/>
          </p:nvSpPr>
          <p:spPr>
            <a:xfrm>
              <a:off x="2705480" y="4904994"/>
              <a:ext cx="2799715" cy="315595"/>
            </a:xfrm>
            <a:custGeom>
              <a:avLst/>
              <a:gdLst/>
              <a:ahLst/>
              <a:cxnLst/>
              <a:rect l="l" t="t" r="r" b="b"/>
              <a:pathLst>
                <a:path w="2799715" h="315595">
                  <a:moveTo>
                    <a:pt x="0" y="315086"/>
                  </a:moveTo>
                  <a:lnTo>
                    <a:pt x="1399920" y="315086"/>
                  </a:lnTo>
                  <a:lnTo>
                    <a:pt x="1399920" y="0"/>
                  </a:lnTo>
                  <a:lnTo>
                    <a:pt x="2799715" y="0"/>
                  </a:lnTo>
                </a:path>
              </a:pathLst>
            </a:custGeom>
            <a:ln w="28575">
              <a:solidFill>
                <a:srgbClr val="90C2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3232" y="2164079"/>
              <a:ext cx="3129534" cy="30274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66113" y="5023484"/>
              <a:ext cx="372110" cy="638175"/>
            </a:xfrm>
            <a:custGeom>
              <a:avLst/>
              <a:gdLst/>
              <a:ahLst/>
              <a:cxnLst/>
              <a:rect l="l" t="t" r="r" b="b"/>
              <a:pathLst>
                <a:path w="372110" h="638175">
                  <a:moveTo>
                    <a:pt x="143510" y="0"/>
                  </a:moveTo>
                  <a:lnTo>
                    <a:pt x="98170" y="7619"/>
                  </a:lnTo>
                  <a:lnTo>
                    <a:pt x="58800" y="27939"/>
                  </a:lnTo>
                  <a:lnTo>
                    <a:pt x="27686" y="58419"/>
                  </a:lnTo>
                  <a:lnTo>
                    <a:pt x="7366" y="97789"/>
                  </a:lnTo>
                  <a:lnTo>
                    <a:pt x="0" y="143509"/>
                  </a:lnTo>
                  <a:lnTo>
                    <a:pt x="7366" y="189229"/>
                  </a:lnTo>
                  <a:lnTo>
                    <a:pt x="27686" y="228599"/>
                  </a:lnTo>
                  <a:lnTo>
                    <a:pt x="58800" y="259079"/>
                  </a:lnTo>
                  <a:lnTo>
                    <a:pt x="98170" y="279399"/>
                  </a:lnTo>
                  <a:lnTo>
                    <a:pt x="143510" y="287019"/>
                  </a:lnTo>
                  <a:lnTo>
                    <a:pt x="172212" y="459739"/>
                  </a:lnTo>
                  <a:lnTo>
                    <a:pt x="141986" y="480059"/>
                  </a:lnTo>
                  <a:lnTo>
                    <a:pt x="122681" y="510539"/>
                  </a:lnTo>
                  <a:lnTo>
                    <a:pt x="116205" y="546099"/>
                  </a:lnTo>
                  <a:lnTo>
                    <a:pt x="124079" y="581685"/>
                  </a:lnTo>
                  <a:lnTo>
                    <a:pt x="145287" y="612165"/>
                  </a:lnTo>
                  <a:lnTo>
                    <a:pt x="175513" y="631215"/>
                  </a:lnTo>
                  <a:lnTo>
                    <a:pt x="210693" y="637565"/>
                  </a:lnTo>
                  <a:lnTo>
                    <a:pt x="246887" y="629945"/>
                  </a:lnTo>
                  <a:lnTo>
                    <a:pt x="275336" y="610895"/>
                  </a:lnTo>
                  <a:lnTo>
                    <a:pt x="288036" y="593115"/>
                  </a:lnTo>
                  <a:lnTo>
                    <a:pt x="152654" y="593115"/>
                  </a:lnTo>
                  <a:lnTo>
                    <a:pt x="152654" y="567715"/>
                  </a:lnTo>
                  <a:lnTo>
                    <a:pt x="191769" y="546099"/>
                  </a:lnTo>
                  <a:lnTo>
                    <a:pt x="199770" y="544829"/>
                  </a:lnTo>
                  <a:lnTo>
                    <a:pt x="302132" y="544829"/>
                  </a:lnTo>
                  <a:lnTo>
                    <a:pt x="301498" y="538479"/>
                  </a:lnTo>
                  <a:lnTo>
                    <a:pt x="205486" y="538479"/>
                  </a:lnTo>
                  <a:lnTo>
                    <a:pt x="179069" y="511809"/>
                  </a:lnTo>
                  <a:lnTo>
                    <a:pt x="181101" y="501649"/>
                  </a:lnTo>
                  <a:lnTo>
                    <a:pt x="186689" y="492759"/>
                  </a:lnTo>
                  <a:lnTo>
                    <a:pt x="195072" y="487679"/>
                  </a:lnTo>
                  <a:lnTo>
                    <a:pt x="205486" y="485139"/>
                  </a:lnTo>
                  <a:lnTo>
                    <a:pt x="362204" y="485139"/>
                  </a:lnTo>
                  <a:lnTo>
                    <a:pt x="371856" y="480059"/>
                  </a:lnTo>
                  <a:lnTo>
                    <a:pt x="270891" y="480059"/>
                  </a:lnTo>
                  <a:lnTo>
                    <a:pt x="258825" y="469899"/>
                  </a:lnTo>
                  <a:lnTo>
                    <a:pt x="244982" y="462279"/>
                  </a:lnTo>
                  <a:lnTo>
                    <a:pt x="230124" y="457199"/>
                  </a:lnTo>
                  <a:lnTo>
                    <a:pt x="214756" y="453389"/>
                  </a:lnTo>
                  <a:lnTo>
                    <a:pt x="186055" y="281939"/>
                  </a:lnTo>
                  <a:lnTo>
                    <a:pt x="205994" y="273049"/>
                  </a:lnTo>
                  <a:lnTo>
                    <a:pt x="224281" y="261619"/>
                  </a:lnTo>
                  <a:lnTo>
                    <a:pt x="240664" y="247649"/>
                  </a:lnTo>
                  <a:lnTo>
                    <a:pt x="254888" y="232409"/>
                  </a:lnTo>
                  <a:lnTo>
                    <a:pt x="356997" y="232409"/>
                  </a:lnTo>
                  <a:lnTo>
                    <a:pt x="332994" y="219709"/>
                  </a:lnTo>
                  <a:lnTo>
                    <a:pt x="221614" y="219709"/>
                  </a:lnTo>
                  <a:lnTo>
                    <a:pt x="60832" y="218439"/>
                  </a:lnTo>
                  <a:lnTo>
                    <a:pt x="64262" y="175259"/>
                  </a:lnTo>
                  <a:lnTo>
                    <a:pt x="107950" y="152400"/>
                  </a:lnTo>
                  <a:lnTo>
                    <a:pt x="132587" y="148589"/>
                  </a:lnTo>
                  <a:lnTo>
                    <a:pt x="284606" y="148589"/>
                  </a:lnTo>
                  <a:lnTo>
                    <a:pt x="284606" y="143509"/>
                  </a:lnTo>
                  <a:lnTo>
                    <a:pt x="284099" y="137159"/>
                  </a:lnTo>
                  <a:lnTo>
                    <a:pt x="141224" y="137159"/>
                  </a:lnTo>
                  <a:lnTo>
                    <a:pt x="125730" y="133350"/>
                  </a:lnTo>
                  <a:lnTo>
                    <a:pt x="113030" y="124459"/>
                  </a:lnTo>
                  <a:lnTo>
                    <a:pt x="104267" y="111759"/>
                  </a:lnTo>
                  <a:lnTo>
                    <a:pt x="101092" y="96519"/>
                  </a:lnTo>
                  <a:lnTo>
                    <a:pt x="104775" y="81279"/>
                  </a:lnTo>
                  <a:lnTo>
                    <a:pt x="113411" y="68579"/>
                  </a:lnTo>
                  <a:lnTo>
                    <a:pt x="125856" y="59689"/>
                  </a:lnTo>
                  <a:lnTo>
                    <a:pt x="141224" y="55879"/>
                  </a:lnTo>
                  <a:lnTo>
                    <a:pt x="264794" y="55879"/>
                  </a:lnTo>
                  <a:lnTo>
                    <a:pt x="292100" y="29209"/>
                  </a:lnTo>
                  <a:lnTo>
                    <a:pt x="228473" y="29209"/>
                  </a:lnTo>
                  <a:lnTo>
                    <a:pt x="209423" y="16509"/>
                  </a:lnTo>
                  <a:lnTo>
                    <a:pt x="188594" y="7619"/>
                  </a:lnTo>
                  <a:lnTo>
                    <a:pt x="166497" y="2539"/>
                  </a:lnTo>
                  <a:lnTo>
                    <a:pt x="1435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1599" y="5508625"/>
              <a:ext cx="156718" cy="1079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921002" y="5255894"/>
              <a:ext cx="455930" cy="290830"/>
            </a:xfrm>
            <a:custGeom>
              <a:avLst/>
              <a:gdLst/>
              <a:ahLst/>
              <a:cxnLst/>
              <a:rect l="l" t="t" r="r" b="b"/>
              <a:pathLst>
                <a:path w="455930" h="290829">
                  <a:moveTo>
                    <a:pt x="455676" y="114300"/>
                  </a:moveTo>
                  <a:lnTo>
                    <a:pt x="455549" y="105410"/>
                  </a:lnTo>
                  <a:lnTo>
                    <a:pt x="273177" y="105410"/>
                  </a:lnTo>
                  <a:lnTo>
                    <a:pt x="253873" y="101600"/>
                  </a:lnTo>
                  <a:lnTo>
                    <a:pt x="238125" y="91440"/>
                  </a:lnTo>
                  <a:lnTo>
                    <a:pt x="227711" y="74930"/>
                  </a:lnTo>
                  <a:lnTo>
                    <a:pt x="223901" y="55880"/>
                  </a:lnTo>
                  <a:lnTo>
                    <a:pt x="227711" y="36830"/>
                  </a:lnTo>
                  <a:lnTo>
                    <a:pt x="238125" y="20320"/>
                  </a:lnTo>
                  <a:lnTo>
                    <a:pt x="248031" y="13970"/>
                  </a:lnTo>
                  <a:lnTo>
                    <a:pt x="128524" y="13970"/>
                  </a:lnTo>
                  <a:lnTo>
                    <a:pt x="102108" y="0"/>
                  </a:lnTo>
                  <a:lnTo>
                    <a:pt x="0" y="0"/>
                  </a:lnTo>
                  <a:lnTo>
                    <a:pt x="106807" y="55880"/>
                  </a:lnTo>
                  <a:lnTo>
                    <a:pt x="97663" y="91440"/>
                  </a:lnTo>
                  <a:lnTo>
                    <a:pt x="96266" y="127000"/>
                  </a:lnTo>
                  <a:lnTo>
                    <a:pt x="102362" y="162560"/>
                  </a:lnTo>
                  <a:lnTo>
                    <a:pt x="115951" y="196850"/>
                  </a:lnTo>
                  <a:lnTo>
                    <a:pt x="16002" y="247650"/>
                  </a:lnTo>
                  <a:lnTo>
                    <a:pt x="116967" y="247650"/>
                  </a:lnTo>
                  <a:lnTo>
                    <a:pt x="145796" y="232410"/>
                  </a:lnTo>
                  <a:lnTo>
                    <a:pt x="181991" y="262890"/>
                  </a:lnTo>
                  <a:lnTo>
                    <a:pt x="223647" y="283210"/>
                  </a:lnTo>
                  <a:lnTo>
                    <a:pt x="268478" y="290830"/>
                  </a:lnTo>
                  <a:lnTo>
                    <a:pt x="313944" y="287020"/>
                  </a:lnTo>
                  <a:lnTo>
                    <a:pt x="357632" y="271780"/>
                  </a:lnTo>
                  <a:lnTo>
                    <a:pt x="397129" y="245110"/>
                  </a:lnTo>
                  <a:lnTo>
                    <a:pt x="428498" y="205740"/>
                  </a:lnTo>
                  <a:lnTo>
                    <a:pt x="174498" y="205740"/>
                  </a:lnTo>
                  <a:lnTo>
                    <a:pt x="174498" y="160020"/>
                  </a:lnTo>
                  <a:lnTo>
                    <a:pt x="208026" y="134620"/>
                  </a:lnTo>
                  <a:lnTo>
                    <a:pt x="264033" y="119380"/>
                  </a:lnTo>
                  <a:lnTo>
                    <a:pt x="455168" y="119380"/>
                  </a:lnTo>
                  <a:lnTo>
                    <a:pt x="455676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5736" y="5375275"/>
              <a:ext cx="170433" cy="863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49526" y="5057774"/>
              <a:ext cx="597535" cy="303530"/>
            </a:xfrm>
            <a:custGeom>
              <a:avLst/>
              <a:gdLst/>
              <a:ahLst/>
              <a:cxnLst/>
              <a:rect l="l" t="t" r="r" b="b"/>
              <a:pathLst>
                <a:path w="597535" h="303529">
                  <a:moveTo>
                    <a:pt x="597535" y="160020"/>
                  </a:moveTo>
                  <a:lnTo>
                    <a:pt x="596900" y="154940"/>
                  </a:lnTo>
                  <a:lnTo>
                    <a:pt x="596138" y="149872"/>
                  </a:lnTo>
                  <a:lnTo>
                    <a:pt x="553339" y="149872"/>
                  </a:lnTo>
                  <a:lnTo>
                    <a:pt x="553339" y="201930"/>
                  </a:lnTo>
                  <a:lnTo>
                    <a:pt x="446532" y="201930"/>
                  </a:lnTo>
                  <a:lnTo>
                    <a:pt x="446532" y="176530"/>
                  </a:lnTo>
                  <a:lnTo>
                    <a:pt x="485648" y="156222"/>
                  </a:lnTo>
                  <a:lnTo>
                    <a:pt x="493649" y="154940"/>
                  </a:lnTo>
                  <a:lnTo>
                    <a:pt x="507365" y="154940"/>
                  </a:lnTo>
                  <a:lnTo>
                    <a:pt x="515493" y="156222"/>
                  </a:lnTo>
                  <a:lnTo>
                    <a:pt x="522351" y="158750"/>
                  </a:lnTo>
                  <a:lnTo>
                    <a:pt x="553339" y="201930"/>
                  </a:lnTo>
                  <a:lnTo>
                    <a:pt x="553339" y="149872"/>
                  </a:lnTo>
                  <a:lnTo>
                    <a:pt x="500507" y="149872"/>
                  </a:lnTo>
                  <a:lnTo>
                    <a:pt x="474091" y="123190"/>
                  </a:lnTo>
                  <a:lnTo>
                    <a:pt x="476123" y="113030"/>
                  </a:lnTo>
                  <a:lnTo>
                    <a:pt x="481711" y="104140"/>
                  </a:lnTo>
                  <a:lnTo>
                    <a:pt x="490093" y="99060"/>
                  </a:lnTo>
                  <a:lnTo>
                    <a:pt x="500507" y="96520"/>
                  </a:lnTo>
                  <a:lnTo>
                    <a:pt x="576199" y="96520"/>
                  </a:lnTo>
                  <a:lnTo>
                    <a:pt x="574040" y="92710"/>
                  </a:lnTo>
                  <a:lnTo>
                    <a:pt x="538988" y="69850"/>
                  </a:lnTo>
                  <a:lnTo>
                    <a:pt x="500507" y="62230"/>
                  </a:lnTo>
                  <a:lnTo>
                    <a:pt x="490220" y="62230"/>
                  </a:lnTo>
                  <a:lnTo>
                    <a:pt x="466979" y="0"/>
                  </a:lnTo>
                  <a:lnTo>
                    <a:pt x="418973" y="0"/>
                  </a:lnTo>
                  <a:lnTo>
                    <a:pt x="448818" y="80010"/>
                  </a:lnTo>
                  <a:lnTo>
                    <a:pt x="430657" y="95250"/>
                  </a:lnTo>
                  <a:lnTo>
                    <a:pt x="417449" y="113030"/>
                  </a:lnTo>
                  <a:lnTo>
                    <a:pt x="409702" y="133350"/>
                  </a:lnTo>
                  <a:lnTo>
                    <a:pt x="407670" y="154940"/>
                  </a:lnTo>
                  <a:lnTo>
                    <a:pt x="407543" y="163830"/>
                  </a:lnTo>
                  <a:lnTo>
                    <a:pt x="408686" y="170180"/>
                  </a:lnTo>
                  <a:lnTo>
                    <a:pt x="410972" y="176530"/>
                  </a:lnTo>
                  <a:lnTo>
                    <a:pt x="305435" y="232410"/>
                  </a:lnTo>
                  <a:lnTo>
                    <a:pt x="294640" y="214630"/>
                  </a:lnTo>
                  <a:lnTo>
                    <a:pt x="286639" y="204470"/>
                  </a:lnTo>
                  <a:lnTo>
                    <a:pt x="281686" y="198120"/>
                  </a:lnTo>
                  <a:lnTo>
                    <a:pt x="266827" y="182880"/>
                  </a:lnTo>
                  <a:lnTo>
                    <a:pt x="250317" y="170180"/>
                  </a:lnTo>
                  <a:lnTo>
                    <a:pt x="261874" y="148590"/>
                  </a:lnTo>
                  <a:lnTo>
                    <a:pt x="207772" y="148590"/>
                  </a:lnTo>
                  <a:lnTo>
                    <a:pt x="162052" y="137172"/>
                  </a:lnTo>
                  <a:lnTo>
                    <a:pt x="115951" y="138430"/>
                  </a:lnTo>
                  <a:lnTo>
                    <a:pt x="72009" y="152400"/>
                  </a:lnTo>
                  <a:lnTo>
                    <a:pt x="32512" y="176530"/>
                  </a:lnTo>
                  <a:lnTo>
                    <a:pt x="0" y="212090"/>
                  </a:lnTo>
                  <a:lnTo>
                    <a:pt x="119507" y="212090"/>
                  </a:lnTo>
                  <a:lnTo>
                    <a:pt x="125349" y="208280"/>
                  </a:lnTo>
                  <a:lnTo>
                    <a:pt x="144653" y="204470"/>
                  </a:lnTo>
                  <a:lnTo>
                    <a:pt x="145796" y="204470"/>
                  </a:lnTo>
                  <a:lnTo>
                    <a:pt x="165100" y="208280"/>
                  </a:lnTo>
                  <a:lnTo>
                    <a:pt x="180848" y="218440"/>
                  </a:lnTo>
                  <a:lnTo>
                    <a:pt x="191389" y="234950"/>
                  </a:lnTo>
                  <a:lnTo>
                    <a:pt x="195199" y="254000"/>
                  </a:lnTo>
                  <a:lnTo>
                    <a:pt x="191135" y="273050"/>
                  </a:lnTo>
                  <a:lnTo>
                    <a:pt x="180213" y="289560"/>
                  </a:lnTo>
                  <a:lnTo>
                    <a:pt x="164211" y="299720"/>
                  </a:lnTo>
                  <a:lnTo>
                    <a:pt x="144653" y="303530"/>
                  </a:lnTo>
                  <a:lnTo>
                    <a:pt x="327025" y="303530"/>
                  </a:lnTo>
                  <a:lnTo>
                    <a:pt x="326136" y="293370"/>
                  </a:lnTo>
                  <a:lnTo>
                    <a:pt x="324739" y="283210"/>
                  </a:lnTo>
                  <a:lnTo>
                    <a:pt x="322580" y="273050"/>
                  </a:lnTo>
                  <a:lnTo>
                    <a:pt x="401828" y="232410"/>
                  </a:lnTo>
                  <a:lnTo>
                    <a:pt x="433959" y="215900"/>
                  </a:lnTo>
                  <a:lnTo>
                    <a:pt x="463677" y="238760"/>
                  </a:lnTo>
                  <a:lnTo>
                    <a:pt x="498221" y="247650"/>
                  </a:lnTo>
                  <a:lnTo>
                    <a:pt x="565912" y="223520"/>
                  </a:lnTo>
                  <a:lnTo>
                    <a:pt x="588518" y="194310"/>
                  </a:lnTo>
                  <a:lnTo>
                    <a:pt x="597535" y="160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5973" y="5172075"/>
              <a:ext cx="183133" cy="711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188464" y="4912994"/>
              <a:ext cx="457200" cy="295275"/>
            </a:xfrm>
            <a:custGeom>
              <a:avLst/>
              <a:gdLst/>
              <a:ahLst/>
              <a:cxnLst/>
              <a:rect l="l" t="t" r="r" b="b"/>
              <a:pathLst>
                <a:path w="457200" h="295275">
                  <a:moveTo>
                    <a:pt x="392938" y="6350"/>
                  </a:moveTo>
                  <a:lnTo>
                    <a:pt x="392684" y="0"/>
                  </a:lnTo>
                  <a:lnTo>
                    <a:pt x="0" y="0"/>
                  </a:lnTo>
                  <a:lnTo>
                    <a:pt x="106807" y="11430"/>
                  </a:lnTo>
                  <a:lnTo>
                    <a:pt x="111887" y="41910"/>
                  </a:lnTo>
                  <a:lnTo>
                    <a:pt x="123317" y="71120"/>
                  </a:lnTo>
                  <a:lnTo>
                    <a:pt x="140462" y="96520"/>
                  </a:lnTo>
                  <a:lnTo>
                    <a:pt x="162941" y="118110"/>
                  </a:lnTo>
                  <a:lnTo>
                    <a:pt x="68834" y="293370"/>
                  </a:lnTo>
                  <a:lnTo>
                    <a:pt x="122936" y="293370"/>
                  </a:lnTo>
                  <a:lnTo>
                    <a:pt x="205486" y="139700"/>
                  </a:lnTo>
                  <a:lnTo>
                    <a:pt x="326136" y="139700"/>
                  </a:lnTo>
                  <a:lnTo>
                    <a:pt x="321437" y="127000"/>
                  </a:lnTo>
                  <a:lnTo>
                    <a:pt x="357251" y="97790"/>
                  </a:lnTo>
                  <a:lnTo>
                    <a:pt x="370586" y="77470"/>
                  </a:lnTo>
                  <a:lnTo>
                    <a:pt x="169926" y="77470"/>
                  </a:lnTo>
                  <a:lnTo>
                    <a:pt x="169926" y="39370"/>
                  </a:lnTo>
                  <a:lnTo>
                    <a:pt x="173355" y="33020"/>
                  </a:lnTo>
                  <a:lnTo>
                    <a:pt x="216916" y="10160"/>
                  </a:lnTo>
                  <a:lnTo>
                    <a:pt x="241681" y="6350"/>
                  </a:lnTo>
                  <a:lnTo>
                    <a:pt x="392938" y="6350"/>
                  </a:lnTo>
                  <a:close/>
                </a:path>
                <a:path w="457200" h="295275">
                  <a:moveTo>
                    <a:pt x="457200" y="294652"/>
                  </a:moveTo>
                  <a:lnTo>
                    <a:pt x="453771" y="269240"/>
                  </a:lnTo>
                  <a:lnTo>
                    <a:pt x="437261" y="241300"/>
                  </a:lnTo>
                  <a:lnTo>
                    <a:pt x="361569" y="241300"/>
                  </a:lnTo>
                  <a:lnTo>
                    <a:pt x="371983" y="243840"/>
                  </a:lnTo>
                  <a:lnTo>
                    <a:pt x="380365" y="248920"/>
                  </a:lnTo>
                  <a:lnTo>
                    <a:pt x="385953" y="257810"/>
                  </a:lnTo>
                  <a:lnTo>
                    <a:pt x="387985" y="267970"/>
                  </a:lnTo>
                  <a:lnTo>
                    <a:pt x="385953" y="278130"/>
                  </a:lnTo>
                  <a:lnTo>
                    <a:pt x="380365" y="287020"/>
                  </a:lnTo>
                  <a:lnTo>
                    <a:pt x="371983" y="292100"/>
                  </a:lnTo>
                  <a:lnTo>
                    <a:pt x="361569" y="294652"/>
                  </a:lnTo>
                  <a:lnTo>
                    <a:pt x="457200" y="2946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07337" y="5079364"/>
              <a:ext cx="142875" cy="8128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94586" y="4787264"/>
              <a:ext cx="622300" cy="273050"/>
            </a:xfrm>
            <a:custGeom>
              <a:avLst/>
              <a:gdLst/>
              <a:ahLst/>
              <a:cxnLst/>
              <a:rect l="l" t="t" r="r" b="b"/>
              <a:pathLst>
                <a:path w="622300" h="273050">
                  <a:moveTo>
                    <a:pt x="508000" y="93980"/>
                  </a:moveTo>
                  <a:lnTo>
                    <a:pt x="506984" y="88900"/>
                  </a:lnTo>
                  <a:lnTo>
                    <a:pt x="407543" y="88900"/>
                  </a:lnTo>
                  <a:lnTo>
                    <a:pt x="383794" y="86360"/>
                  </a:lnTo>
                  <a:lnTo>
                    <a:pt x="207772" y="86360"/>
                  </a:lnTo>
                  <a:lnTo>
                    <a:pt x="197358" y="83820"/>
                  </a:lnTo>
                  <a:lnTo>
                    <a:pt x="188976" y="78740"/>
                  </a:lnTo>
                  <a:lnTo>
                    <a:pt x="183388" y="69850"/>
                  </a:lnTo>
                  <a:lnTo>
                    <a:pt x="181356" y="59690"/>
                  </a:lnTo>
                  <a:lnTo>
                    <a:pt x="183388" y="49530"/>
                  </a:lnTo>
                  <a:lnTo>
                    <a:pt x="188976" y="40640"/>
                  </a:lnTo>
                  <a:lnTo>
                    <a:pt x="197358" y="35560"/>
                  </a:lnTo>
                  <a:lnTo>
                    <a:pt x="207772" y="33020"/>
                  </a:lnTo>
                  <a:lnTo>
                    <a:pt x="278765" y="33020"/>
                  </a:lnTo>
                  <a:lnTo>
                    <a:pt x="263906" y="16510"/>
                  </a:lnTo>
                  <a:lnTo>
                    <a:pt x="231775" y="1270"/>
                  </a:lnTo>
                  <a:lnTo>
                    <a:pt x="195199" y="0"/>
                  </a:lnTo>
                  <a:lnTo>
                    <a:pt x="163449" y="10160"/>
                  </a:lnTo>
                  <a:lnTo>
                    <a:pt x="138303" y="31750"/>
                  </a:lnTo>
                  <a:lnTo>
                    <a:pt x="121920" y="58420"/>
                  </a:lnTo>
                  <a:lnTo>
                    <a:pt x="115951" y="91440"/>
                  </a:lnTo>
                  <a:lnTo>
                    <a:pt x="116840" y="104140"/>
                  </a:lnTo>
                  <a:lnTo>
                    <a:pt x="119253" y="115570"/>
                  </a:lnTo>
                  <a:lnTo>
                    <a:pt x="123190" y="127000"/>
                  </a:lnTo>
                  <a:lnTo>
                    <a:pt x="128524" y="138430"/>
                  </a:lnTo>
                  <a:lnTo>
                    <a:pt x="0" y="265430"/>
                  </a:lnTo>
                  <a:lnTo>
                    <a:pt x="63627" y="265430"/>
                  </a:lnTo>
                  <a:lnTo>
                    <a:pt x="158369" y="172720"/>
                  </a:lnTo>
                  <a:lnTo>
                    <a:pt x="255016" y="172720"/>
                  </a:lnTo>
                  <a:lnTo>
                    <a:pt x="260985" y="170180"/>
                  </a:lnTo>
                  <a:lnTo>
                    <a:pt x="285877" y="143510"/>
                  </a:lnTo>
                  <a:lnTo>
                    <a:pt x="287274" y="140970"/>
                  </a:lnTo>
                  <a:lnTo>
                    <a:pt x="154940" y="140970"/>
                  </a:lnTo>
                  <a:lnTo>
                    <a:pt x="154940" y="119380"/>
                  </a:lnTo>
                  <a:lnTo>
                    <a:pt x="153797" y="119380"/>
                  </a:lnTo>
                  <a:lnTo>
                    <a:pt x="153797" y="114300"/>
                  </a:lnTo>
                  <a:lnTo>
                    <a:pt x="156083" y="111760"/>
                  </a:lnTo>
                  <a:lnTo>
                    <a:pt x="185928" y="97790"/>
                  </a:lnTo>
                  <a:lnTo>
                    <a:pt x="192913" y="95250"/>
                  </a:lnTo>
                  <a:lnTo>
                    <a:pt x="200914" y="93980"/>
                  </a:lnTo>
                  <a:lnTo>
                    <a:pt x="508000" y="93980"/>
                  </a:lnTo>
                  <a:close/>
                </a:path>
                <a:path w="622300" h="273050">
                  <a:moveTo>
                    <a:pt x="621919" y="270510"/>
                  </a:moveTo>
                  <a:lnTo>
                    <a:pt x="620014" y="265430"/>
                  </a:lnTo>
                  <a:lnTo>
                    <a:pt x="499364" y="265430"/>
                  </a:lnTo>
                  <a:lnTo>
                    <a:pt x="510794" y="269240"/>
                  </a:lnTo>
                  <a:lnTo>
                    <a:pt x="522478" y="271780"/>
                  </a:lnTo>
                  <a:lnTo>
                    <a:pt x="534416" y="273050"/>
                  </a:lnTo>
                  <a:lnTo>
                    <a:pt x="553339" y="273050"/>
                  </a:lnTo>
                  <a:lnTo>
                    <a:pt x="560197" y="271780"/>
                  </a:lnTo>
                  <a:lnTo>
                    <a:pt x="567055" y="271780"/>
                  </a:lnTo>
                  <a:lnTo>
                    <a:pt x="573913" y="270510"/>
                  </a:lnTo>
                  <a:lnTo>
                    <a:pt x="621919" y="2705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47290" y="4919344"/>
              <a:ext cx="134493" cy="711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52955" y="4881244"/>
              <a:ext cx="528320" cy="91440"/>
            </a:xfrm>
            <a:custGeom>
              <a:avLst/>
              <a:gdLst/>
              <a:ahLst/>
              <a:cxnLst/>
              <a:rect l="l" t="t" r="r" b="b"/>
              <a:pathLst>
                <a:path w="528319" h="91439">
                  <a:moveTo>
                    <a:pt x="96647" y="78740"/>
                  </a:moveTo>
                  <a:lnTo>
                    <a:pt x="0" y="78740"/>
                  </a:lnTo>
                  <a:lnTo>
                    <a:pt x="34671" y="91440"/>
                  </a:lnTo>
                  <a:lnTo>
                    <a:pt x="70231" y="90170"/>
                  </a:lnTo>
                  <a:lnTo>
                    <a:pt x="96647" y="78740"/>
                  </a:lnTo>
                  <a:close/>
                </a:path>
                <a:path w="528319" h="91439">
                  <a:moveTo>
                    <a:pt x="528193" y="31750"/>
                  </a:moveTo>
                  <a:lnTo>
                    <a:pt x="528066" y="26670"/>
                  </a:lnTo>
                  <a:lnTo>
                    <a:pt x="386842" y="26670"/>
                  </a:lnTo>
                  <a:lnTo>
                    <a:pt x="371475" y="22860"/>
                  </a:lnTo>
                  <a:lnTo>
                    <a:pt x="358648" y="13970"/>
                  </a:lnTo>
                  <a:lnTo>
                    <a:pt x="349885" y="1270"/>
                  </a:lnTo>
                  <a:lnTo>
                    <a:pt x="349631" y="0"/>
                  </a:lnTo>
                  <a:lnTo>
                    <a:pt x="56261" y="0"/>
                  </a:lnTo>
                  <a:lnTo>
                    <a:pt x="64389" y="1270"/>
                  </a:lnTo>
                  <a:lnTo>
                    <a:pt x="71247" y="3810"/>
                  </a:lnTo>
                  <a:lnTo>
                    <a:pt x="77851" y="5080"/>
                  </a:lnTo>
                  <a:lnTo>
                    <a:pt x="84328" y="8890"/>
                  </a:lnTo>
                  <a:lnTo>
                    <a:pt x="90424" y="11430"/>
                  </a:lnTo>
                  <a:lnTo>
                    <a:pt x="99949" y="17780"/>
                  </a:lnTo>
                  <a:lnTo>
                    <a:pt x="102235" y="22860"/>
                  </a:lnTo>
                  <a:lnTo>
                    <a:pt x="102235" y="46990"/>
                  </a:lnTo>
                  <a:lnTo>
                    <a:pt x="128905" y="46990"/>
                  </a:lnTo>
                  <a:lnTo>
                    <a:pt x="130937" y="43180"/>
                  </a:lnTo>
                  <a:lnTo>
                    <a:pt x="135509" y="31750"/>
                  </a:lnTo>
                  <a:lnTo>
                    <a:pt x="528193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02129" y="4773294"/>
              <a:ext cx="278891" cy="13461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02358" y="4820284"/>
              <a:ext cx="176530" cy="53340"/>
            </a:xfrm>
            <a:custGeom>
              <a:avLst/>
              <a:gdLst/>
              <a:ahLst/>
              <a:cxnLst/>
              <a:rect l="l" t="t" r="r" b="b"/>
              <a:pathLst>
                <a:path w="176530" h="53339">
                  <a:moveTo>
                    <a:pt x="70993" y="0"/>
                  </a:moveTo>
                  <a:lnTo>
                    <a:pt x="0" y="0"/>
                  </a:lnTo>
                  <a:lnTo>
                    <a:pt x="10414" y="2539"/>
                  </a:lnTo>
                  <a:lnTo>
                    <a:pt x="18796" y="7619"/>
                  </a:lnTo>
                  <a:lnTo>
                    <a:pt x="24384" y="16509"/>
                  </a:lnTo>
                  <a:lnTo>
                    <a:pt x="26416" y="26669"/>
                  </a:lnTo>
                  <a:lnTo>
                    <a:pt x="24384" y="36829"/>
                  </a:lnTo>
                  <a:lnTo>
                    <a:pt x="18796" y="45719"/>
                  </a:lnTo>
                  <a:lnTo>
                    <a:pt x="10414" y="50800"/>
                  </a:lnTo>
                  <a:lnTo>
                    <a:pt x="0" y="53339"/>
                  </a:lnTo>
                  <a:lnTo>
                    <a:pt x="176022" y="53339"/>
                  </a:lnTo>
                  <a:lnTo>
                    <a:pt x="92964" y="44450"/>
                  </a:lnTo>
                  <a:lnTo>
                    <a:pt x="80264" y="10159"/>
                  </a:lnTo>
                  <a:lnTo>
                    <a:pt x="709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60467" y="1093822"/>
            <a:ext cx="3270885" cy="103251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 marR="5080" indent="838200">
              <a:lnSpc>
                <a:spcPct val="109400"/>
              </a:lnSpc>
              <a:spcBef>
                <a:spcPts val="265"/>
              </a:spcBef>
              <a:tabLst>
                <a:tab pos="1130935" algn="l"/>
                <a:tab pos="1640205" algn="l"/>
                <a:tab pos="1937385" algn="l"/>
                <a:tab pos="2688590" algn="l"/>
                <a:tab pos="3051175" algn="l"/>
              </a:tabLst>
            </a:pPr>
            <a:r>
              <a:rPr sz="1300" b="1" spc="-85" dirty="0">
                <a:solidFill>
                  <a:srgbClr val="002C5F"/>
                </a:solidFill>
                <a:latin typeface="Tahoma"/>
                <a:cs typeface="Tahoma"/>
              </a:rPr>
              <a:t>Registro</a:t>
            </a:r>
            <a:r>
              <a:rPr sz="1300" b="1" spc="2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002C5F"/>
                </a:solidFill>
                <a:latin typeface="Tahoma"/>
                <a:cs typeface="Tahoma"/>
              </a:rPr>
              <a:t>de</a:t>
            </a:r>
            <a:r>
              <a:rPr sz="1300" b="1" spc="70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002C5F"/>
                </a:solidFill>
                <a:latin typeface="Tahoma"/>
                <a:cs typeface="Tahoma"/>
              </a:rPr>
              <a:t>acceso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Herramienta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el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registro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	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los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empleados</a:t>
            </a:r>
            <a:r>
              <a:rPr sz="1200" spc="1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mediante</a:t>
            </a:r>
            <a:r>
              <a:rPr sz="1200" spc="1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acceso</a:t>
            </a:r>
            <a:r>
              <a:rPr sz="1200" spc="2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web,</a:t>
            </a:r>
            <a:r>
              <a:rPr sz="1200" spc="11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control</a:t>
            </a:r>
            <a:endParaRPr sz="1200">
              <a:latin typeface="Verdana"/>
              <a:cs typeface="Verdana"/>
            </a:endParaRPr>
          </a:p>
          <a:p>
            <a:pPr marL="13970">
              <a:lnSpc>
                <a:spcPct val="100000"/>
              </a:lnSpc>
            </a:pP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tiempo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real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7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asistencia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endParaRPr sz="1200">
              <a:latin typeface="Verdana"/>
              <a:cs typeface="Verdana"/>
            </a:endParaRPr>
          </a:p>
          <a:p>
            <a:pPr marL="13970">
              <a:lnSpc>
                <a:spcPct val="100000"/>
              </a:lnSpc>
            </a:pP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plantilla</a:t>
            </a:r>
            <a:r>
              <a:rPr sz="12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laboral.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92067" y="584771"/>
            <a:ext cx="1241361" cy="124136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63346" y="3820893"/>
            <a:ext cx="3289300" cy="8489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409"/>
              </a:spcBef>
            </a:pPr>
            <a:r>
              <a:rPr sz="1300" b="1" spc="-35" dirty="0">
                <a:solidFill>
                  <a:srgbClr val="002C5F"/>
                </a:solidFill>
                <a:latin typeface="Tahoma"/>
                <a:cs typeface="Tahoma"/>
              </a:rPr>
              <a:t>Nomidess</a:t>
            </a:r>
            <a:r>
              <a:rPr sz="1300" b="1" spc="-40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spc="-25" dirty="0">
                <a:solidFill>
                  <a:srgbClr val="002C5F"/>
                </a:solidFill>
                <a:latin typeface="Tahoma"/>
                <a:cs typeface="Tahoma"/>
              </a:rPr>
              <a:t>Ti</a:t>
            </a:r>
            <a:endParaRPr sz="1300">
              <a:latin typeface="Tahoma"/>
              <a:cs typeface="Tahoma"/>
            </a:endParaRPr>
          </a:p>
          <a:p>
            <a:pPr marL="13970" marR="5080" indent="-1905" algn="just">
              <a:lnSpc>
                <a:spcPct val="100000"/>
              </a:lnSpc>
              <a:spcBef>
                <a:spcPts val="295"/>
              </a:spcBef>
            </a:pP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Agiliza</a:t>
            </a:r>
            <a:r>
              <a:rPr sz="1200" spc="-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200" spc="-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procesos</a:t>
            </a:r>
            <a:r>
              <a:rPr sz="1200" spc="-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operativos</a:t>
            </a:r>
            <a:r>
              <a:rPr sz="12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integra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los </a:t>
            </a:r>
            <a:r>
              <a:rPr sz="1200" spc="-55" dirty="0">
                <a:solidFill>
                  <a:srgbClr val="002C5F"/>
                </a:solidFill>
                <a:latin typeface="Verdana"/>
                <a:cs typeface="Verdana"/>
              </a:rPr>
              <a:t>sistemas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002C5F"/>
                </a:solidFill>
                <a:latin typeface="Verdana"/>
                <a:cs typeface="Verdana"/>
              </a:rPr>
              <a:t>RH.</a:t>
            </a:r>
            <a:r>
              <a:rPr sz="12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60" dirty="0">
                <a:solidFill>
                  <a:srgbClr val="002C5F"/>
                </a:solidFill>
                <a:latin typeface="Verdana"/>
                <a:cs typeface="Verdana"/>
              </a:rPr>
              <a:t>Timbra</a:t>
            </a:r>
            <a:r>
              <a:rPr sz="12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recibos,</a:t>
            </a:r>
            <a:r>
              <a:rPr sz="12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automatiza </a:t>
            </a:r>
            <a:r>
              <a:rPr sz="1200" spc="-30" dirty="0">
                <a:solidFill>
                  <a:srgbClr val="002C5F"/>
                </a:solidFill>
                <a:latin typeface="Verdana"/>
                <a:cs typeface="Verdana"/>
              </a:rPr>
              <a:t>nómina</a:t>
            </a:r>
            <a:r>
              <a:rPr sz="1200" spc="-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-1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te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da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002C5F"/>
                </a:solidFill>
                <a:latin typeface="Verdana"/>
                <a:cs typeface="Verdana"/>
              </a:rPr>
              <a:t>reportería</a:t>
            </a:r>
            <a:r>
              <a:rPr sz="1200" spc="-1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indicadores.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65032" y="3225263"/>
            <a:ext cx="3284854" cy="84899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441959">
              <a:lnSpc>
                <a:spcPct val="100000"/>
              </a:lnSpc>
              <a:spcBef>
                <a:spcPts val="409"/>
              </a:spcBef>
            </a:pPr>
            <a:r>
              <a:rPr sz="1300" b="1" spc="-35" dirty="0">
                <a:solidFill>
                  <a:srgbClr val="002C5F"/>
                </a:solidFill>
                <a:latin typeface="Tahoma"/>
                <a:cs typeface="Tahoma"/>
              </a:rPr>
              <a:t>Digitalización</a:t>
            </a:r>
            <a:r>
              <a:rPr sz="1300" b="1" dirty="0">
                <a:solidFill>
                  <a:srgbClr val="002C5F"/>
                </a:solidFill>
                <a:latin typeface="Tahoma"/>
                <a:cs typeface="Tahoma"/>
              </a:rPr>
              <a:t> de</a:t>
            </a:r>
            <a:r>
              <a:rPr sz="1300" b="1" spc="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002C5F"/>
                </a:solidFill>
                <a:latin typeface="Tahoma"/>
                <a:cs typeface="Tahoma"/>
              </a:rPr>
              <a:t>expedientes</a:t>
            </a:r>
            <a:endParaRPr sz="1300">
              <a:latin typeface="Tahoma"/>
              <a:cs typeface="Tahoma"/>
            </a:endParaRPr>
          </a:p>
          <a:p>
            <a:pPr marL="13970" marR="5080" indent="-1905" algn="just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Solución</a:t>
            </a:r>
            <a:r>
              <a:rPr sz="1200" spc="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mediante</a:t>
            </a:r>
            <a:r>
              <a:rPr sz="1200" spc="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8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célula</a:t>
            </a:r>
            <a:r>
              <a:rPr sz="1200" spc="8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1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expertos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6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su</a:t>
            </a:r>
            <a:r>
              <a:rPr sz="1200" spc="7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herramienta</a:t>
            </a:r>
            <a:r>
              <a:rPr sz="1200" spc="8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10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carga,</a:t>
            </a:r>
            <a:r>
              <a:rPr sz="1200" spc="6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control</a:t>
            </a:r>
            <a:r>
              <a:rPr sz="1200" spc="6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50" dirty="0">
                <a:solidFill>
                  <a:srgbClr val="002C5F"/>
                </a:solidFill>
                <a:latin typeface="Verdana"/>
                <a:cs typeface="Verdana"/>
              </a:rPr>
              <a:t>y reportes</a:t>
            </a:r>
            <a:r>
              <a:rPr sz="1200" spc="-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documentos</a:t>
            </a:r>
            <a:r>
              <a:rPr sz="12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digitalizados.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10293" y="4415523"/>
            <a:ext cx="1063002" cy="1097292"/>
          </a:xfrm>
          <a:prstGeom prst="rect">
            <a:avLst/>
          </a:prstGeom>
        </p:spPr>
      </p:pic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482661" y="1396366"/>
            <a:ext cx="238842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Nuestros </a:t>
            </a:r>
            <a:r>
              <a:rPr spc="-45" dirty="0"/>
              <a:t>Productos</a:t>
            </a:r>
          </a:p>
        </p:txBody>
      </p:sp>
      <p:pic>
        <p:nvPicPr>
          <p:cNvPr id="26" name="Image 5">
            <a:extLst>
              <a:ext uri="{FF2B5EF4-FFF2-40B4-BE49-F238E27FC236}">
                <a16:creationId xmlns:a16="http://schemas.microsoft.com/office/drawing/2014/main" id="{71030614-184C-5AF3-2A8B-98E93FF8B9C1}"/>
              </a:ext>
            </a:extLst>
          </p:cNvPr>
          <p:cNvPicPr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753600" y="381000"/>
            <a:ext cx="1813547" cy="9627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1704" y="1206119"/>
            <a:ext cx="3384550" cy="1092835"/>
          </a:xfrm>
          <a:custGeom>
            <a:avLst/>
            <a:gdLst/>
            <a:ahLst/>
            <a:cxnLst/>
            <a:rect l="l" t="t" r="r" b="b"/>
            <a:pathLst>
              <a:path w="3384550" h="1092835">
                <a:moveTo>
                  <a:pt x="0" y="0"/>
                </a:moveTo>
                <a:lnTo>
                  <a:pt x="3355340" y="0"/>
                </a:lnTo>
                <a:lnTo>
                  <a:pt x="3355340" y="1092453"/>
                </a:lnTo>
                <a:lnTo>
                  <a:pt x="3384296" y="1092453"/>
                </a:lnTo>
              </a:path>
            </a:pathLst>
          </a:custGeom>
          <a:ln w="28575">
            <a:solidFill>
              <a:srgbClr val="90C2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23232" y="1577911"/>
            <a:ext cx="4711700" cy="3613785"/>
            <a:chOff x="4523232" y="1577911"/>
            <a:chExt cx="4711700" cy="3613785"/>
          </a:xfrm>
        </p:grpSpPr>
        <p:sp>
          <p:nvSpPr>
            <p:cNvPr id="4" name="object 4"/>
            <p:cNvSpPr/>
            <p:nvPr/>
          </p:nvSpPr>
          <p:spPr>
            <a:xfrm>
              <a:off x="7512050" y="1592199"/>
              <a:ext cx="1708150" cy="2056130"/>
            </a:xfrm>
            <a:custGeom>
              <a:avLst/>
              <a:gdLst/>
              <a:ahLst/>
              <a:cxnLst/>
              <a:rect l="l" t="t" r="r" b="b"/>
              <a:pathLst>
                <a:path w="1708150" h="2056129">
                  <a:moveTo>
                    <a:pt x="1708150" y="7874"/>
                  </a:moveTo>
                  <a:lnTo>
                    <a:pt x="1708150" y="0"/>
                  </a:lnTo>
                  <a:lnTo>
                    <a:pt x="0" y="0"/>
                  </a:lnTo>
                  <a:lnTo>
                    <a:pt x="0" y="2055876"/>
                  </a:lnTo>
                </a:path>
              </a:pathLst>
            </a:custGeom>
            <a:ln w="28575">
              <a:solidFill>
                <a:srgbClr val="90C2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3232" y="2164080"/>
              <a:ext cx="3129534" cy="30274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0362" y="1565165"/>
            <a:ext cx="3959225" cy="124396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525"/>
              </a:spcBef>
            </a:pPr>
            <a:r>
              <a:rPr sz="1300" b="1" spc="-40" dirty="0">
                <a:solidFill>
                  <a:srgbClr val="002C5F"/>
                </a:solidFill>
                <a:latin typeface="Tahoma"/>
                <a:cs typeface="Tahoma"/>
              </a:rPr>
              <a:t>Consultoría</a:t>
            </a:r>
            <a:r>
              <a:rPr sz="1300" b="1" spc="-5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002C5F"/>
                </a:solidFill>
                <a:latin typeface="Tahoma"/>
                <a:cs typeface="Tahoma"/>
              </a:rPr>
              <a:t>técnica</a:t>
            </a:r>
            <a:r>
              <a:rPr sz="1300" b="1" spc="4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002C5F"/>
                </a:solidFill>
                <a:latin typeface="Tahoma"/>
                <a:cs typeface="Tahoma"/>
              </a:rPr>
              <a:t>de</a:t>
            </a:r>
            <a:r>
              <a:rPr sz="1300" b="1" spc="10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002C5F"/>
                </a:solidFill>
                <a:latin typeface="Tahoma"/>
                <a:cs typeface="Tahoma"/>
              </a:rPr>
              <a:t>negocios</a:t>
            </a:r>
            <a:endParaRPr sz="13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Analizamos</a:t>
            </a:r>
            <a:r>
              <a:rPr sz="1200" spc="3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3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estudiamos</a:t>
            </a:r>
            <a:r>
              <a:rPr sz="1200" spc="3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las</a:t>
            </a:r>
            <a:r>
              <a:rPr sz="1200" spc="3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necesidades</a:t>
            </a:r>
            <a:r>
              <a:rPr sz="1200" spc="3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43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tu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negocio,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200" spc="1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través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55" dirty="0">
                <a:solidFill>
                  <a:srgbClr val="002C5F"/>
                </a:solidFill>
                <a:latin typeface="Verdana"/>
                <a:cs typeface="Verdana"/>
              </a:rPr>
              <a:t>sistemas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procesos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que</a:t>
            </a:r>
            <a:r>
              <a:rPr sz="12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lo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operan</a:t>
            </a:r>
            <a:r>
              <a:rPr sz="1200" spc="2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2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soportan.</a:t>
            </a:r>
            <a:r>
              <a:rPr sz="1200" spc="2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Realizamos</a:t>
            </a:r>
            <a:r>
              <a:rPr sz="1200" spc="2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2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detección</a:t>
            </a:r>
            <a:r>
              <a:rPr sz="1200" spc="2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de </a:t>
            </a:r>
            <a:r>
              <a:rPr sz="1200" spc="-30" dirty="0">
                <a:solidFill>
                  <a:srgbClr val="002C5F"/>
                </a:solidFill>
                <a:latin typeface="Verdana"/>
                <a:cs typeface="Verdana"/>
              </a:rPr>
              <a:t>puntos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002C5F"/>
                </a:solidFill>
                <a:latin typeface="Verdana"/>
                <a:cs typeface="Verdana"/>
              </a:rPr>
              <a:t>críticos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como</a:t>
            </a:r>
            <a:r>
              <a:rPr sz="1200" spc="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mejora,</a:t>
            </a:r>
            <a:r>
              <a:rPr sz="1200" spc="-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2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45" dirty="0">
                <a:solidFill>
                  <a:srgbClr val="002C5F"/>
                </a:solidFill>
                <a:latin typeface="Verdana"/>
                <a:cs typeface="Verdana"/>
              </a:rPr>
              <a:t>así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determinar y</a:t>
            </a:r>
            <a:r>
              <a:rPr sz="1200" spc="-1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75" dirty="0">
                <a:solidFill>
                  <a:srgbClr val="002C5F"/>
                </a:solidFill>
                <a:latin typeface="Verdana"/>
                <a:cs typeface="Verdana"/>
              </a:rPr>
              <a:t>sugerir</a:t>
            </a:r>
            <a:r>
              <a:rPr sz="1200" spc="-1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solución</a:t>
            </a:r>
            <a:r>
              <a:rPr sz="12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40" dirty="0">
                <a:solidFill>
                  <a:srgbClr val="002C5F"/>
                </a:solidFill>
                <a:latin typeface="Verdana"/>
                <a:cs typeface="Verdana"/>
              </a:rPr>
              <a:t>integral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-1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óptima.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059177" y="788162"/>
            <a:ext cx="685800" cy="704215"/>
            <a:chOff x="2059177" y="788162"/>
            <a:chExt cx="685800" cy="70421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2583" y="1121537"/>
              <a:ext cx="146939" cy="14693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59177" y="1288415"/>
              <a:ext cx="266700" cy="147320"/>
            </a:xfrm>
            <a:custGeom>
              <a:avLst/>
              <a:gdLst/>
              <a:ahLst/>
              <a:cxnLst/>
              <a:rect l="l" t="t" r="r" b="b"/>
              <a:pathLst>
                <a:path w="266700" h="147319">
                  <a:moveTo>
                    <a:pt x="147193" y="0"/>
                  </a:moveTo>
                  <a:lnTo>
                    <a:pt x="86741" y="9398"/>
                  </a:lnTo>
                  <a:lnTo>
                    <a:pt x="49403" y="23368"/>
                  </a:lnTo>
                  <a:lnTo>
                    <a:pt x="15113" y="43687"/>
                  </a:lnTo>
                  <a:lnTo>
                    <a:pt x="0" y="73151"/>
                  </a:lnTo>
                  <a:lnTo>
                    <a:pt x="0" y="147065"/>
                  </a:lnTo>
                  <a:lnTo>
                    <a:pt x="163195" y="147065"/>
                  </a:lnTo>
                  <a:lnTo>
                    <a:pt x="163195" y="130175"/>
                  </a:lnTo>
                  <a:lnTo>
                    <a:pt x="164973" y="114554"/>
                  </a:lnTo>
                  <a:lnTo>
                    <a:pt x="192024" y="73913"/>
                  </a:lnTo>
                  <a:lnTo>
                    <a:pt x="227584" y="52577"/>
                  </a:lnTo>
                  <a:lnTo>
                    <a:pt x="246634" y="44196"/>
                  </a:lnTo>
                  <a:lnTo>
                    <a:pt x="266192" y="37211"/>
                  </a:lnTo>
                  <a:lnTo>
                    <a:pt x="221488" y="13335"/>
                  </a:lnTo>
                  <a:lnTo>
                    <a:pt x="177800" y="2667"/>
                  </a:lnTo>
                  <a:lnTo>
                    <a:pt x="14719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1554" y="788162"/>
              <a:ext cx="241426" cy="34518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55011" y="1345565"/>
              <a:ext cx="294005" cy="146685"/>
            </a:xfrm>
            <a:custGeom>
              <a:avLst/>
              <a:gdLst/>
              <a:ahLst/>
              <a:cxnLst/>
              <a:rect l="l" t="t" r="r" b="b"/>
              <a:pathLst>
                <a:path w="294005" h="146684">
                  <a:moveTo>
                    <a:pt x="146938" y="0"/>
                  </a:moveTo>
                  <a:lnTo>
                    <a:pt x="86487" y="9398"/>
                  </a:lnTo>
                  <a:lnTo>
                    <a:pt x="49021" y="23368"/>
                  </a:lnTo>
                  <a:lnTo>
                    <a:pt x="14731" y="43687"/>
                  </a:lnTo>
                  <a:lnTo>
                    <a:pt x="0" y="73025"/>
                  </a:lnTo>
                  <a:lnTo>
                    <a:pt x="0" y="146558"/>
                  </a:lnTo>
                  <a:lnTo>
                    <a:pt x="293750" y="146558"/>
                  </a:lnTo>
                  <a:lnTo>
                    <a:pt x="293750" y="73025"/>
                  </a:lnTo>
                  <a:lnTo>
                    <a:pt x="262636" y="32258"/>
                  </a:lnTo>
                  <a:lnTo>
                    <a:pt x="226568" y="14986"/>
                  </a:lnTo>
                  <a:lnTo>
                    <a:pt x="177419" y="2794"/>
                  </a:lnTo>
                  <a:lnTo>
                    <a:pt x="1469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4379" y="1121537"/>
              <a:ext cx="146812" cy="14693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78531" y="1288415"/>
              <a:ext cx="266700" cy="147320"/>
            </a:xfrm>
            <a:custGeom>
              <a:avLst/>
              <a:gdLst/>
              <a:ahLst/>
              <a:cxnLst/>
              <a:rect l="l" t="t" r="r" b="b"/>
              <a:pathLst>
                <a:path w="266700" h="147319">
                  <a:moveTo>
                    <a:pt x="119253" y="0"/>
                  </a:moveTo>
                  <a:lnTo>
                    <a:pt x="103886" y="508"/>
                  </a:lnTo>
                  <a:lnTo>
                    <a:pt x="44323" y="13843"/>
                  </a:lnTo>
                  <a:lnTo>
                    <a:pt x="3301" y="33147"/>
                  </a:lnTo>
                  <a:lnTo>
                    <a:pt x="0" y="37084"/>
                  </a:lnTo>
                  <a:lnTo>
                    <a:pt x="20193" y="43561"/>
                  </a:lnTo>
                  <a:lnTo>
                    <a:pt x="39624" y="52070"/>
                  </a:lnTo>
                  <a:lnTo>
                    <a:pt x="75437" y="74802"/>
                  </a:lnTo>
                  <a:lnTo>
                    <a:pt x="101473" y="114173"/>
                  </a:lnTo>
                  <a:lnTo>
                    <a:pt x="103124" y="130175"/>
                  </a:lnTo>
                  <a:lnTo>
                    <a:pt x="103124" y="147065"/>
                  </a:lnTo>
                  <a:lnTo>
                    <a:pt x="266192" y="147065"/>
                  </a:lnTo>
                  <a:lnTo>
                    <a:pt x="266192" y="73151"/>
                  </a:lnTo>
                  <a:lnTo>
                    <a:pt x="234950" y="32258"/>
                  </a:lnTo>
                  <a:lnTo>
                    <a:pt x="199009" y="14986"/>
                  </a:lnTo>
                  <a:lnTo>
                    <a:pt x="149732" y="2667"/>
                  </a:lnTo>
                  <a:lnTo>
                    <a:pt x="11925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8418" y="1178598"/>
              <a:ext cx="146888" cy="1469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902702" y="2367043"/>
            <a:ext cx="3834129" cy="106045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525"/>
              </a:spcBef>
            </a:pPr>
            <a:r>
              <a:rPr sz="1300" b="1" spc="-50" dirty="0">
                <a:solidFill>
                  <a:srgbClr val="333C50"/>
                </a:solidFill>
                <a:latin typeface="Tahoma"/>
                <a:cs typeface="Tahoma"/>
              </a:rPr>
              <a:t>Desarrollo</a:t>
            </a:r>
            <a:r>
              <a:rPr sz="1300" b="1" spc="-45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333C50"/>
                </a:solidFill>
                <a:latin typeface="Tahoma"/>
                <a:cs typeface="Tahoma"/>
              </a:rPr>
              <a:t>de</a:t>
            </a:r>
            <a:r>
              <a:rPr sz="1300" b="1" spc="5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spc="-30" dirty="0">
                <a:solidFill>
                  <a:srgbClr val="333C50"/>
                </a:solidFill>
                <a:latin typeface="Tahoma"/>
                <a:cs typeface="Tahoma"/>
              </a:rPr>
              <a:t>soluciones</a:t>
            </a:r>
            <a:r>
              <a:rPr sz="1300" b="1" spc="-5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333C50"/>
                </a:solidFill>
                <a:latin typeface="Tahoma"/>
                <a:cs typeface="Tahoma"/>
              </a:rPr>
              <a:t>a</a:t>
            </a:r>
            <a:r>
              <a:rPr sz="1300" b="1" spc="60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333C50"/>
                </a:solidFill>
                <a:latin typeface="Tahoma"/>
                <a:cs typeface="Tahoma"/>
              </a:rPr>
              <a:t>la</a:t>
            </a:r>
            <a:r>
              <a:rPr sz="1300" b="1" spc="-15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333C50"/>
                </a:solidFill>
                <a:latin typeface="Tahoma"/>
                <a:cs typeface="Tahoma"/>
              </a:rPr>
              <a:t>medida</a:t>
            </a:r>
            <a:endParaRPr sz="1300">
              <a:latin typeface="Tahoma"/>
              <a:cs typeface="Tahoma"/>
            </a:endParaRPr>
          </a:p>
          <a:p>
            <a:pPr marL="12700" marR="5080" indent="2540" algn="just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Diseño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desarrollo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soluciones</a:t>
            </a:r>
            <a:r>
              <a:rPr sz="12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personalizadas</a:t>
            </a:r>
            <a:r>
              <a:rPr sz="12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002C5F"/>
                </a:solidFill>
                <a:latin typeface="Verdana"/>
                <a:cs typeface="Verdana"/>
              </a:rPr>
              <a:t>a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través</a:t>
            </a:r>
            <a:r>
              <a:rPr sz="12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mejora</a:t>
            </a:r>
            <a:r>
              <a:rPr sz="1200" spc="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200" spc="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procesos,</a:t>
            </a:r>
            <a:r>
              <a:rPr sz="12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basándonos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200" spc="4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metodología</a:t>
            </a:r>
            <a:r>
              <a:rPr sz="1200" spc="5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trabajo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eficiente</a:t>
            </a:r>
            <a:r>
              <a:rPr sz="1200" spc="5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que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cubra</a:t>
            </a:r>
            <a:r>
              <a:rPr sz="1200" spc="-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85" dirty="0">
                <a:solidFill>
                  <a:srgbClr val="002C5F"/>
                </a:solidFill>
                <a:latin typeface="Verdana"/>
                <a:cs typeface="Verdana"/>
              </a:rPr>
              <a:t>tus</a:t>
            </a:r>
            <a:r>
              <a:rPr sz="12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necesidades.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6186" y="4339099"/>
            <a:ext cx="3834765" cy="12433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734695">
              <a:lnSpc>
                <a:spcPct val="100000"/>
              </a:lnSpc>
              <a:spcBef>
                <a:spcPts val="525"/>
              </a:spcBef>
            </a:pPr>
            <a:r>
              <a:rPr sz="1300" b="1" spc="-40" dirty="0">
                <a:solidFill>
                  <a:srgbClr val="333C50"/>
                </a:solidFill>
                <a:latin typeface="Tahoma"/>
                <a:cs typeface="Tahoma"/>
              </a:rPr>
              <a:t>Mantenimiento</a:t>
            </a:r>
            <a:r>
              <a:rPr sz="1300" b="1" spc="-10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dirty="0">
                <a:solidFill>
                  <a:srgbClr val="333C50"/>
                </a:solidFill>
                <a:latin typeface="Tahoma"/>
                <a:cs typeface="Tahoma"/>
              </a:rPr>
              <a:t>de</a:t>
            </a:r>
            <a:r>
              <a:rPr sz="1300" b="1" spc="20" dirty="0">
                <a:solidFill>
                  <a:srgbClr val="333C50"/>
                </a:solidFill>
                <a:latin typeface="Tahoma"/>
                <a:cs typeface="Tahoma"/>
              </a:rPr>
              <a:t> </a:t>
            </a:r>
            <a:r>
              <a:rPr sz="1300" b="1" spc="-10" dirty="0">
                <a:solidFill>
                  <a:srgbClr val="333C50"/>
                </a:solidFill>
                <a:latin typeface="Tahoma"/>
                <a:cs typeface="Tahoma"/>
              </a:rPr>
              <a:t>aplicaciones</a:t>
            </a:r>
            <a:endParaRPr sz="1300">
              <a:latin typeface="Tahoma"/>
              <a:cs typeface="Tahoma"/>
            </a:endParaRPr>
          </a:p>
          <a:p>
            <a:pPr marL="12700" marR="5080" indent="2540" algn="just">
              <a:lnSpc>
                <a:spcPct val="100000"/>
              </a:lnSpc>
              <a:spcBef>
                <a:spcPts val="400"/>
              </a:spcBef>
            </a:pPr>
            <a:r>
              <a:rPr sz="1200" spc="-85" dirty="0">
                <a:solidFill>
                  <a:srgbClr val="002C5F"/>
                </a:solidFill>
                <a:latin typeface="Verdana"/>
                <a:cs typeface="Verdana"/>
              </a:rPr>
              <a:t>Ajustes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200" spc="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las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soluciones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uso</a:t>
            </a:r>
            <a:r>
              <a:rPr sz="12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cotidiano</a:t>
            </a:r>
            <a:r>
              <a:rPr sz="12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con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el</a:t>
            </a:r>
            <a:r>
              <a:rPr sz="12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fin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3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eficientar</a:t>
            </a:r>
            <a:r>
              <a:rPr sz="1200" spc="2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2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operación</a:t>
            </a:r>
            <a:r>
              <a:rPr sz="1200" spc="2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3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tu</a:t>
            </a:r>
            <a:r>
              <a:rPr sz="1200" spc="2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negocio</a:t>
            </a:r>
            <a:r>
              <a:rPr sz="1200" spc="2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2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que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esto</a:t>
            </a:r>
            <a:r>
              <a:rPr sz="1200" spc="229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se</a:t>
            </a:r>
            <a:r>
              <a:rPr sz="1200" spc="2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traduzca</a:t>
            </a:r>
            <a:r>
              <a:rPr sz="1200" spc="2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200" spc="229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2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disminución</a:t>
            </a:r>
            <a:r>
              <a:rPr sz="1200" spc="229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200" spc="229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gastos operativos;</a:t>
            </a:r>
            <a:r>
              <a:rPr sz="1200" spc="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mediante</a:t>
            </a:r>
            <a:r>
              <a:rPr sz="1200" spc="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nuestras</a:t>
            </a:r>
            <a:r>
              <a:rPr sz="1200" spc="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células</a:t>
            </a:r>
            <a:r>
              <a:rPr sz="1200" spc="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1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trabajo 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especializadas</a:t>
            </a:r>
            <a:r>
              <a:rPr sz="12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se</a:t>
            </a:r>
            <a:r>
              <a:rPr sz="1200" spc="-1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logrará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002C5F"/>
                </a:solidFill>
                <a:latin typeface="Verdana"/>
                <a:cs typeface="Verdana"/>
              </a:rPr>
              <a:t>mejora</a:t>
            </a:r>
            <a:r>
              <a:rPr sz="1200" spc="-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rentable.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653032" y="974216"/>
            <a:ext cx="9343390" cy="3916045"/>
            <a:chOff x="1653032" y="974216"/>
            <a:chExt cx="9343390" cy="391604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3032" y="3340481"/>
              <a:ext cx="1489456" cy="15492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83039" y="974216"/>
              <a:ext cx="1913001" cy="132435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971800" y="3578733"/>
              <a:ext cx="1600200" cy="467995"/>
            </a:xfrm>
            <a:custGeom>
              <a:avLst/>
              <a:gdLst/>
              <a:ahLst/>
              <a:cxnLst/>
              <a:rect l="l" t="t" r="r" b="b"/>
              <a:pathLst>
                <a:path w="1600200" h="467995">
                  <a:moveTo>
                    <a:pt x="0" y="467994"/>
                  </a:moveTo>
                  <a:lnTo>
                    <a:pt x="800100" y="467994"/>
                  </a:lnTo>
                  <a:lnTo>
                    <a:pt x="800100" y="0"/>
                  </a:lnTo>
                  <a:lnTo>
                    <a:pt x="1600200" y="0"/>
                  </a:lnTo>
                </a:path>
              </a:pathLst>
            </a:custGeom>
            <a:ln w="28575">
              <a:solidFill>
                <a:srgbClr val="90C2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05750" y="4331588"/>
            <a:ext cx="3839210" cy="122682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79375" algn="ctr">
              <a:lnSpc>
                <a:spcPct val="100000"/>
              </a:lnSpc>
              <a:spcBef>
                <a:spcPts val="505"/>
              </a:spcBef>
            </a:pPr>
            <a:r>
              <a:rPr sz="1200" b="1" spc="-10" dirty="0">
                <a:solidFill>
                  <a:srgbClr val="333C50"/>
                </a:solidFill>
                <a:latin typeface="Tahoma"/>
                <a:cs typeface="Tahoma"/>
              </a:rPr>
              <a:t>Intregraciones</a:t>
            </a:r>
            <a:endParaRPr sz="1200">
              <a:latin typeface="Tahoma"/>
              <a:cs typeface="Tahoma"/>
            </a:endParaRPr>
          </a:p>
          <a:p>
            <a:pPr marL="12700" marR="5080" indent="2540" algn="just">
              <a:lnSpc>
                <a:spcPct val="100000"/>
              </a:lnSpc>
              <a:spcBef>
                <a:spcPts val="409"/>
              </a:spcBef>
            </a:pP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Comunicación</a:t>
            </a:r>
            <a:r>
              <a:rPr sz="12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entre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una</a:t>
            </a:r>
            <a:r>
              <a:rPr sz="12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o</a:t>
            </a:r>
            <a:r>
              <a:rPr sz="1200" spc="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mas</a:t>
            </a:r>
            <a:r>
              <a:rPr sz="12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soluciones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 en</a:t>
            </a:r>
            <a:r>
              <a:rPr sz="1200" spc="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una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organización,</a:t>
            </a:r>
            <a:r>
              <a:rPr sz="1200" spc="8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logrando</a:t>
            </a:r>
            <a:r>
              <a:rPr sz="1200" spc="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aumentar</a:t>
            </a:r>
            <a:r>
              <a:rPr sz="1200" spc="10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10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eficiencia,</a:t>
            </a:r>
            <a:r>
              <a:rPr sz="1200" spc="11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la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productividad</a:t>
            </a:r>
            <a:r>
              <a:rPr sz="1200" spc="28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26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27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agilidad</a:t>
            </a:r>
            <a:r>
              <a:rPr sz="1200" spc="29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200" spc="29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200" spc="27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datos,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maximizando</a:t>
            </a:r>
            <a:r>
              <a:rPr sz="1200" spc="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200" spc="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procesos</a:t>
            </a:r>
            <a:r>
              <a:rPr sz="1200" spc="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minimizando</a:t>
            </a:r>
            <a:r>
              <a:rPr sz="1200" spc="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errores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humanos.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Nuestros</a:t>
            </a:r>
            <a:r>
              <a:rPr spc="-100" dirty="0"/>
              <a:t> </a:t>
            </a:r>
            <a:r>
              <a:rPr spc="-55" dirty="0"/>
              <a:t>Servicios</a:t>
            </a:r>
          </a:p>
        </p:txBody>
      </p:sp>
      <p:pic>
        <p:nvPicPr>
          <p:cNvPr id="23" name="Image 5">
            <a:extLst>
              <a:ext uri="{FF2B5EF4-FFF2-40B4-BE49-F238E27FC236}">
                <a16:creationId xmlns:a16="http://schemas.microsoft.com/office/drawing/2014/main" id="{FF930546-5D5E-A813-10EC-7D3B4ADEC37A}"/>
              </a:ext>
            </a:extLst>
          </p:cNvPr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59887" y="76200"/>
            <a:ext cx="1498713" cy="8304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271" y="468882"/>
            <a:ext cx="2685427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Somos</a:t>
            </a:r>
            <a:r>
              <a:rPr spc="-40" dirty="0"/>
              <a:t> </a:t>
            </a:r>
            <a:r>
              <a:rPr spc="-75" dirty="0"/>
              <a:t>Especialistas</a:t>
            </a:r>
            <a:r>
              <a:rPr spc="-105" dirty="0"/>
              <a:t> </a:t>
            </a:r>
            <a:r>
              <a:rPr spc="-25" dirty="0"/>
              <a:t>en: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7443" y="710272"/>
            <a:ext cx="1012723" cy="9789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65392" y="844626"/>
            <a:ext cx="710234" cy="71023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52976" y="886002"/>
            <a:ext cx="1504696" cy="5348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78936" y="977480"/>
            <a:ext cx="1010323" cy="10103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83866" y="2143531"/>
            <a:ext cx="500964" cy="70736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54604" y="2090343"/>
            <a:ext cx="699096" cy="82570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17954" y="3189846"/>
            <a:ext cx="743597" cy="7435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74898" y="3196589"/>
            <a:ext cx="1091691" cy="63754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909572" y="3998582"/>
            <a:ext cx="2431415" cy="1237615"/>
            <a:chOff x="1909572" y="3998582"/>
            <a:chExt cx="2431415" cy="123761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09572" y="3998582"/>
              <a:ext cx="1329182" cy="12369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48913" y="4302239"/>
              <a:ext cx="1091691" cy="5304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5427" y="5064378"/>
              <a:ext cx="1091691" cy="13703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002407" y="5227701"/>
            <a:ext cx="12915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Trebuchet MS"/>
                <a:cs typeface="Trebuchet MS"/>
              </a:rPr>
              <a:t>Application express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44698" y="5249417"/>
            <a:ext cx="1082675" cy="0"/>
          </a:xfrm>
          <a:custGeom>
            <a:avLst/>
            <a:gdLst/>
            <a:ahLst/>
            <a:cxnLst/>
            <a:rect l="l" t="t" r="r" b="b"/>
            <a:pathLst>
              <a:path w="1082675">
                <a:moveTo>
                  <a:pt x="0" y="0"/>
                </a:moveTo>
                <a:lnTo>
                  <a:pt x="108242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90566" y="5301678"/>
            <a:ext cx="1329182" cy="80363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94271" y="5328640"/>
            <a:ext cx="1239520" cy="697229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8108315" y="2643949"/>
            <a:ext cx="1673225" cy="2863215"/>
            <a:chOff x="8108315" y="2643949"/>
            <a:chExt cx="1673225" cy="2863215"/>
          </a:xfrm>
        </p:grpSpPr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08315" y="4577207"/>
              <a:ext cx="1239520" cy="9296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00364" y="3633469"/>
              <a:ext cx="1280668" cy="12806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00364" y="2975978"/>
              <a:ext cx="1188732" cy="89155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91550" y="2643949"/>
              <a:ext cx="1097610" cy="498919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79917" y="1326070"/>
            <a:ext cx="1099629" cy="1099629"/>
          </a:xfrm>
          <a:prstGeom prst="rect">
            <a:avLst/>
          </a:prstGeom>
        </p:spPr>
      </p:pic>
      <p:pic>
        <p:nvPicPr>
          <p:cNvPr id="25" name="Image 5">
            <a:extLst>
              <a:ext uri="{FF2B5EF4-FFF2-40B4-BE49-F238E27FC236}">
                <a16:creationId xmlns:a16="http://schemas.microsoft.com/office/drawing/2014/main" id="{23651D3E-5C05-F75A-E391-E48C8D5CCC61}"/>
              </a:ext>
            </a:extLst>
          </p:cNvPr>
          <p:cNvPicPr>
            <a:picLocks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9753600" y="381000"/>
            <a:ext cx="1813547" cy="962787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EB5B9333-AC86-09BB-B903-6E8506197491}"/>
              </a:ext>
            </a:extLst>
          </p:cNvPr>
          <p:cNvSpPr/>
          <p:nvPr/>
        </p:nvSpPr>
        <p:spPr>
          <a:xfrm>
            <a:off x="5024515" y="2352477"/>
            <a:ext cx="2260805" cy="22150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38">
            <a:extLst>
              <a:ext uri="{FF2B5EF4-FFF2-40B4-BE49-F238E27FC236}">
                <a16:creationId xmlns:a16="http://schemas.microsoft.com/office/drawing/2014/main" id="{6A227B21-505F-A87B-0EB5-FB5F6A31D5C5}"/>
              </a:ext>
            </a:extLst>
          </p:cNvPr>
          <p:cNvSpPr/>
          <p:nvPr/>
        </p:nvSpPr>
        <p:spPr>
          <a:xfrm>
            <a:off x="-6124" y="395066"/>
            <a:ext cx="5311677" cy="53999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4" name="object 14"/>
          <p:cNvGrpSpPr/>
          <p:nvPr/>
        </p:nvGrpSpPr>
        <p:grpSpPr>
          <a:xfrm>
            <a:off x="5565647" y="3829875"/>
            <a:ext cx="3013075" cy="2144395"/>
            <a:chOff x="5565647" y="3829875"/>
            <a:chExt cx="3013075" cy="214439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5647" y="3829875"/>
              <a:ext cx="3012948" cy="21442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7925" y="4022255"/>
              <a:ext cx="2643124" cy="1772793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521452" y="641604"/>
            <a:ext cx="3057525" cy="2451100"/>
            <a:chOff x="5521452" y="641604"/>
            <a:chExt cx="3057525" cy="2451100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1452" y="641604"/>
              <a:ext cx="3057144" cy="24505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2841" y="834390"/>
              <a:ext cx="2688209" cy="2079625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599931" y="3829875"/>
            <a:ext cx="3489960" cy="2144395"/>
            <a:chOff x="8599931" y="3829875"/>
            <a:chExt cx="3489960" cy="214439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9931" y="3829875"/>
              <a:ext cx="3489960" cy="214426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92082" y="4022255"/>
              <a:ext cx="3119501" cy="1772793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8599931" y="641604"/>
            <a:ext cx="3489960" cy="2451100"/>
            <a:chOff x="8599931" y="641604"/>
            <a:chExt cx="3489960" cy="245110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99931" y="641604"/>
              <a:ext cx="3489960" cy="24505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92082" y="834390"/>
              <a:ext cx="3119501" cy="207962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340221" y="2953892"/>
            <a:ext cx="1496695" cy="588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395" dirty="0">
                <a:solidFill>
                  <a:srgbClr val="002C5F"/>
                </a:solidFill>
                <a:latin typeface="Tahoma"/>
                <a:cs typeface="Tahoma"/>
              </a:rPr>
              <a:t>90%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800" b="1" spc="-10" dirty="0">
                <a:solidFill>
                  <a:srgbClr val="002C5F"/>
                </a:solidFill>
                <a:latin typeface="Tahoma"/>
                <a:cs typeface="Tahoma"/>
              </a:rPr>
              <a:t>Optimización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10192" y="2953892"/>
            <a:ext cx="2255520" cy="588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330" dirty="0">
                <a:solidFill>
                  <a:srgbClr val="002C5F"/>
                </a:solidFill>
                <a:latin typeface="Tahoma"/>
                <a:cs typeface="Tahoma"/>
              </a:rPr>
              <a:t>100%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800" b="1" spc="-35" dirty="0">
                <a:solidFill>
                  <a:srgbClr val="002C5F"/>
                </a:solidFill>
                <a:latin typeface="Tahoma"/>
                <a:cs typeface="Tahoma"/>
              </a:rPr>
              <a:t>Eficiencia</a:t>
            </a:r>
            <a:r>
              <a:rPr sz="1800" b="1" spc="-50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002C5F"/>
                </a:solidFill>
                <a:latin typeface="Tahoma"/>
                <a:cs typeface="Tahoma"/>
              </a:rPr>
              <a:t>Operativa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74740" y="5777280"/>
            <a:ext cx="1879600" cy="60198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800" b="1" spc="-395" dirty="0">
                <a:solidFill>
                  <a:srgbClr val="002C5F"/>
                </a:solidFill>
                <a:latin typeface="Tahoma"/>
                <a:cs typeface="Tahoma"/>
              </a:rPr>
              <a:t>50%</a:t>
            </a:r>
            <a:endParaRPr sz="18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800" b="1" spc="-70" dirty="0">
                <a:solidFill>
                  <a:srgbClr val="002C5F"/>
                </a:solidFill>
                <a:latin typeface="Tahoma"/>
                <a:cs typeface="Tahoma"/>
              </a:rPr>
              <a:t>Ahorro</a:t>
            </a:r>
            <a:r>
              <a:rPr sz="1800" b="1" spc="-12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02C5F"/>
                </a:solidFill>
                <a:latin typeface="Tahoma"/>
                <a:cs typeface="Tahoma"/>
              </a:rPr>
              <a:t>en</a:t>
            </a:r>
            <a:r>
              <a:rPr sz="1800" b="1" spc="-35" dirty="0">
                <a:solidFill>
                  <a:srgbClr val="002C5F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002C5F"/>
                </a:solidFill>
                <a:latin typeface="Tahoma"/>
                <a:cs typeface="Tahoma"/>
              </a:rPr>
              <a:t>costos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037191" y="5777280"/>
            <a:ext cx="1005205" cy="60198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800" b="1" spc="-330" dirty="0">
                <a:solidFill>
                  <a:srgbClr val="002C5F"/>
                </a:solidFill>
                <a:latin typeface="Tahoma"/>
                <a:cs typeface="Tahoma"/>
              </a:rPr>
              <a:t>100%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800" b="1" spc="-10" dirty="0">
                <a:solidFill>
                  <a:srgbClr val="002C5F"/>
                </a:solidFill>
                <a:latin typeface="Tahoma"/>
                <a:cs typeface="Tahoma"/>
              </a:rPr>
              <a:t>Garantía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1639" y="548424"/>
            <a:ext cx="2861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Análisis</a:t>
            </a:r>
            <a:r>
              <a:rPr sz="1200" b="1" spc="-5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200" b="1" spc="-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desarrollo</a:t>
            </a:r>
            <a:r>
              <a:rPr sz="1200" b="1" spc="-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b="1" spc="-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Verdana"/>
                <a:cs typeface="Verdana"/>
              </a:rPr>
              <a:t>objetivos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1639" y="733933"/>
            <a:ext cx="4401185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Admite</a:t>
            </a:r>
            <a:r>
              <a:rPr sz="1100" spc="3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la</a:t>
            </a:r>
            <a:r>
              <a:rPr sz="1100" spc="40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identificación</a:t>
            </a:r>
            <a:r>
              <a:rPr sz="1100" spc="3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0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selectores</a:t>
            </a:r>
            <a:r>
              <a:rPr sz="1100" spc="40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basados</a:t>
            </a:r>
            <a:r>
              <a:rPr sz="1100" spc="3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en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criptomonedas</a:t>
            </a:r>
            <a:r>
              <a:rPr sz="1100" spc="2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conjuntos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datos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masivos.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Conecta</a:t>
            </a:r>
            <a:r>
              <a:rPr sz="1100" spc="2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la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inteligencia</a:t>
            </a:r>
            <a:r>
              <a:rPr sz="1100" spc="40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0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red,</a:t>
            </a:r>
            <a:r>
              <a:rPr sz="1100" spc="40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100" spc="40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identificadores</a:t>
            </a:r>
            <a:r>
              <a:rPr sz="1100" spc="40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0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billeteras</a:t>
            </a:r>
            <a:r>
              <a:rPr sz="1100" spc="40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100" spc="40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las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entidades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comerciales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con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actividades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ilícitas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como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1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tráfico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narcóticos,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100" spc="1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grupos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terroristas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1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comercio</a:t>
            </a:r>
            <a:r>
              <a:rPr sz="1100" spc="1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ilícito</a:t>
            </a:r>
            <a:r>
              <a:rPr sz="11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armas.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Permite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análisis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entre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domas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para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identificar</a:t>
            </a:r>
            <a:r>
              <a:rPr sz="1100" spc="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nades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clave,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tácticas,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técnicas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procedimientos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(TTP)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actores</a:t>
            </a:r>
            <a:r>
              <a:rPr sz="1100" spc="8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2C3A43"/>
                </a:solidFill>
                <a:latin typeface="Verdana"/>
                <a:cs typeface="Verdana"/>
              </a:rPr>
              <a:t>y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patrones</a:t>
            </a:r>
            <a:r>
              <a:rPr sz="1100" spc="45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movimiento</a:t>
            </a:r>
            <a:r>
              <a:rPr sz="1100" spc="45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cripto</a:t>
            </a:r>
            <a:r>
              <a:rPr sz="1100" spc="4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</a:t>
            </a:r>
            <a:r>
              <a:rPr sz="1100" spc="45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Fiat</a:t>
            </a:r>
            <a:r>
              <a:rPr sz="1100" spc="4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</a:t>
            </a:r>
            <a:r>
              <a:rPr sz="1100" spc="4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100" spc="459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teatros operativos.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1639" y="2788704"/>
            <a:ext cx="4403090" cy="155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Inteligencia</a:t>
            </a:r>
            <a:r>
              <a:rPr sz="1200" b="1" spc="-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b="1" spc="-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amenazas</a:t>
            </a:r>
            <a:r>
              <a:rPr sz="1200" b="1" spc="-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Verdana"/>
                <a:cs typeface="Verdana"/>
              </a:rPr>
              <a:t>cibernéticas</a:t>
            </a:r>
            <a:endParaRPr sz="12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Proporciona</a:t>
            </a:r>
            <a:r>
              <a:rPr sz="1100" spc="1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vigilancia</a:t>
            </a:r>
            <a:r>
              <a:rPr sz="1100" spc="11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persistente</a:t>
            </a:r>
            <a:r>
              <a:rPr sz="1100" spc="11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</a:t>
            </a:r>
            <a:r>
              <a:rPr sz="1100" spc="11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cadena</a:t>
            </a:r>
            <a:r>
              <a:rPr sz="1100" spc="1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11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adversarios!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Uso</a:t>
            </a:r>
            <a:r>
              <a:rPr sz="1100" spc="4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3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blockchain</a:t>
            </a:r>
            <a:r>
              <a:rPr sz="1100" spc="4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para</a:t>
            </a:r>
            <a:r>
              <a:rPr sz="1100" spc="4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respaldar</a:t>
            </a:r>
            <a:r>
              <a:rPr sz="1100" spc="43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la</a:t>
            </a:r>
            <a:r>
              <a:rPr sz="1100" spc="4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alerta</a:t>
            </a:r>
            <a:r>
              <a:rPr sz="1100" spc="43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temprana</a:t>
            </a:r>
            <a:r>
              <a:rPr sz="1100" spc="4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operaciones</a:t>
            </a:r>
            <a:r>
              <a:rPr sz="1100" spc="-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como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implementaciones</a:t>
            </a:r>
            <a:r>
              <a:rPr sz="1100" spc="-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 ransomware,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ataques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19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denegación</a:t>
            </a:r>
            <a:r>
              <a:rPr sz="1100" spc="1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1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servicio,</a:t>
            </a:r>
            <a:r>
              <a:rPr sz="1100" spc="19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intentos</a:t>
            </a:r>
            <a:r>
              <a:rPr sz="1100" spc="1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1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adquisición</a:t>
            </a:r>
            <a:r>
              <a:rPr sz="1100" spc="19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100" spc="-50" dirty="0">
                <a:solidFill>
                  <a:srgbClr val="2C3A43"/>
                </a:solidFill>
                <a:latin typeface="Verdana"/>
                <a:cs typeface="Verdana"/>
              </a:rPr>
              <a:t>u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operaciones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información.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Permite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evaluaciones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del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uso</a:t>
            </a:r>
            <a:r>
              <a:rPr sz="1100" spc="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criptomonedas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toda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área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dentro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un</a:t>
            </a:r>
            <a:r>
              <a:rPr sz="1100" spc="49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teatro</a:t>
            </a:r>
            <a:r>
              <a:rPr sz="1100" spc="48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operaciones</a:t>
            </a:r>
            <a:r>
              <a:rPr sz="1100" spc="3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designado,</a:t>
            </a:r>
            <a:r>
              <a:rPr sz="1100" spc="3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informando</a:t>
            </a:r>
            <a:r>
              <a:rPr sz="1100" spc="3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sobre</a:t>
            </a:r>
            <a:r>
              <a:rPr sz="1100" spc="3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100" spc="3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entornos</a:t>
            </a:r>
            <a:r>
              <a:rPr sz="1100" spc="3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amenazas</a:t>
            </a:r>
            <a:r>
              <a:rPr sz="1100" spc="-1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locales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mapeo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actores.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1639" y="4587023"/>
            <a:ext cx="4401820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Financiación</a:t>
            </a:r>
            <a:r>
              <a:rPr sz="1200" b="1" spc="-3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contra</a:t>
            </a:r>
            <a:r>
              <a:rPr sz="1200" b="1" spc="-3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Verdana"/>
                <a:cs typeface="Verdana"/>
              </a:rPr>
              <a:t>amenazas</a:t>
            </a:r>
            <a:r>
              <a:rPr sz="1200" b="1" spc="-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Verdana"/>
                <a:cs typeface="Verdana"/>
              </a:rPr>
              <a:t>(CTF)</a:t>
            </a:r>
            <a:endParaRPr sz="12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Revea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es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una</a:t>
            </a:r>
            <a:r>
              <a:rPr sz="1100" spc="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infraestructura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financiera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basada</a:t>
            </a:r>
            <a:r>
              <a:rPr sz="1100" spc="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en</a:t>
            </a:r>
            <a:r>
              <a:rPr sz="11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blockchain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utilizada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por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actores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sancionados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ilícitos.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Amplía</a:t>
            </a:r>
            <a:r>
              <a:rPr sz="11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alcance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analítico</a:t>
            </a:r>
            <a:r>
              <a:rPr sz="1100" spc="2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</a:t>
            </a:r>
            <a:r>
              <a:rPr sz="1100" spc="21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ecosistemas</a:t>
            </a:r>
            <a:r>
              <a:rPr sz="1100" spc="2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previamente</a:t>
            </a:r>
            <a:r>
              <a:rPr sz="1100" spc="204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opacos,</a:t>
            </a:r>
            <a:r>
              <a:rPr sz="1100" spc="21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mejorando</a:t>
            </a:r>
            <a:r>
              <a:rPr sz="1100" spc="2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2C3A43"/>
                </a:solidFill>
                <a:latin typeface="Verdana"/>
                <a:cs typeface="Verdana"/>
              </a:rPr>
              <a:t>las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operaciones</a:t>
            </a:r>
            <a:r>
              <a:rPr sz="1100" spc="5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disrupción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financiera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aumentando</a:t>
            </a:r>
            <a:r>
              <a:rPr sz="1100" spc="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100" spc="5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flujos</a:t>
            </a:r>
            <a:endParaRPr sz="11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555"/>
              </a:spcBef>
            </a:pP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-1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trabajo</a:t>
            </a:r>
            <a:r>
              <a:rPr sz="1100" spc="-1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100" spc="-1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100" spc="-20" dirty="0">
                <a:solidFill>
                  <a:srgbClr val="2C3A43"/>
                </a:solidFill>
                <a:latin typeface="Verdana"/>
                <a:cs typeface="Verdana"/>
              </a:rPr>
              <a:t>CTF.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711" y="566916"/>
            <a:ext cx="390651" cy="390651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4884" y="2716096"/>
            <a:ext cx="432307" cy="43230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9743" y="4606832"/>
            <a:ext cx="432307" cy="415670"/>
          </a:xfrm>
          <a:prstGeom prst="rect">
            <a:avLst/>
          </a:prstGeom>
        </p:spPr>
      </p:pic>
      <p:pic>
        <p:nvPicPr>
          <p:cNvPr id="38" name="Image 5">
            <a:extLst>
              <a:ext uri="{FF2B5EF4-FFF2-40B4-BE49-F238E27FC236}">
                <a16:creationId xmlns:a16="http://schemas.microsoft.com/office/drawing/2014/main" id="{246E7DE3-154C-24C0-5486-E0E9C8EEC844}"/>
              </a:ext>
            </a:extLst>
          </p:cNvPr>
          <p:cNvPicPr>
            <a:picLocks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250" b="90625" l="9091" r="97159">
                        <a14:foregroundMark x1="22159" y1="33333" x2="22159" y2="33333"/>
                        <a14:foregroundMark x1="22727" y1="19792" x2="22727" y2="19792"/>
                        <a14:foregroundMark x1="43750" y1="6250" x2="43750" y2="6250"/>
                        <a14:foregroundMark x1="43750" y1="6250" x2="43750" y2="6250"/>
                        <a14:foregroundMark x1="64205" y1="64583" x2="64205" y2="64583"/>
                        <a14:foregroundMark x1="48864" y1="65625" x2="48864" y2="65625"/>
                        <a14:foregroundMark x1="46023" y1="66667" x2="46023" y2="66667"/>
                        <a14:foregroundMark x1="44318" y1="76042" x2="44318" y2="76042"/>
                        <a14:foregroundMark x1="58523" y1="77083" x2="58523" y2="77083"/>
                        <a14:foregroundMark x1="69318" y1="77083" x2="69318" y2="77083"/>
                        <a14:foregroundMark x1="76705" y1="78125" x2="76705" y2="78125"/>
                        <a14:foregroundMark x1="80114" y1="78125" x2="80114" y2="78125"/>
                        <a14:foregroundMark x1="88636" y1="78125" x2="88636" y2="78125"/>
                        <a14:foregroundMark x1="94886" y1="76042" x2="94886" y2="76042"/>
                        <a14:foregroundMark x1="60795" y1="67708" x2="60795" y2="67708"/>
                        <a14:foregroundMark x1="40341" y1="63542" x2="40341" y2="63542"/>
                        <a14:foregroundMark x1="38636" y1="82292" x2="38636" y2="82292"/>
                        <a14:foregroundMark x1="67045" y1="79167" x2="67045" y2="79167"/>
                        <a14:foregroundMark x1="94886" y1="77083" x2="94886" y2="77083"/>
                        <a14:foregroundMark x1="94886" y1="83333" x2="94886" y2="83333"/>
                        <a14:foregroundMark x1="95455" y1="90625" x2="95455" y2="90625"/>
                        <a14:foregroundMark x1="97159" y1="79167" x2="97159" y2="79167"/>
                        <a14:foregroundMark x1="86932" y1="60417" x2="86932" y2="60417"/>
                        <a14:foregroundMark x1="73295" y1="59375" x2="73295" y2="59375"/>
                        <a14:foregroundMark x1="93182" y1="77083" x2="93182" y2="77083"/>
                        <a14:foregroundMark x1="40909" y1="59375" x2="40909" y2="59375"/>
                        <a14:foregroundMark x1="40341" y1="80208" x2="40341" y2="80208"/>
                        <a14:foregroundMark x1="40909" y1="84375" x2="40909" y2="84375"/>
                        <a14:foregroundMark x1="92614" y1="81250" x2="92614" y2="812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05625" y="-20014"/>
            <a:ext cx="1588064" cy="858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3682" y="524751"/>
            <a:ext cx="6118098" cy="609866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37260" y="620071"/>
            <a:ext cx="2290471" cy="1509464"/>
          </a:xfrm>
          <a:prstGeom prst="rect">
            <a:avLst/>
          </a:prstGeom>
        </p:spPr>
        <p:txBody>
          <a:bodyPr vert="horz" wrap="square" lIns="0" tIns="397586" rIns="0" bIns="0" rtlCol="0">
            <a:spAutoFit/>
          </a:bodyPr>
          <a:lstStyle/>
          <a:p>
            <a:pPr marL="509905">
              <a:lnSpc>
                <a:spcPct val="100000"/>
              </a:lnSpc>
              <a:spcBef>
                <a:spcPts val="100"/>
              </a:spcBef>
            </a:pPr>
            <a:r>
              <a:rPr spc="-120" dirty="0"/>
              <a:t>Nuestros</a:t>
            </a:r>
            <a:r>
              <a:rPr spc="-130" dirty="0"/>
              <a:t> </a:t>
            </a:r>
            <a:r>
              <a:rPr spc="-25" dirty="0"/>
              <a:t>clientes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983478" y="1207135"/>
            <a:ext cx="1669414" cy="1156335"/>
            <a:chOff x="5983478" y="1207135"/>
            <a:chExt cx="1669414" cy="1156335"/>
          </a:xfrm>
        </p:grpSpPr>
        <p:sp>
          <p:nvSpPr>
            <p:cNvPr id="5" name="object 5"/>
            <p:cNvSpPr/>
            <p:nvPr/>
          </p:nvSpPr>
          <p:spPr>
            <a:xfrm>
              <a:off x="5983478" y="1207135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19">
                  <a:moveTo>
                    <a:pt x="276098" y="0"/>
                  </a:moveTo>
                  <a:lnTo>
                    <a:pt x="229108" y="4064"/>
                  </a:lnTo>
                  <a:lnTo>
                    <a:pt x="184531" y="15621"/>
                  </a:lnTo>
                  <a:lnTo>
                    <a:pt x="143256" y="34163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460"/>
                  </a:lnTo>
                  <a:lnTo>
                    <a:pt x="24003" y="163957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863"/>
                  </a:lnTo>
                  <a:lnTo>
                    <a:pt x="8890" y="346837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693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226"/>
                  </a:lnTo>
                  <a:lnTo>
                    <a:pt x="229108" y="549783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874" y="529717"/>
                  </a:lnTo>
                  <a:lnTo>
                    <a:pt x="428244" y="508000"/>
                  </a:lnTo>
                  <a:lnTo>
                    <a:pt x="463296" y="480441"/>
                  </a:lnTo>
                  <a:lnTo>
                    <a:pt x="493649" y="447548"/>
                  </a:lnTo>
                  <a:lnTo>
                    <a:pt x="518287" y="410083"/>
                  </a:lnTo>
                  <a:lnTo>
                    <a:pt x="536702" y="368808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307" y="252984"/>
                  </a:lnTo>
                  <a:lnTo>
                    <a:pt x="543433" y="207010"/>
                  </a:lnTo>
                  <a:lnTo>
                    <a:pt x="528320" y="163957"/>
                  </a:lnTo>
                  <a:lnTo>
                    <a:pt x="506730" y="124460"/>
                  </a:lnTo>
                  <a:lnTo>
                    <a:pt x="479171" y="89154"/>
                  </a:lnTo>
                  <a:lnTo>
                    <a:pt x="446405" y="58801"/>
                  </a:lnTo>
                  <a:lnTo>
                    <a:pt x="409067" y="34163"/>
                  </a:lnTo>
                  <a:lnTo>
                    <a:pt x="367792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8535" y="1384033"/>
              <a:ext cx="402348" cy="2001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00570" y="1809750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19">
                  <a:moveTo>
                    <a:pt x="276098" y="0"/>
                  </a:moveTo>
                  <a:lnTo>
                    <a:pt x="229108" y="4064"/>
                  </a:lnTo>
                  <a:lnTo>
                    <a:pt x="184531" y="15621"/>
                  </a:lnTo>
                  <a:lnTo>
                    <a:pt x="143256" y="34163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460"/>
                  </a:lnTo>
                  <a:lnTo>
                    <a:pt x="24003" y="163957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837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226"/>
                  </a:lnTo>
                  <a:lnTo>
                    <a:pt x="229108" y="549783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874" y="529717"/>
                  </a:lnTo>
                  <a:lnTo>
                    <a:pt x="428244" y="508000"/>
                  </a:lnTo>
                  <a:lnTo>
                    <a:pt x="463296" y="480441"/>
                  </a:lnTo>
                  <a:lnTo>
                    <a:pt x="493649" y="447548"/>
                  </a:lnTo>
                  <a:lnTo>
                    <a:pt x="518287" y="410083"/>
                  </a:lnTo>
                  <a:lnTo>
                    <a:pt x="536702" y="368808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433" y="207010"/>
                  </a:lnTo>
                  <a:lnTo>
                    <a:pt x="528320" y="163957"/>
                  </a:lnTo>
                  <a:lnTo>
                    <a:pt x="506603" y="124460"/>
                  </a:lnTo>
                  <a:lnTo>
                    <a:pt x="479171" y="89154"/>
                  </a:lnTo>
                  <a:lnTo>
                    <a:pt x="446405" y="58801"/>
                  </a:lnTo>
                  <a:lnTo>
                    <a:pt x="409067" y="34163"/>
                  </a:lnTo>
                  <a:lnTo>
                    <a:pt x="367792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0763" y="1995246"/>
              <a:ext cx="513194" cy="18305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615810" y="1240917"/>
            <a:ext cx="5116195" cy="98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4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Implementación</a:t>
            </a:r>
            <a:r>
              <a:rPr sz="10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000" spc="-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operación</a:t>
            </a:r>
            <a:r>
              <a:rPr sz="1000" spc="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000" spc="-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Mesa</a:t>
            </a:r>
            <a:r>
              <a:rPr sz="10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Servicio</a:t>
            </a:r>
            <a:r>
              <a:rPr sz="1000" spc="-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65" dirty="0">
                <a:solidFill>
                  <a:srgbClr val="002C5F"/>
                </a:solidFill>
                <a:latin typeface="Verdana"/>
                <a:cs typeface="Verdana"/>
              </a:rPr>
              <a:t>su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70" dirty="0">
                <a:solidFill>
                  <a:srgbClr val="002C5F"/>
                </a:solidFill>
                <a:latin typeface="Verdana"/>
                <a:cs typeface="Verdana"/>
              </a:rPr>
              <a:t>Sistema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Central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 /</a:t>
            </a:r>
            <a:r>
              <a:rPr sz="10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Aliado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Tecnológico</a:t>
            </a:r>
            <a:r>
              <a:rPr sz="1000" spc="-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mantener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000" spc="-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Operación</a:t>
            </a:r>
            <a:r>
              <a:rPr sz="10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sus</a:t>
            </a:r>
            <a:r>
              <a:rPr sz="1000" spc="-11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ramos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Autos,</a:t>
            </a:r>
            <a:r>
              <a:rPr sz="10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35" dirty="0">
                <a:solidFill>
                  <a:srgbClr val="002C5F"/>
                </a:solidFill>
                <a:latin typeface="Verdana"/>
                <a:cs typeface="Verdana"/>
              </a:rPr>
              <a:t>Salud</a:t>
            </a:r>
            <a:r>
              <a:rPr sz="1000" spc="-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Vida.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000">
              <a:latin typeface="Verdana"/>
              <a:cs typeface="Verdana"/>
            </a:endParaRPr>
          </a:p>
          <a:p>
            <a:pPr marL="1173480" marR="5080">
              <a:lnSpc>
                <a:spcPct val="100000"/>
              </a:lnSpc>
            </a:pP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Implementación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Células</a:t>
            </a:r>
            <a:r>
              <a:rPr sz="10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Especializadas</a:t>
            </a:r>
            <a:r>
              <a:rPr sz="10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Trabajo</a:t>
            </a:r>
            <a:r>
              <a:rPr sz="1000" spc="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la </a:t>
            </a:r>
            <a:r>
              <a:rPr sz="1000" spc="-45" dirty="0">
                <a:solidFill>
                  <a:srgbClr val="002C5F"/>
                </a:solidFill>
                <a:latin typeface="Verdana"/>
                <a:cs typeface="Verdana"/>
              </a:rPr>
              <a:t>Estabilización</a:t>
            </a:r>
            <a:r>
              <a:rPr sz="10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65" dirty="0">
                <a:solidFill>
                  <a:srgbClr val="002C5F"/>
                </a:solidFill>
                <a:latin typeface="Verdana"/>
                <a:cs typeface="Verdana"/>
              </a:rPr>
              <a:t>su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70" dirty="0">
                <a:solidFill>
                  <a:srgbClr val="002C5F"/>
                </a:solidFill>
                <a:latin typeface="Verdana"/>
                <a:cs typeface="Verdana"/>
              </a:rPr>
              <a:t>Sistema</a:t>
            </a:r>
            <a:r>
              <a:rPr sz="1000" spc="-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Core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ICE.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90030" y="2519807"/>
            <a:ext cx="1655445" cy="3068320"/>
            <a:chOff x="6590030" y="2519807"/>
            <a:chExt cx="1655445" cy="3068320"/>
          </a:xfrm>
        </p:grpSpPr>
        <p:sp>
          <p:nvSpPr>
            <p:cNvPr id="11" name="object 11"/>
            <p:cNvSpPr/>
            <p:nvPr/>
          </p:nvSpPr>
          <p:spPr>
            <a:xfrm>
              <a:off x="7582027" y="2519807"/>
              <a:ext cx="552450" cy="554355"/>
            </a:xfrm>
            <a:custGeom>
              <a:avLst/>
              <a:gdLst/>
              <a:ahLst/>
              <a:cxnLst/>
              <a:rect l="l" t="t" r="r" b="b"/>
              <a:pathLst>
                <a:path w="552450" h="554355">
                  <a:moveTo>
                    <a:pt x="276098" y="0"/>
                  </a:moveTo>
                  <a:lnTo>
                    <a:pt x="228981" y="4064"/>
                  </a:lnTo>
                  <a:lnTo>
                    <a:pt x="184531" y="15621"/>
                  </a:lnTo>
                  <a:lnTo>
                    <a:pt x="143256" y="34163"/>
                  </a:lnTo>
                  <a:lnTo>
                    <a:pt x="105918" y="58927"/>
                  </a:lnTo>
                  <a:lnTo>
                    <a:pt x="73152" y="89154"/>
                  </a:lnTo>
                  <a:lnTo>
                    <a:pt x="45593" y="124460"/>
                  </a:lnTo>
                  <a:lnTo>
                    <a:pt x="24003" y="163957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863"/>
                  </a:lnTo>
                  <a:lnTo>
                    <a:pt x="8890" y="346837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693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226"/>
                  </a:lnTo>
                  <a:lnTo>
                    <a:pt x="228981" y="549783"/>
                  </a:lnTo>
                  <a:lnTo>
                    <a:pt x="276098" y="553847"/>
                  </a:lnTo>
                  <a:lnTo>
                    <a:pt x="299974" y="552831"/>
                  </a:lnTo>
                  <a:lnTo>
                    <a:pt x="345821" y="544957"/>
                  </a:lnTo>
                  <a:lnTo>
                    <a:pt x="388747" y="529717"/>
                  </a:lnTo>
                  <a:lnTo>
                    <a:pt x="428117" y="508127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160" y="410209"/>
                  </a:lnTo>
                  <a:lnTo>
                    <a:pt x="536702" y="368808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7010"/>
                  </a:lnTo>
                  <a:lnTo>
                    <a:pt x="528193" y="163957"/>
                  </a:lnTo>
                  <a:lnTo>
                    <a:pt x="506603" y="124460"/>
                  </a:lnTo>
                  <a:lnTo>
                    <a:pt x="479044" y="89154"/>
                  </a:lnTo>
                  <a:lnTo>
                    <a:pt x="446278" y="58927"/>
                  </a:lnTo>
                  <a:lnTo>
                    <a:pt x="408940" y="34163"/>
                  </a:lnTo>
                  <a:lnTo>
                    <a:pt x="367665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07554" y="2690444"/>
              <a:ext cx="526872" cy="2172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693279" y="3271393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621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2"/>
                  </a:lnTo>
                  <a:lnTo>
                    <a:pt x="23876" y="163830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3876" y="389890"/>
                  </a:lnTo>
                  <a:lnTo>
                    <a:pt x="45593" y="429387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099"/>
                  </a:lnTo>
                  <a:lnTo>
                    <a:pt x="228981" y="549783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747" y="529717"/>
                  </a:lnTo>
                  <a:lnTo>
                    <a:pt x="428117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160" y="410083"/>
                  </a:lnTo>
                  <a:lnTo>
                    <a:pt x="536575" y="368681"/>
                  </a:lnTo>
                  <a:lnTo>
                    <a:pt x="548132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7010"/>
                  </a:lnTo>
                  <a:lnTo>
                    <a:pt x="528193" y="163830"/>
                  </a:lnTo>
                  <a:lnTo>
                    <a:pt x="506603" y="124332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621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6431" y="3351860"/>
              <a:ext cx="413359" cy="37800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17333" y="3962654"/>
              <a:ext cx="552450" cy="554355"/>
            </a:xfrm>
            <a:custGeom>
              <a:avLst/>
              <a:gdLst/>
              <a:ahLst/>
              <a:cxnLst/>
              <a:rect l="l" t="t" r="r" b="b"/>
              <a:pathLst>
                <a:path w="552450" h="554354">
                  <a:moveTo>
                    <a:pt x="276098" y="0"/>
                  </a:moveTo>
                  <a:lnTo>
                    <a:pt x="229108" y="4064"/>
                  </a:lnTo>
                  <a:lnTo>
                    <a:pt x="184531" y="15621"/>
                  </a:lnTo>
                  <a:lnTo>
                    <a:pt x="143256" y="34163"/>
                  </a:lnTo>
                  <a:lnTo>
                    <a:pt x="105918" y="58928"/>
                  </a:lnTo>
                  <a:lnTo>
                    <a:pt x="73152" y="89154"/>
                  </a:lnTo>
                  <a:lnTo>
                    <a:pt x="45593" y="124460"/>
                  </a:lnTo>
                  <a:lnTo>
                    <a:pt x="24003" y="163957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987"/>
                  </a:lnTo>
                  <a:lnTo>
                    <a:pt x="1016" y="300863"/>
                  </a:lnTo>
                  <a:lnTo>
                    <a:pt x="8890" y="346837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693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226"/>
                  </a:lnTo>
                  <a:lnTo>
                    <a:pt x="229108" y="549783"/>
                  </a:lnTo>
                  <a:lnTo>
                    <a:pt x="276098" y="553847"/>
                  </a:lnTo>
                  <a:lnTo>
                    <a:pt x="299974" y="552831"/>
                  </a:lnTo>
                  <a:lnTo>
                    <a:pt x="345821" y="544957"/>
                  </a:lnTo>
                  <a:lnTo>
                    <a:pt x="388874" y="529844"/>
                  </a:lnTo>
                  <a:lnTo>
                    <a:pt x="428244" y="508127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287" y="410210"/>
                  </a:lnTo>
                  <a:lnTo>
                    <a:pt x="536702" y="368808"/>
                  </a:lnTo>
                  <a:lnTo>
                    <a:pt x="548259" y="324104"/>
                  </a:lnTo>
                  <a:lnTo>
                    <a:pt x="552196" y="276987"/>
                  </a:lnTo>
                  <a:lnTo>
                    <a:pt x="551180" y="252984"/>
                  </a:lnTo>
                  <a:lnTo>
                    <a:pt x="543433" y="207010"/>
                  </a:lnTo>
                  <a:lnTo>
                    <a:pt x="528320" y="163957"/>
                  </a:lnTo>
                  <a:lnTo>
                    <a:pt x="506603" y="124460"/>
                  </a:lnTo>
                  <a:lnTo>
                    <a:pt x="479171" y="89154"/>
                  </a:lnTo>
                  <a:lnTo>
                    <a:pt x="446278" y="58928"/>
                  </a:lnTo>
                  <a:lnTo>
                    <a:pt x="408940" y="34163"/>
                  </a:lnTo>
                  <a:lnTo>
                    <a:pt x="367792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52258" y="4147134"/>
              <a:ext cx="504825" cy="2045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08393" y="4593336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9108" y="4064"/>
                  </a:lnTo>
                  <a:lnTo>
                    <a:pt x="184531" y="15621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2"/>
                  </a:lnTo>
                  <a:lnTo>
                    <a:pt x="24003" y="163830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099"/>
                  </a:lnTo>
                  <a:lnTo>
                    <a:pt x="229108" y="549783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874" y="529717"/>
                  </a:lnTo>
                  <a:lnTo>
                    <a:pt x="428244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287" y="410083"/>
                  </a:lnTo>
                  <a:lnTo>
                    <a:pt x="536702" y="368681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7010"/>
                  </a:lnTo>
                  <a:lnTo>
                    <a:pt x="528320" y="163830"/>
                  </a:lnTo>
                  <a:lnTo>
                    <a:pt x="506603" y="124332"/>
                  </a:lnTo>
                  <a:lnTo>
                    <a:pt x="479171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792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9541" y="4772748"/>
              <a:ext cx="482739" cy="1932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590030" y="5034407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494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3"/>
                  </a:lnTo>
                  <a:lnTo>
                    <a:pt x="23876" y="163830"/>
                  </a:lnTo>
                  <a:lnTo>
                    <a:pt x="8890" y="206883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3876" y="389763"/>
                  </a:lnTo>
                  <a:lnTo>
                    <a:pt x="45593" y="429260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099"/>
                  </a:lnTo>
                  <a:lnTo>
                    <a:pt x="228981" y="549656"/>
                  </a:lnTo>
                  <a:lnTo>
                    <a:pt x="276098" y="553707"/>
                  </a:lnTo>
                  <a:lnTo>
                    <a:pt x="299847" y="552704"/>
                  </a:lnTo>
                  <a:lnTo>
                    <a:pt x="345821" y="544830"/>
                  </a:lnTo>
                  <a:lnTo>
                    <a:pt x="388747" y="529717"/>
                  </a:lnTo>
                  <a:lnTo>
                    <a:pt x="428117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160" y="410083"/>
                  </a:lnTo>
                  <a:lnTo>
                    <a:pt x="536575" y="368681"/>
                  </a:lnTo>
                  <a:lnTo>
                    <a:pt x="548132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6883"/>
                  </a:lnTo>
                  <a:lnTo>
                    <a:pt x="528193" y="163830"/>
                  </a:lnTo>
                  <a:lnTo>
                    <a:pt x="506603" y="124333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494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3403" y="5162740"/>
              <a:ext cx="425576" cy="29737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240394" y="2602737"/>
            <a:ext cx="30118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-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sus</a:t>
            </a:r>
            <a:r>
              <a:rPr sz="1000" spc="-10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cotizadores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 para</a:t>
            </a:r>
            <a:r>
              <a:rPr sz="1000" spc="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90" dirty="0">
                <a:solidFill>
                  <a:srgbClr val="002C5F"/>
                </a:solidFill>
                <a:latin typeface="Verdana"/>
                <a:cs typeface="Verdana"/>
              </a:rPr>
              <a:t>sus</a:t>
            </a:r>
            <a:r>
              <a:rPr sz="1000" spc="-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productos.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25993" y="3390646"/>
            <a:ext cx="30054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Mantenimiento</a:t>
            </a:r>
            <a:r>
              <a:rPr sz="1000" spc="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al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sistema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caja</a:t>
            </a:r>
            <a:r>
              <a:rPr sz="1000" spc="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ahorro</a:t>
            </a:r>
            <a:r>
              <a:rPr sz="1000" spc="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y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préstamos.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72398" y="4099052"/>
            <a:ext cx="21882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Mantenimiento</a:t>
            </a:r>
            <a:r>
              <a:rPr sz="10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000" spc="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65" dirty="0">
                <a:solidFill>
                  <a:srgbClr val="002C5F"/>
                </a:solidFill>
                <a:latin typeface="Verdana"/>
                <a:cs typeface="Verdana"/>
              </a:rPr>
              <a:t>su</a:t>
            </a:r>
            <a:r>
              <a:rPr sz="1000" spc="-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Revista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Digital.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12785" y="4674489"/>
            <a:ext cx="306578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Generación</a:t>
            </a:r>
            <a:r>
              <a:rPr sz="1000" spc="1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18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encuestas</a:t>
            </a:r>
            <a:r>
              <a:rPr sz="1000" spc="1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1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empleados</a:t>
            </a:r>
            <a:r>
              <a:rPr sz="1000" spc="1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del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grupo,</a:t>
            </a:r>
            <a:r>
              <a:rPr sz="10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análisis</a:t>
            </a:r>
            <a:r>
              <a:rPr sz="10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resultados</a:t>
            </a:r>
            <a:r>
              <a:rPr sz="10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conclusiones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del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ejercicio.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74230" y="5381371"/>
            <a:ext cx="310197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2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000" spc="3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implementación</a:t>
            </a:r>
            <a:r>
              <a:rPr sz="1000" spc="3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del</a:t>
            </a:r>
            <a:r>
              <a:rPr sz="1000" spc="2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proyecto</a:t>
            </a:r>
            <a:r>
              <a:rPr sz="1000" spc="3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de Control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Empleados.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625591" y="5250560"/>
            <a:ext cx="552450" cy="553720"/>
            <a:chOff x="5625591" y="5250560"/>
            <a:chExt cx="552450" cy="553720"/>
          </a:xfrm>
        </p:grpSpPr>
        <p:sp>
          <p:nvSpPr>
            <p:cNvPr id="27" name="object 27"/>
            <p:cNvSpPr/>
            <p:nvPr/>
          </p:nvSpPr>
          <p:spPr>
            <a:xfrm>
              <a:off x="5625591" y="5250560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494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2"/>
                  </a:lnTo>
                  <a:lnTo>
                    <a:pt x="23876" y="163830"/>
                  </a:lnTo>
                  <a:lnTo>
                    <a:pt x="8890" y="206883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35"/>
                  </a:lnTo>
                  <a:lnTo>
                    <a:pt x="23876" y="389813"/>
                  </a:lnTo>
                  <a:lnTo>
                    <a:pt x="45593" y="429310"/>
                  </a:lnTo>
                  <a:lnTo>
                    <a:pt x="73152" y="464553"/>
                  </a:lnTo>
                  <a:lnTo>
                    <a:pt x="105918" y="494868"/>
                  </a:lnTo>
                  <a:lnTo>
                    <a:pt x="143256" y="519620"/>
                  </a:lnTo>
                  <a:lnTo>
                    <a:pt x="184531" y="538111"/>
                  </a:lnTo>
                  <a:lnTo>
                    <a:pt x="228981" y="549694"/>
                  </a:lnTo>
                  <a:lnTo>
                    <a:pt x="276098" y="553707"/>
                  </a:lnTo>
                  <a:lnTo>
                    <a:pt x="299974" y="552691"/>
                  </a:lnTo>
                  <a:lnTo>
                    <a:pt x="345821" y="544804"/>
                  </a:lnTo>
                  <a:lnTo>
                    <a:pt x="388747" y="529678"/>
                  </a:lnTo>
                  <a:lnTo>
                    <a:pt x="428117" y="507987"/>
                  </a:lnTo>
                  <a:lnTo>
                    <a:pt x="463296" y="480364"/>
                  </a:lnTo>
                  <a:lnTo>
                    <a:pt x="493522" y="447509"/>
                  </a:lnTo>
                  <a:lnTo>
                    <a:pt x="518160" y="410057"/>
                  </a:lnTo>
                  <a:lnTo>
                    <a:pt x="536702" y="368681"/>
                  </a:lnTo>
                  <a:lnTo>
                    <a:pt x="548132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6883"/>
                  </a:lnTo>
                  <a:lnTo>
                    <a:pt x="528193" y="163830"/>
                  </a:lnTo>
                  <a:lnTo>
                    <a:pt x="506603" y="124332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494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9566" y="5372163"/>
              <a:ext cx="443433" cy="31542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3001136" y="5807455"/>
            <a:ext cx="27171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45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Software</a:t>
            </a:r>
            <a:r>
              <a:rPr sz="10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generación</a:t>
            </a:r>
            <a:r>
              <a:rPr sz="1000" spc="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de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reportes</a:t>
            </a:r>
            <a:r>
              <a:rPr sz="10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aduanales.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690492" y="3755644"/>
            <a:ext cx="1619250" cy="1858010"/>
            <a:chOff x="3690492" y="3755644"/>
            <a:chExt cx="1619250" cy="1858010"/>
          </a:xfrm>
        </p:grpSpPr>
        <p:sp>
          <p:nvSpPr>
            <p:cNvPr id="31" name="object 31"/>
            <p:cNvSpPr/>
            <p:nvPr/>
          </p:nvSpPr>
          <p:spPr>
            <a:xfrm>
              <a:off x="4757546" y="5059807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621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3"/>
                  </a:lnTo>
                  <a:lnTo>
                    <a:pt x="24003" y="163830"/>
                  </a:lnTo>
                  <a:lnTo>
                    <a:pt x="8890" y="206883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4003" y="389890"/>
                  </a:lnTo>
                  <a:lnTo>
                    <a:pt x="45593" y="429260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124"/>
                  </a:lnTo>
                  <a:lnTo>
                    <a:pt x="228981" y="549706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17"/>
                  </a:lnTo>
                  <a:lnTo>
                    <a:pt x="388747" y="529691"/>
                  </a:lnTo>
                  <a:lnTo>
                    <a:pt x="428244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287" y="410083"/>
                  </a:lnTo>
                  <a:lnTo>
                    <a:pt x="536702" y="368681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6883"/>
                  </a:lnTo>
                  <a:lnTo>
                    <a:pt x="528320" y="163830"/>
                  </a:lnTo>
                  <a:lnTo>
                    <a:pt x="506603" y="124333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621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87137" y="5225808"/>
              <a:ext cx="513397" cy="22655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114926" y="4506722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621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2"/>
                  </a:lnTo>
                  <a:lnTo>
                    <a:pt x="24003" y="163830"/>
                  </a:lnTo>
                  <a:lnTo>
                    <a:pt x="8890" y="206883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4003" y="389890"/>
                  </a:lnTo>
                  <a:lnTo>
                    <a:pt x="45593" y="429387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099"/>
                  </a:lnTo>
                  <a:lnTo>
                    <a:pt x="228981" y="549656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747" y="529717"/>
                  </a:lnTo>
                  <a:lnTo>
                    <a:pt x="428117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287" y="410083"/>
                  </a:lnTo>
                  <a:lnTo>
                    <a:pt x="536702" y="368681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6883"/>
                  </a:lnTo>
                  <a:lnTo>
                    <a:pt x="528320" y="163830"/>
                  </a:lnTo>
                  <a:lnTo>
                    <a:pt x="506603" y="124332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621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21276" y="4629873"/>
              <a:ext cx="552450" cy="35919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4743" y="4697983"/>
              <a:ext cx="445541" cy="19494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690492" y="3755644"/>
              <a:ext cx="552450" cy="554355"/>
            </a:xfrm>
            <a:custGeom>
              <a:avLst/>
              <a:gdLst/>
              <a:ahLst/>
              <a:cxnLst/>
              <a:rect l="l" t="t" r="r" b="b"/>
              <a:pathLst>
                <a:path w="552450" h="554354">
                  <a:moveTo>
                    <a:pt x="276098" y="0"/>
                  </a:moveTo>
                  <a:lnTo>
                    <a:pt x="229108" y="4063"/>
                  </a:lnTo>
                  <a:lnTo>
                    <a:pt x="184531" y="15620"/>
                  </a:lnTo>
                  <a:lnTo>
                    <a:pt x="143256" y="34162"/>
                  </a:lnTo>
                  <a:lnTo>
                    <a:pt x="105918" y="58927"/>
                  </a:lnTo>
                  <a:lnTo>
                    <a:pt x="73152" y="89153"/>
                  </a:lnTo>
                  <a:lnTo>
                    <a:pt x="45593" y="124459"/>
                  </a:lnTo>
                  <a:lnTo>
                    <a:pt x="24003" y="163956"/>
                  </a:lnTo>
                  <a:lnTo>
                    <a:pt x="8890" y="207009"/>
                  </a:lnTo>
                  <a:lnTo>
                    <a:pt x="1016" y="252983"/>
                  </a:lnTo>
                  <a:lnTo>
                    <a:pt x="0" y="276986"/>
                  </a:lnTo>
                  <a:lnTo>
                    <a:pt x="1016" y="300862"/>
                  </a:lnTo>
                  <a:lnTo>
                    <a:pt x="8890" y="346836"/>
                  </a:lnTo>
                  <a:lnTo>
                    <a:pt x="24003" y="389889"/>
                  </a:lnTo>
                  <a:lnTo>
                    <a:pt x="45593" y="429386"/>
                  </a:lnTo>
                  <a:lnTo>
                    <a:pt x="73152" y="464692"/>
                  </a:lnTo>
                  <a:lnTo>
                    <a:pt x="105918" y="494918"/>
                  </a:lnTo>
                  <a:lnTo>
                    <a:pt x="143256" y="519683"/>
                  </a:lnTo>
                  <a:lnTo>
                    <a:pt x="184531" y="538225"/>
                  </a:lnTo>
                  <a:lnTo>
                    <a:pt x="229108" y="549782"/>
                  </a:lnTo>
                  <a:lnTo>
                    <a:pt x="276098" y="553846"/>
                  </a:lnTo>
                  <a:lnTo>
                    <a:pt x="299974" y="552830"/>
                  </a:lnTo>
                  <a:lnTo>
                    <a:pt x="345821" y="544956"/>
                  </a:lnTo>
                  <a:lnTo>
                    <a:pt x="388874" y="529843"/>
                  </a:lnTo>
                  <a:lnTo>
                    <a:pt x="428244" y="508126"/>
                  </a:lnTo>
                  <a:lnTo>
                    <a:pt x="463296" y="480440"/>
                  </a:lnTo>
                  <a:lnTo>
                    <a:pt x="493649" y="447547"/>
                  </a:lnTo>
                  <a:lnTo>
                    <a:pt x="518287" y="410209"/>
                  </a:lnTo>
                  <a:lnTo>
                    <a:pt x="536702" y="368807"/>
                  </a:lnTo>
                  <a:lnTo>
                    <a:pt x="548259" y="324103"/>
                  </a:lnTo>
                  <a:lnTo>
                    <a:pt x="552196" y="276986"/>
                  </a:lnTo>
                  <a:lnTo>
                    <a:pt x="551307" y="252983"/>
                  </a:lnTo>
                  <a:lnTo>
                    <a:pt x="543433" y="207009"/>
                  </a:lnTo>
                  <a:lnTo>
                    <a:pt x="528320" y="163956"/>
                  </a:lnTo>
                  <a:lnTo>
                    <a:pt x="506730" y="124459"/>
                  </a:lnTo>
                  <a:lnTo>
                    <a:pt x="479171" y="89153"/>
                  </a:lnTo>
                  <a:lnTo>
                    <a:pt x="446405" y="58927"/>
                  </a:lnTo>
                  <a:lnTo>
                    <a:pt x="409067" y="34162"/>
                  </a:lnTo>
                  <a:lnTo>
                    <a:pt x="367792" y="15620"/>
                  </a:lnTo>
                  <a:lnTo>
                    <a:pt x="323215" y="4063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38244" y="3921302"/>
              <a:ext cx="454228" cy="22842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86504" y="3949471"/>
              <a:ext cx="349186" cy="153644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547241" y="5271261"/>
            <a:ext cx="30372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3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000" spc="3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implementación</a:t>
            </a:r>
            <a:r>
              <a:rPr sz="1000" spc="3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3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aplicaciones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-1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40" dirty="0">
                <a:solidFill>
                  <a:srgbClr val="002C5F"/>
                </a:solidFill>
                <a:latin typeface="Verdana"/>
                <a:cs typeface="Verdana"/>
              </a:rPr>
              <a:t>automatizar</a:t>
            </a:r>
            <a:r>
              <a:rPr sz="1000" spc="-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procesos</a:t>
            </a:r>
            <a:r>
              <a:rPr sz="1000" spc="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el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ramo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Vida.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09929" y="4556886"/>
            <a:ext cx="30803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2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000" spc="2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implementación</a:t>
            </a:r>
            <a:r>
              <a:rPr sz="1000" spc="2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2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controles</a:t>
            </a:r>
            <a:r>
              <a:rPr sz="1000" spc="2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de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producción</a:t>
            </a:r>
            <a:r>
              <a:rPr sz="1000" spc="215" dirty="0">
                <a:solidFill>
                  <a:srgbClr val="002C5F"/>
                </a:solidFill>
                <a:latin typeface="Verdana"/>
                <a:cs typeface="Verdana"/>
              </a:rPr>
              <a:t> 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000" spc="220" dirty="0">
                <a:solidFill>
                  <a:srgbClr val="002C5F"/>
                </a:solidFill>
                <a:latin typeface="Verdana"/>
                <a:cs typeface="Verdana"/>
              </a:rPr>
              <a:t> 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000" spc="49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estandarización</a:t>
            </a:r>
            <a:r>
              <a:rPr sz="1000" spc="215" dirty="0">
                <a:solidFill>
                  <a:srgbClr val="002C5F"/>
                </a:solidFill>
                <a:latin typeface="Verdana"/>
                <a:cs typeface="Verdana"/>
              </a:rPr>
              <a:t>  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y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automatización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-5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25" dirty="0">
                <a:solidFill>
                  <a:srgbClr val="002C5F"/>
                </a:solidFill>
                <a:latin typeface="Verdana"/>
                <a:cs typeface="Verdana"/>
              </a:rPr>
              <a:t>procesos</a:t>
            </a:r>
            <a:r>
              <a:rPr sz="1000" spc="-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operativos.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1309" y="3763772"/>
            <a:ext cx="319151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Automatización</a:t>
            </a:r>
            <a:r>
              <a:rPr sz="1000" spc="20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del</a:t>
            </a:r>
            <a:r>
              <a:rPr sz="1000" spc="17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proceso</a:t>
            </a:r>
            <a:r>
              <a:rPr sz="1000" spc="2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operativo</a:t>
            </a:r>
            <a:r>
              <a:rPr sz="1000" spc="18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mediante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000" spc="4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incorporación</a:t>
            </a:r>
            <a:r>
              <a:rPr sz="1000" spc="4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4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herramientas</a:t>
            </a:r>
            <a:r>
              <a:rPr sz="1000" spc="4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tecnológicas </a:t>
            </a:r>
            <a:r>
              <a:rPr sz="1000" spc="-45" dirty="0">
                <a:solidFill>
                  <a:srgbClr val="002C5F"/>
                </a:solidFill>
                <a:latin typeface="Verdana"/>
                <a:cs typeface="Verdana"/>
              </a:rPr>
              <a:t>construidas</a:t>
            </a:r>
            <a:r>
              <a:rPr sz="10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000" spc="3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000" spc="-7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medida.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38982" y="2890647"/>
            <a:ext cx="741680" cy="553720"/>
            <a:chOff x="3538982" y="2890647"/>
            <a:chExt cx="741680" cy="553720"/>
          </a:xfrm>
        </p:grpSpPr>
        <p:sp>
          <p:nvSpPr>
            <p:cNvPr id="43" name="object 43"/>
            <p:cNvSpPr/>
            <p:nvPr/>
          </p:nvSpPr>
          <p:spPr>
            <a:xfrm>
              <a:off x="3633216" y="2890647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20">
                  <a:moveTo>
                    <a:pt x="276098" y="0"/>
                  </a:moveTo>
                  <a:lnTo>
                    <a:pt x="228981" y="3937"/>
                  </a:lnTo>
                  <a:lnTo>
                    <a:pt x="184531" y="15621"/>
                  </a:lnTo>
                  <a:lnTo>
                    <a:pt x="143256" y="34036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332"/>
                  </a:lnTo>
                  <a:lnTo>
                    <a:pt x="24003" y="163830"/>
                  </a:lnTo>
                  <a:lnTo>
                    <a:pt x="8890" y="206883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710"/>
                  </a:lnTo>
                  <a:lnTo>
                    <a:pt x="24003" y="389890"/>
                  </a:lnTo>
                  <a:lnTo>
                    <a:pt x="45593" y="429259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099"/>
                  </a:lnTo>
                  <a:lnTo>
                    <a:pt x="228981" y="549656"/>
                  </a:lnTo>
                  <a:lnTo>
                    <a:pt x="276098" y="553720"/>
                  </a:lnTo>
                  <a:lnTo>
                    <a:pt x="299974" y="552704"/>
                  </a:lnTo>
                  <a:lnTo>
                    <a:pt x="345821" y="544830"/>
                  </a:lnTo>
                  <a:lnTo>
                    <a:pt x="388747" y="529717"/>
                  </a:lnTo>
                  <a:lnTo>
                    <a:pt x="428244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287" y="410083"/>
                  </a:lnTo>
                  <a:lnTo>
                    <a:pt x="536702" y="368681"/>
                  </a:lnTo>
                  <a:lnTo>
                    <a:pt x="548259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6883"/>
                  </a:lnTo>
                  <a:lnTo>
                    <a:pt x="528320" y="163830"/>
                  </a:lnTo>
                  <a:lnTo>
                    <a:pt x="506603" y="124332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036"/>
                  </a:lnTo>
                  <a:lnTo>
                    <a:pt x="367665" y="15621"/>
                  </a:lnTo>
                  <a:lnTo>
                    <a:pt x="323215" y="3937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52393" y="3027870"/>
              <a:ext cx="515835" cy="27908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38982" y="3058236"/>
              <a:ext cx="741489" cy="241223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397865" y="2913125"/>
            <a:ext cx="31991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Puesta</a:t>
            </a:r>
            <a:r>
              <a:rPr sz="1000" spc="2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000" spc="2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punto</a:t>
            </a:r>
            <a:r>
              <a:rPr sz="1000" spc="2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del</a:t>
            </a:r>
            <a:r>
              <a:rPr sz="1000" spc="2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sistema</a:t>
            </a:r>
            <a:r>
              <a:rPr sz="1000" spc="2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operativo</a:t>
            </a:r>
            <a:r>
              <a:rPr sz="1000" spc="2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actual</a:t>
            </a:r>
            <a:r>
              <a:rPr sz="1000" spc="2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y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evolución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mediante</a:t>
            </a:r>
            <a:r>
              <a:rPr sz="1000" spc="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el</a:t>
            </a:r>
            <a:r>
              <a:rPr sz="1000" spc="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uso</a:t>
            </a:r>
            <a:r>
              <a:rPr sz="10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nuevas</a:t>
            </a:r>
            <a:r>
              <a:rPr sz="10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tecnologías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000" spc="-10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70" dirty="0">
                <a:solidFill>
                  <a:srgbClr val="002C5F"/>
                </a:solidFill>
                <a:latin typeface="Verdana"/>
                <a:cs typeface="Verdana"/>
              </a:rPr>
              <a:t>mejores</a:t>
            </a:r>
            <a:r>
              <a:rPr sz="10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prácticas</a:t>
            </a:r>
            <a:endParaRPr sz="1000" dirty="0">
              <a:latin typeface="Verdana"/>
              <a:cs typeface="Verdana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781933" y="2129535"/>
            <a:ext cx="552450" cy="553720"/>
            <a:chOff x="3781933" y="2129535"/>
            <a:chExt cx="552450" cy="553720"/>
          </a:xfrm>
        </p:grpSpPr>
        <p:sp>
          <p:nvSpPr>
            <p:cNvPr id="48" name="object 48"/>
            <p:cNvSpPr/>
            <p:nvPr/>
          </p:nvSpPr>
          <p:spPr>
            <a:xfrm>
              <a:off x="3781933" y="2129535"/>
              <a:ext cx="552450" cy="553720"/>
            </a:xfrm>
            <a:custGeom>
              <a:avLst/>
              <a:gdLst/>
              <a:ahLst/>
              <a:cxnLst/>
              <a:rect l="l" t="t" r="r" b="b"/>
              <a:pathLst>
                <a:path w="552450" h="553719">
                  <a:moveTo>
                    <a:pt x="276098" y="0"/>
                  </a:moveTo>
                  <a:lnTo>
                    <a:pt x="228981" y="4064"/>
                  </a:lnTo>
                  <a:lnTo>
                    <a:pt x="184531" y="15621"/>
                  </a:lnTo>
                  <a:lnTo>
                    <a:pt x="143256" y="34163"/>
                  </a:lnTo>
                  <a:lnTo>
                    <a:pt x="105918" y="58801"/>
                  </a:lnTo>
                  <a:lnTo>
                    <a:pt x="73152" y="89154"/>
                  </a:lnTo>
                  <a:lnTo>
                    <a:pt x="45593" y="124460"/>
                  </a:lnTo>
                  <a:lnTo>
                    <a:pt x="23876" y="163957"/>
                  </a:lnTo>
                  <a:lnTo>
                    <a:pt x="8890" y="207010"/>
                  </a:lnTo>
                  <a:lnTo>
                    <a:pt x="1016" y="252984"/>
                  </a:lnTo>
                  <a:lnTo>
                    <a:pt x="0" y="276860"/>
                  </a:lnTo>
                  <a:lnTo>
                    <a:pt x="1016" y="300736"/>
                  </a:lnTo>
                  <a:lnTo>
                    <a:pt x="8890" y="346837"/>
                  </a:lnTo>
                  <a:lnTo>
                    <a:pt x="23876" y="389890"/>
                  </a:lnTo>
                  <a:lnTo>
                    <a:pt x="45593" y="429387"/>
                  </a:lnTo>
                  <a:lnTo>
                    <a:pt x="73152" y="464566"/>
                  </a:lnTo>
                  <a:lnTo>
                    <a:pt x="105918" y="494919"/>
                  </a:lnTo>
                  <a:lnTo>
                    <a:pt x="143256" y="519684"/>
                  </a:lnTo>
                  <a:lnTo>
                    <a:pt x="184531" y="538226"/>
                  </a:lnTo>
                  <a:lnTo>
                    <a:pt x="228981" y="549783"/>
                  </a:lnTo>
                  <a:lnTo>
                    <a:pt x="276098" y="553720"/>
                  </a:lnTo>
                  <a:lnTo>
                    <a:pt x="299847" y="552704"/>
                  </a:lnTo>
                  <a:lnTo>
                    <a:pt x="345821" y="544830"/>
                  </a:lnTo>
                  <a:lnTo>
                    <a:pt x="388747" y="529717"/>
                  </a:lnTo>
                  <a:lnTo>
                    <a:pt x="428117" y="508000"/>
                  </a:lnTo>
                  <a:lnTo>
                    <a:pt x="463296" y="480441"/>
                  </a:lnTo>
                  <a:lnTo>
                    <a:pt x="493522" y="447548"/>
                  </a:lnTo>
                  <a:lnTo>
                    <a:pt x="518160" y="410083"/>
                  </a:lnTo>
                  <a:lnTo>
                    <a:pt x="536575" y="368681"/>
                  </a:lnTo>
                  <a:lnTo>
                    <a:pt x="548132" y="324104"/>
                  </a:lnTo>
                  <a:lnTo>
                    <a:pt x="552196" y="276860"/>
                  </a:lnTo>
                  <a:lnTo>
                    <a:pt x="551180" y="252984"/>
                  </a:lnTo>
                  <a:lnTo>
                    <a:pt x="543306" y="207010"/>
                  </a:lnTo>
                  <a:lnTo>
                    <a:pt x="528193" y="163957"/>
                  </a:lnTo>
                  <a:lnTo>
                    <a:pt x="506603" y="124460"/>
                  </a:lnTo>
                  <a:lnTo>
                    <a:pt x="479044" y="89154"/>
                  </a:lnTo>
                  <a:lnTo>
                    <a:pt x="446278" y="58801"/>
                  </a:lnTo>
                  <a:lnTo>
                    <a:pt x="408940" y="34163"/>
                  </a:lnTo>
                  <a:lnTo>
                    <a:pt x="367665" y="15621"/>
                  </a:lnTo>
                  <a:lnTo>
                    <a:pt x="323215" y="4064"/>
                  </a:lnTo>
                  <a:lnTo>
                    <a:pt x="276098" y="0"/>
                  </a:lnTo>
                  <a:close/>
                </a:path>
              </a:pathLst>
            </a:custGeom>
            <a:solidFill>
              <a:srgbClr val="005C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2479" y="2269578"/>
              <a:ext cx="448475" cy="260642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439013" y="2185542"/>
            <a:ext cx="32962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Desarrollo</a:t>
            </a:r>
            <a:r>
              <a:rPr sz="1000" spc="2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2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Sistema</a:t>
            </a:r>
            <a:r>
              <a:rPr sz="1000" spc="25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Core</a:t>
            </a:r>
            <a:r>
              <a:rPr sz="1000" spc="2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23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000" spc="-10" dirty="0">
                <a:solidFill>
                  <a:srgbClr val="002C5F"/>
                </a:solidFill>
                <a:latin typeface="Verdana"/>
                <a:cs typeface="Verdana"/>
              </a:rPr>
              <a:t>producción,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mantenimiento</a:t>
            </a:r>
            <a:r>
              <a:rPr sz="1000" spc="229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000" spc="3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base</a:t>
            </a:r>
            <a:r>
              <a:rPr sz="1000" spc="2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000" spc="2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datos</a:t>
            </a:r>
            <a:r>
              <a:rPr sz="1000" spc="24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e</a:t>
            </a:r>
            <a:r>
              <a:rPr sz="1000" spc="2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dirty="0">
                <a:solidFill>
                  <a:srgbClr val="002C5F"/>
                </a:solidFill>
                <a:latin typeface="Verdana"/>
                <a:cs typeface="Verdana"/>
              </a:rPr>
              <a:t>integración</a:t>
            </a:r>
            <a:r>
              <a:rPr sz="1000" spc="2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000" spc="-50" dirty="0">
                <a:solidFill>
                  <a:srgbClr val="002C5F"/>
                </a:solidFill>
                <a:latin typeface="Verdana"/>
                <a:cs typeface="Verdana"/>
              </a:rPr>
              <a:t>a </a:t>
            </a:r>
            <a:r>
              <a:rPr sz="1000" spc="-20" dirty="0">
                <a:solidFill>
                  <a:srgbClr val="002C5F"/>
                </a:solidFill>
                <a:latin typeface="Verdana"/>
                <a:cs typeface="Verdana"/>
              </a:rPr>
              <a:t>SAP.</a:t>
            </a:r>
            <a:endParaRPr sz="1000">
              <a:latin typeface="Verdana"/>
              <a:cs typeface="Verdana"/>
            </a:endParaRPr>
          </a:p>
        </p:txBody>
      </p:sp>
      <p:pic>
        <p:nvPicPr>
          <p:cNvPr id="51" name="Image 5">
            <a:extLst>
              <a:ext uri="{FF2B5EF4-FFF2-40B4-BE49-F238E27FC236}">
                <a16:creationId xmlns:a16="http://schemas.microsoft.com/office/drawing/2014/main" id="{0CB6700D-AB53-6546-77DD-AB5A66E14251}"/>
              </a:ext>
            </a:extLst>
          </p:cNvPr>
          <p:cNvPicPr>
            <a:picLocks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960276" y="53848"/>
            <a:ext cx="1813547" cy="9627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2355" y="2180844"/>
            <a:ext cx="3094990" cy="4060825"/>
            <a:chOff x="562355" y="2180844"/>
            <a:chExt cx="3094990" cy="4060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355" y="2180844"/>
              <a:ext cx="3094482" cy="40606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79" y="3389376"/>
              <a:ext cx="3070860" cy="28102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450" y="3516469"/>
              <a:ext cx="2803723" cy="255697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50137" y="1177544"/>
            <a:ext cx="1010475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spc="-60" dirty="0">
                <a:solidFill>
                  <a:srgbClr val="002C5F"/>
                </a:solidFill>
                <a:latin typeface="Verdana"/>
                <a:cs typeface="Verdana"/>
              </a:rPr>
              <a:t>Tenemos</a:t>
            </a:r>
            <a:r>
              <a:rPr sz="1400" spc="-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todo</a:t>
            </a:r>
            <a:r>
              <a:rPr sz="1400" spc="-1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lo</a:t>
            </a:r>
            <a:r>
              <a:rPr sz="1400" spc="-1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que</a:t>
            </a:r>
            <a:r>
              <a:rPr sz="1400" spc="-12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002C5F"/>
                </a:solidFill>
                <a:latin typeface="Verdana"/>
                <a:cs typeface="Verdana"/>
              </a:rPr>
              <a:t>necesitas</a:t>
            </a:r>
            <a:r>
              <a:rPr sz="1400" spc="-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para</a:t>
            </a:r>
            <a:r>
              <a:rPr sz="14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65" dirty="0">
                <a:solidFill>
                  <a:srgbClr val="002C5F"/>
                </a:solidFill>
                <a:latin typeface="Verdana"/>
                <a:cs typeface="Verdana"/>
              </a:rPr>
              <a:t>mejorar</a:t>
            </a:r>
            <a:r>
              <a:rPr sz="14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45" dirty="0">
                <a:solidFill>
                  <a:srgbClr val="002C5F"/>
                </a:solidFill>
                <a:latin typeface="Verdana"/>
                <a:cs typeface="Verdana"/>
              </a:rPr>
              <a:t>tu</a:t>
            </a:r>
            <a:r>
              <a:rPr sz="1400" spc="-5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negocio,</a:t>
            </a:r>
            <a:r>
              <a:rPr sz="1400" spc="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400" spc="16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65" dirty="0">
                <a:solidFill>
                  <a:srgbClr val="002C5F"/>
                </a:solidFill>
                <a:latin typeface="Verdana"/>
                <a:cs typeface="Verdana"/>
              </a:rPr>
              <a:t>través</a:t>
            </a:r>
            <a:r>
              <a:rPr sz="1400" spc="-4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400" spc="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un</a:t>
            </a:r>
            <a:r>
              <a:rPr sz="14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002C5F"/>
                </a:solidFill>
                <a:latin typeface="Verdana"/>
                <a:cs typeface="Verdana"/>
              </a:rPr>
              <a:t>entorno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 de</a:t>
            </a:r>
            <a:r>
              <a:rPr sz="1400" spc="10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770" dirty="0">
                <a:solidFill>
                  <a:srgbClr val="002C5F"/>
                </a:solidFill>
                <a:latin typeface="Verdana"/>
                <a:cs typeface="Verdana"/>
              </a:rPr>
              <a:t>T</a:t>
            </a:r>
            <a:r>
              <a:rPr sz="1400" spc="-265" dirty="0">
                <a:solidFill>
                  <a:srgbClr val="002C5F"/>
                </a:solidFill>
                <a:latin typeface="Verdana"/>
                <a:cs typeface="Verdana"/>
              </a:rPr>
              <a:t>I</a:t>
            </a:r>
            <a:r>
              <a:rPr sz="1400" spc="3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002C5F"/>
                </a:solidFill>
                <a:latin typeface="Verdana"/>
                <a:cs typeface="Verdana"/>
              </a:rPr>
              <a:t>eficiente.</a:t>
            </a:r>
            <a:r>
              <a:rPr sz="1400" spc="-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55" dirty="0">
                <a:solidFill>
                  <a:srgbClr val="002C5F"/>
                </a:solidFill>
                <a:latin typeface="Verdana"/>
                <a:cs typeface="Verdana"/>
              </a:rPr>
              <a:t>Nuestra</a:t>
            </a:r>
            <a:r>
              <a:rPr sz="1400" spc="-3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002C5F"/>
                </a:solidFill>
                <a:latin typeface="Verdana"/>
                <a:cs typeface="Verdana"/>
              </a:rPr>
              <a:t>PROPUESTA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DE</a:t>
            </a:r>
            <a:r>
              <a:rPr sz="1400" spc="4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VALOR</a:t>
            </a:r>
            <a:r>
              <a:rPr sz="1400" spc="47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contempla</a:t>
            </a:r>
            <a:r>
              <a:rPr sz="1400" spc="48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apoyo</a:t>
            </a:r>
            <a:r>
              <a:rPr sz="1400" spc="46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400" spc="5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nuestros</a:t>
            </a:r>
            <a:r>
              <a:rPr sz="1400" spc="4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clientes</a:t>
            </a:r>
            <a:r>
              <a:rPr sz="1400" spc="484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con</a:t>
            </a:r>
            <a:r>
              <a:rPr sz="1400" spc="25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los</a:t>
            </a:r>
            <a:r>
              <a:rPr sz="1400" spc="4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siguientes</a:t>
            </a:r>
            <a:r>
              <a:rPr sz="1400" spc="49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diferenciadores</a:t>
            </a:r>
            <a:r>
              <a:rPr sz="1400" spc="49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respecto</a:t>
            </a:r>
            <a:r>
              <a:rPr sz="1400" spc="48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002C5F"/>
                </a:solidFill>
                <a:latin typeface="Verdana"/>
                <a:cs typeface="Verdana"/>
              </a:rPr>
              <a:t>a</a:t>
            </a:r>
            <a:r>
              <a:rPr sz="1400" spc="6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400" spc="-10" dirty="0">
                <a:solidFill>
                  <a:srgbClr val="002C5F"/>
                </a:solidFill>
                <a:latin typeface="Verdana"/>
                <a:cs typeface="Verdana"/>
              </a:rPr>
              <a:t>nuestra competencia: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8839" y="2198065"/>
            <a:ext cx="24352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2C3A43"/>
                </a:solidFill>
                <a:latin typeface="Tahoma"/>
                <a:cs typeface="Tahoma"/>
              </a:rPr>
              <a:t>Equipo</a:t>
            </a:r>
            <a:r>
              <a:rPr sz="1200" b="1" spc="-6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con</a:t>
            </a:r>
            <a:r>
              <a:rPr sz="1200" b="1" spc="-1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Tahoma"/>
                <a:cs typeface="Tahoma"/>
              </a:rPr>
              <a:t>experiencia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Tahoma"/>
                <a:cs typeface="Tahoma"/>
              </a:rPr>
              <a:t>probada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1163" y="2469396"/>
            <a:ext cx="28568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Hemos</a:t>
            </a:r>
            <a:r>
              <a:rPr sz="1200" spc="11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conformado</a:t>
            </a:r>
            <a:r>
              <a:rPr sz="1200" spc="114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en</a:t>
            </a:r>
            <a:r>
              <a:rPr sz="1200" spc="114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Promotora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Aldicam</a:t>
            </a:r>
            <a:r>
              <a:rPr sz="1200" spc="484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un</a:t>
            </a:r>
            <a:r>
              <a:rPr sz="1200" spc="47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equipo</a:t>
            </a:r>
            <a:r>
              <a:rPr sz="1200" spc="345" dirty="0">
                <a:solidFill>
                  <a:srgbClr val="002C5F"/>
                </a:solidFill>
                <a:latin typeface="Verdana"/>
                <a:cs typeface="Verdana"/>
              </a:rPr>
              <a:t>  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altamente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comprometido</a:t>
            </a:r>
            <a:r>
              <a:rPr sz="1200" spc="16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y</a:t>
            </a:r>
            <a:r>
              <a:rPr sz="1200" spc="225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capacitado,</a:t>
            </a:r>
            <a:r>
              <a:rPr sz="1200" spc="250" dirty="0">
                <a:solidFill>
                  <a:srgbClr val="002C5F"/>
                </a:solidFill>
                <a:latin typeface="Verdana"/>
                <a:cs typeface="Verdana"/>
              </a:rPr>
              <a:t>   </a:t>
            </a:r>
            <a:r>
              <a:rPr sz="1200" spc="-25" dirty="0">
                <a:solidFill>
                  <a:srgbClr val="002C5F"/>
                </a:solidFill>
                <a:latin typeface="Verdana"/>
                <a:cs typeface="Verdana"/>
              </a:rPr>
              <a:t>con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la</a:t>
            </a:r>
            <a:r>
              <a:rPr sz="1200" spc="415" dirty="0">
                <a:solidFill>
                  <a:srgbClr val="002C5F"/>
                </a:solidFill>
                <a:latin typeface="Verdana"/>
                <a:cs typeface="Verdana"/>
              </a:rPr>
              <a:t>  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experiencia</a:t>
            </a:r>
            <a:r>
              <a:rPr sz="1200" spc="229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necesaria</a:t>
            </a:r>
            <a:r>
              <a:rPr sz="1200" spc="190" dirty="0">
                <a:solidFill>
                  <a:srgbClr val="002C5F"/>
                </a:solidFill>
                <a:latin typeface="Verdana"/>
                <a:cs typeface="Verdana"/>
              </a:rPr>
              <a:t>  </a:t>
            </a:r>
            <a:r>
              <a:rPr sz="1200" spc="-20" dirty="0">
                <a:solidFill>
                  <a:srgbClr val="002C5F"/>
                </a:solidFill>
                <a:latin typeface="Verdana"/>
                <a:cs typeface="Verdana"/>
              </a:rPr>
              <a:t>para </a:t>
            </a:r>
            <a:r>
              <a:rPr sz="1200" dirty="0">
                <a:solidFill>
                  <a:srgbClr val="002C5F"/>
                </a:solidFill>
                <a:latin typeface="Verdana"/>
                <a:cs typeface="Verdana"/>
              </a:rPr>
              <a:t>lograr</a:t>
            </a:r>
            <a:r>
              <a:rPr sz="1200" spc="1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90" dirty="0">
                <a:solidFill>
                  <a:srgbClr val="002C5F"/>
                </a:solidFill>
                <a:latin typeface="Verdana"/>
                <a:cs typeface="Verdana"/>
              </a:rPr>
              <a:t>tus</a:t>
            </a:r>
            <a:r>
              <a:rPr sz="1200" spc="-100" dirty="0">
                <a:solidFill>
                  <a:srgbClr val="002C5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002C5F"/>
                </a:solidFill>
                <a:latin typeface="Verdana"/>
                <a:cs typeface="Verdana"/>
              </a:rPr>
              <a:t>objetivos.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2710" y="4459351"/>
            <a:ext cx="2858135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015" marR="229870" indent="-820419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2C3A43"/>
                </a:solidFill>
                <a:latin typeface="Tahoma"/>
                <a:cs typeface="Tahoma"/>
              </a:rPr>
              <a:t>Relación</a:t>
            </a:r>
            <a:r>
              <a:rPr sz="1200" b="1" spc="-3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de</a:t>
            </a:r>
            <a:r>
              <a:rPr sz="1200" b="1" spc="-2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Socio</a:t>
            </a:r>
            <a:r>
              <a:rPr sz="1200" b="1" spc="-1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de</a:t>
            </a:r>
            <a:r>
              <a:rPr sz="1200" b="1" spc="-2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Negocios</a:t>
            </a:r>
            <a:r>
              <a:rPr sz="1200" b="1" spc="-4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50" dirty="0">
                <a:solidFill>
                  <a:srgbClr val="2C3A43"/>
                </a:solidFill>
                <a:latin typeface="Tahoma"/>
                <a:cs typeface="Tahoma"/>
              </a:rPr>
              <a:t>a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largo</a:t>
            </a:r>
            <a:r>
              <a:rPr sz="1200" b="1" spc="-8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Tahoma"/>
                <a:cs typeface="Tahoma"/>
              </a:rPr>
              <a:t>plazo</a:t>
            </a:r>
            <a:endParaRPr sz="12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405"/>
              </a:spcBef>
            </a:pP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Promotora</a:t>
            </a:r>
            <a:r>
              <a:rPr sz="1200" spc="360" dirty="0">
                <a:solidFill>
                  <a:srgbClr val="2C3A43"/>
                </a:solidFill>
                <a:latin typeface="Verdana"/>
                <a:cs typeface="Verdana"/>
              </a:rPr>
              <a:t> 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Aldicam</a:t>
            </a:r>
            <a:r>
              <a:rPr sz="1200" spc="390" dirty="0">
                <a:solidFill>
                  <a:srgbClr val="2C3A43"/>
                </a:solidFill>
                <a:latin typeface="Verdana"/>
                <a:cs typeface="Verdana"/>
              </a:rPr>
              <a:t> 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tiene</a:t>
            </a:r>
            <a:r>
              <a:rPr sz="1200" spc="395" dirty="0">
                <a:solidFill>
                  <a:srgbClr val="2C3A43"/>
                </a:solidFill>
                <a:latin typeface="Verdana"/>
                <a:cs typeface="Verdana"/>
              </a:rPr>
              <a:t>   </a:t>
            </a:r>
            <a:r>
              <a:rPr sz="1200" spc="-35" dirty="0">
                <a:solidFill>
                  <a:srgbClr val="2C3A43"/>
                </a:solidFill>
                <a:latin typeface="Verdana"/>
                <a:cs typeface="Verdana"/>
              </a:rPr>
              <a:t>la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disposición</a:t>
            </a:r>
            <a:r>
              <a:rPr sz="1200" spc="37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para</a:t>
            </a:r>
            <a:r>
              <a:rPr sz="1200" spc="31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demostrar</a:t>
            </a:r>
            <a:r>
              <a:rPr sz="1200" spc="39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con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hechos</a:t>
            </a:r>
            <a:r>
              <a:rPr sz="1200" spc="3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r>
              <a:rPr sz="1200" spc="3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interés</a:t>
            </a:r>
            <a:r>
              <a:rPr sz="1200" spc="3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19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trabajar</a:t>
            </a:r>
            <a:r>
              <a:rPr sz="1200" spc="35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con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sus</a:t>
            </a:r>
            <a:r>
              <a:rPr sz="1200" spc="240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clientes</a:t>
            </a:r>
            <a:r>
              <a:rPr sz="1200" spc="23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200" spc="23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así</a:t>
            </a:r>
            <a:r>
              <a:rPr sz="1200" spc="4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establecer</a:t>
            </a:r>
            <a:r>
              <a:rPr sz="1200" spc="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una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relación</a:t>
            </a:r>
            <a:r>
              <a:rPr sz="12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1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trabajo</a:t>
            </a:r>
            <a:r>
              <a:rPr sz="1200" spc="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 largo </a:t>
            </a: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plazo.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27769" y="2212670"/>
            <a:ext cx="24542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2C3A43"/>
                </a:solidFill>
                <a:latin typeface="Tahoma"/>
                <a:cs typeface="Tahoma"/>
              </a:rPr>
              <a:t>Compromiso</a:t>
            </a:r>
            <a:r>
              <a:rPr sz="1200" b="1" spc="-2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y</a:t>
            </a:r>
            <a:r>
              <a:rPr sz="1200" b="1" spc="-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45" dirty="0">
                <a:solidFill>
                  <a:srgbClr val="2C3A43"/>
                </a:solidFill>
                <a:latin typeface="Tahoma"/>
                <a:cs typeface="Tahoma"/>
              </a:rPr>
              <a:t>Servicio</a:t>
            </a:r>
            <a:r>
              <a:rPr sz="1200" b="1" spc="-6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2C3A43"/>
                </a:solidFill>
                <a:latin typeface="Tahoma"/>
                <a:cs typeface="Tahoma"/>
              </a:rPr>
              <a:t>al</a:t>
            </a:r>
            <a:r>
              <a:rPr sz="1200" b="1" spc="-25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2C3A43"/>
                </a:solidFill>
                <a:latin typeface="Tahoma"/>
                <a:cs typeface="Tahoma"/>
              </a:rPr>
              <a:t>Cliente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43366" y="2579370"/>
            <a:ext cx="2838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3110" algn="l"/>
                <a:tab pos="1282065" algn="l"/>
                <a:tab pos="2150745" algn="l"/>
                <a:tab pos="2698115" algn="l"/>
              </a:tabLst>
            </a:pP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Nuestra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C3A43"/>
                </a:solidFill>
                <a:latin typeface="Verdana"/>
                <a:cs typeface="Verdana"/>
              </a:rPr>
              <a:t>área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ejecutiva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20" dirty="0">
                <a:solidFill>
                  <a:srgbClr val="2C3A43"/>
                </a:solidFill>
                <a:latin typeface="Verdana"/>
                <a:cs typeface="Verdana"/>
              </a:rPr>
              <a:t>tiene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el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43366" y="2762250"/>
            <a:ext cx="2842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compromiso</a:t>
            </a:r>
            <a:r>
              <a:rPr sz="1200" spc="-5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C3A43"/>
                </a:solidFill>
                <a:latin typeface="Verdana"/>
                <a:cs typeface="Verdana"/>
              </a:rPr>
              <a:t>personal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asegurar los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43366" y="2945129"/>
            <a:ext cx="28365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9975" algn="l"/>
                <a:tab pos="1585595" algn="l"/>
                <a:tab pos="2089785" algn="l"/>
              </a:tabLst>
            </a:pP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resultados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los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	</a:t>
            </a: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proyectos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43366" y="3128009"/>
            <a:ext cx="28530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adquiridos,</a:t>
            </a:r>
            <a:r>
              <a:rPr sz="1200" spc="1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así</a:t>
            </a:r>
            <a:r>
              <a:rPr sz="1200" spc="19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como</a:t>
            </a:r>
            <a:r>
              <a:rPr sz="1200" spc="24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26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asignar</a:t>
            </a:r>
            <a:r>
              <a:rPr sz="1200" spc="20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un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equipo</a:t>
            </a:r>
            <a:r>
              <a:rPr sz="1200" spc="9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16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trabajo</a:t>
            </a:r>
            <a:r>
              <a:rPr sz="1200" spc="9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con</a:t>
            </a:r>
            <a:r>
              <a:rPr sz="1200" spc="12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la</a:t>
            </a:r>
            <a:r>
              <a:rPr sz="1200" spc="9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2C3A43"/>
                </a:solidFill>
                <a:latin typeface="Verdana"/>
                <a:cs typeface="Verdana"/>
              </a:rPr>
              <a:t>filosofía</a:t>
            </a:r>
            <a:r>
              <a:rPr sz="1200" spc="5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la</a:t>
            </a:r>
            <a:r>
              <a:rPr sz="1200" spc="3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empresa,</a:t>
            </a:r>
            <a:r>
              <a:rPr sz="1200" spc="2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para</a:t>
            </a:r>
            <a:r>
              <a:rPr sz="1200" spc="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alcanzar</a:t>
            </a:r>
            <a:r>
              <a:rPr sz="1200" spc="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y</a:t>
            </a:r>
            <a:r>
              <a:rPr sz="1200" spc="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exceder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las</a:t>
            </a:r>
            <a:r>
              <a:rPr sz="1200" spc="4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expectativas</a:t>
            </a:r>
            <a:r>
              <a:rPr sz="1200" spc="47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de</a:t>
            </a:r>
            <a:r>
              <a:rPr sz="1200" spc="45" dirty="0">
                <a:solidFill>
                  <a:srgbClr val="2C3A43"/>
                </a:solidFill>
                <a:latin typeface="Verdana"/>
                <a:cs typeface="Verdana"/>
              </a:rPr>
              <a:t>  </a:t>
            </a:r>
            <a:r>
              <a:rPr sz="1200" spc="65" dirty="0">
                <a:solidFill>
                  <a:srgbClr val="2C3A43"/>
                </a:solidFill>
                <a:latin typeface="Verdana"/>
                <a:cs typeface="Verdana"/>
              </a:rPr>
              <a:t>cada  </a:t>
            </a:r>
            <a:r>
              <a:rPr sz="1200" dirty="0">
                <a:solidFill>
                  <a:srgbClr val="2C3A43"/>
                </a:solidFill>
                <a:latin typeface="Verdana"/>
                <a:cs typeface="Verdana"/>
              </a:rPr>
              <a:t>uno</a:t>
            </a:r>
            <a:r>
              <a:rPr sz="1200" spc="445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2C3A43"/>
                </a:solidFill>
                <a:latin typeface="Verdana"/>
                <a:cs typeface="Verdana"/>
              </a:rPr>
              <a:t>de </a:t>
            </a:r>
            <a:r>
              <a:rPr sz="1200" spc="-75" dirty="0">
                <a:solidFill>
                  <a:srgbClr val="2C3A43"/>
                </a:solidFill>
                <a:latin typeface="Verdana"/>
                <a:cs typeface="Verdana"/>
              </a:rPr>
              <a:t>nuestros</a:t>
            </a:r>
            <a:r>
              <a:rPr sz="1200" spc="-70" dirty="0">
                <a:solidFill>
                  <a:srgbClr val="2C3A43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2C3A43"/>
                </a:solidFill>
                <a:latin typeface="Verdana"/>
                <a:cs typeface="Verdana"/>
              </a:rPr>
              <a:t>clientes.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39996" y="2161032"/>
            <a:ext cx="3094990" cy="4059554"/>
            <a:chOff x="4539996" y="2161032"/>
            <a:chExt cx="3094990" cy="4059554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9620" y="2179320"/>
              <a:ext cx="3012948" cy="23317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3346" y="2265934"/>
              <a:ext cx="2829686" cy="21621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39996" y="2161032"/>
              <a:ext cx="3094481" cy="405917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528304" y="2164079"/>
            <a:ext cx="3094990" cy="4060825"/>
            <a:chOff x="8528304" y="2164079"/>
            <a:chExt cx="3094990" cy="406082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54212" y="4037075"/>
              <a:ext cx="3012948" cy="21717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48319" y="4122737"/>
              <a:ext cx="2829686" cy="200558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8304" y="2164079"/>
              <a:ext cx="3094481" cy="4060698"/>
            </a:xfrm>
            <a:prstGeom prst="rect">
              <a:avLst/>
            </a:prstGeom>
          </p:spPr>
        </p:pic>
      </p:grpSp>
      <p:pic>
        <p:nvPicPr>
          <p:cNvPr id="24" name="Image 5">
            <a:extLst>
              <a:ext uri="{FF2B5EF4-FFF2-40B4-BE49-F238E27FC236}">
                <a16:creationId xmlns:a16="http://schemas.microsoft.com/office/drawing/2014/main" id="{9BD17ABA-67D0-A559-0603-9B31E5B7D8E0}"/>
              </a:ext>
            </a:extLst>
          </p:cNvPr>
          <p:cNvPicPr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753600" y="76200"/>
            <a:ext cx="1813547" cy="9627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FB9F9-122F-B9D3-36B7-29B759A4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Software para la gestión del </a:t>
            </a:r>
            <a:r>
              <a:rPr lang="es-ES" dirty="0" err="1"/>
              <a:t>Blockchain</a:t>
            </a:r>
            <a:r>
              <a:rPr lang="es-ES" dirty="0"/>
              <a:t> y las Cripto monedas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E11577-7A03-57F6-FF90-1273BBED4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Explorador de bloques, Visualizador de gráficos, Entidades </a:t>
            </a:r>
            <a:r>
              <a:rPr lang="es-ES" dirty="0"/>
              <a:t>personalizadas, Gestión de casos, Solicitud de desmezcla, Análisis masivo de datos, Detección, Lista de vigilancia de </a:t>
            </a:r>
            <a:r>
              <a:rPr lang="es-MX" dirty="0"/>
              <a:t>entidades, Informes de víctimas, Geoespacial, Explorador de huellas dactilares, Investigador interesado</a:t>
            </a:r>
          </a:p>
          <a:p>
            <a:r>
              <a:rPr lang="es-MX" sz="1600" dirty="0"/>
              <a:t>(Contrato celebrado con el Centro Nacional de Inteligencia en 2025)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DA44FD-7298-817E-3C98-A813548F7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5338654"/>
            <a:ext cx="1262130" cy="38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60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DE98F-CF56-3C39-8D66-9E282A393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23681" cy="4601183"/>
          </a:xfrm>
        </p:spPr>
        <p:txBody>
          <a:bodyPr>
            <a:normAutofit/>
          </a:bodyPr>
          <a:lstStyle/>
          <a:p>
            <a:r>
              <a:rPr lang="es-ES" dirty="0"/>
              <a:t>Soluciones Y Softwares De Inteligencia Para Refuerzo De Las Actividades De Investigación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E5CC59-1453-5A48-09C8-BC9717612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Herramienta de acceso forense móvil de última generación que extrae datos cifrados o inaccesibles de dispositivos móviles. Esta plataforma </a:t>
            </a:r>
            <a:r>
              <a:rPr lang="es-ES" dirty="0" err="1"/>
              <a:t>plug</a:t>
            </a:r>
            <a:r>
              <a:rPr lang="es-ES" dirty="0"/>
              <a:t>-and-</a:t>
            </a:r>
            <a:r>
              <a:rPr lang="es-ES" dirty="0" err="1"/>
              <a:t>play</a:t>
            </a:r>
            <a:r>
              <a:rPr lang="es-ES" dirty="0"/>
              <a:t> se controla mediante una interfaz web fácil de usar y se actualiza periódicamente para que los usuarios puedan acceder a dispositivos iOS y a los principales dispositivos Android. Con </a:t>
            </a:r>
            <a:r>
              <a:rPr lang="es-ES" dirty="0" err="1"/>
              <a:t>GrayKey</a:t>
            </a:r>
            <a:r>
              <a:rPr lang="es-ES" dirty="0"/>
              <a:t>, puede realizar múltiples tipos de extracción, acceder a los artefactos necesarios y utilizar diversas funciones que le ayudarán a agilizar sus investigaciones.</a:t>
            </a:r>
          </a:p>
          <a:p>
            <a:r>
              <a:rPr lang="es-ES" dirty="0"/>
              <a:t>Contrato celebrado con: Secretaria de Seguridad y Protección Ciudadana Municipal de Tijuana (2025)</a:t>
            </a:r>
          </a:p>
          <a:p>
            <a:r>
              <a:rPr lang="es-ES" dirty="0"/>
              <a:t>Contrato celebrado con la Secretaria de Seguridad y Protección Ciudadana </a:t>
            </a:r>
            <a:r>
              <a:rPr lang="es-MX" b="1" dirty="0"/>
              <a:t>Licenciamiento de herramienta de investigación de </a:t>
            </a:r>
            <a:r>
              <a:rPr lang="es-MX" b="1" dirty="0" err="1"/>
              <a:t>criptoactivos</a:t>
            </a:r>
            <a:r>
              <a:rPr lang="es-MX" b="1" dirty="0"/>
              <a:t> en Blockchain</a:t>
            </a:r>
            <a:r>
              <a:rPr lang="es-MX" dirty="0"/>
              <a:t> No.</a:t>
            </a:r>
            <a:r>
              <a:rPr lang="es-MX" b="1" dirty="0"/>
              <a:t> PE-S/010/25</a:t>
            </a:r>
            <a:r>
              <a:rPr lang="es-MX" dirty="0"/>
              <a:t> (2025)</a:t>
            </a:r>
            <a:endParaRPr lang="es-ES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9657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F7C86-8DFF-C897-BE47-D2B8CE51A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Datos de contacto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3BA37-AB07-A5B7-37A4-2621ED227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1" spc="-45" dirty="0">
                <a:solidFill>
                  <a:srgbClr val="2C3A43"/>
                </a:solidFill>
                <a:latin typeface="Tahoma"/>
                <a:cs typeface="Tahoma"/>
              </a:rPr>
              <a:t>Ángel</a:t>
            </a:r>
            <a:r>
              <a:rPr lang="es-MX" b="1" spc="-8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lang="es-MX" b="1" spc="-55" dirty="0">
                <a:solidFill>
                  <a:srgbClr val="2C3A43"/>
                </a:solidFill>
                <a:latin typeface="Tahoma"/>
                <a:cs typeface="Tahoma"/>
              </a:rPr>
              <a:t>Fernando</a:t>
            </a:r>
            <a:r>
              <a:rPr lang="es-MX" b="1" spc="-11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lang="es-MX" b="1" spc="-65" dirty="0">
                <a:solidFill>
                  <a:srgbClr val="2C3A43"/>
                </a:solidFill>
                <a:latin typeface="Tahoma"/>
                <a:cs typeface="Tahoma"/>
              </a:rPr>
              <a:t>Castro</a:t>
            </a:r>
            <a:r>
              <a:rPr lang="es-MX" b="1" spc="-15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lang="es-MX" b="1" spc="-45" dirty="0">
                <a:solidFill>
                  <a:srgbClr val="2C3A43"/>
                </a:solidFill>
                <a:latin typeface="Tahoma"/>
                <a:cs typeface="Tahoma"/>
              </a:rPr>
              <a:t>Altamirano </a:t>
            </a:r>
          </a:p>
          <a:p>
            <a:r>
              <a:rPr lang="es-MX" dirty="0">
                <a:solidFill>
                  <a:srgbClr val="2C3A43"/>
                </a:solidFill>
                <a:latin typeface="Tahoma"/>
                <a:cs typeface="Tahoma"/>
              </a:rPr>
              <a:t>Representante</a:t>
            </a:r>
            <a:r>
              <a:rPr lang="es-MX" spc="220" dirty="0">
                <a:solidFill>
                  <a:srgbClr val="2C3A43"/>
                </a:solidFill>
                <a:latin typeface="Tahoma"/>
                <a:cs typeface="Tahoma"/>
              </a:rPr>
              <a:t> </a:t>
            </a:r>
            <a:r>
              <a:rPr lang="es-MX" spc="-10" dirty="0">
                <a:solidFill>
                  <a:srgbClr val="2C3A43"/>
                </a:solidFill>
                <a:latin typeface="Tahoma"/>
                <a:cs typeface="Tahoma"/>
              </a:rPr>
              <a:t>Legal</a:t>
            </a:r>
          </a:p>
          <a:p>
            <a:r>
              <a:rPr lang="es-ES" dirty="0"/>
              <a:t>Bosques de Radiatas 44 Col. Bosques de las Lomas, 05120, CDMX </a:t>
            </a:r>
            <a:r>
              <a:rPr lang="es-ES" dirty="0">
                <a:hlinkClick r:id="rId2"/>
              </a:rPr>
              <a:t>soporte@paldicam.com.</a:t>
            </a:r>
            <a:r>
              <a:rPr lang="es-ES" dirty="0"/>
              <a:t>mx 5521063005</a:t>
            </a:r>
            <a:endParaRPr lang="es-MX" dirty="0"/>
          </a:p>
          <a:p>
            <a:r>
              <a:rPr lang="es-ES" dirty="0"/>
              <a:t>RFC: PAL2103123M9</a:t>
            </a:r>
          </a:p>
          <a:p>
            <a:pPr algn="r"/>
            <a:endParaRPr lang="es-MX" dirty="0">
              <a:latin typeface="Tahoma"/>
              <a:cs typeface="Tahoma"/>
            </a:endParaRPr>
          </a:p>
          <a:p>
            <a:pPr algn="r"/>
            <a:r>
              <a:rPr lang="es-MX" dirty="0"/>
              <a:t>Firma</a:t>
            </a:r>
          </a:p>
        </p:txBody>
      </p:sp>
      <p:pic>
        <p:nvPicPr>
          <p:cNvPr id="4" name="Image 5">
            <a:extLst>
              <a:ext uri="{FF2B5EF4-FFF2-40B4-BE49-F238E27FC236}">
                <a16:creationId xmlns:a16="http://schemas.microsoft.com/office/drawing/2014/main" id="{E55C6EF1-FC00-24A9-B81B-9573A6425131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53600" y="161050"/>
            <a:ext cx="1813547" cy="9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16614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Marco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238</TotalTime>
  <Words>1137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Corbel</vt:lpstr>
      <vt:lpstr>Tahoma</vt:lpstr>
      <vt:lpstr>Trebuchet MS</vt:lpstr>
      <vt:lpstr>Verdana</vt:lpstr>
      <vt:lpstr>Wingdings 2</vt:lpstr>
      <vt:lpstr>Marco</vt:lpstr>
      <vt:lpstr>PROMOTORA ALDICAM</vt:lpstr>
      <vt:lpstr>Presentación de PowerPoint</vt:lpstr>
      <vt:lpstr>Nuestras verticales de atención</vt:lpstr>
      <vt:lpstr>Nuestros Productos</vt:lpstr>
      <vt:lpstr>Nuestros Servicios</vt:lpstr>
      <vt:lpstr>Somos Especialistas en:</vt:lpstr>
      <vt:lpstr>Presentación de PowerPoint</vt:lpstr>
      <vt:lpstr>Nuestros clientes</vt:lpstr>
      <vt:lpstr>Presentación de PowerPoint</vt:lpstr>
      <vt:lpstr>Software para la gestión del Blockchain y las Cripto monedas</vt:lpstr>
      <vt:lpstr>Soluciones Y Softwares De Inteligencia Para Refuerzo De Las Actividades De Investigación</vt:lpstr>
      <vt:lpstr>Datos de contacto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Diaz</dc:creator>
  <cp:lastModifiedBy>LJVC</cp:lastModifiedBy>
  <cp:revision>4</cp:revision>
  <dcterms:created xsi:type="dcterms:W3CDTF">2026-03-24T16:11:02Z</dcterms:created>
  <dcterms:modified xsi:type="dcterms:W3CDTF">2026-09-07T18:14:47Z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2025-10-02T00:00:00Z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2026-03-24T00:00:00Z</vt:filetime>
  </property>
  <property fmtid="{D5CDD505-2E9C-101B-9397-08002B2CF9AE}" pid="5" name="Producer">
    <vt:lpwstr>Microsoft® PowerPoint® para Microsoft 365</vt:lpwstr>
  </property>
</Properties>
</file>