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4" r:id="rId12"/>
    <p:sldId id="267" r:id="rId13"/>
    <p:sldId id="268" r:id="rId14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B5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83" d="100"/>
          <a:sy n="83" d="100"/>
        </p:scale>
        <p:origin x="65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359249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Relationship Id="rId9" Type="http://schemas.openxmlformats.org/officeDocument/2006/relationships/image" Target="../media/image3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1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41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4F0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decor/blob_yellow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188720" y="-1188720"/>
            <a:ext cx="4206240" cy="3383280"/>
          </a:xfrm>
          <a:prstGeom prst="rect">
            <a:avLst/>
          </a:prstGeom>
        </p:spPr>
      </p:pic>
      <p:pic>
        <p:nvPicPr>
          <p:cNvPr id="3" name="Image 1" descr="/home/claude/decor/blob_oran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8846533">
            <a:off x="8374966" y="4396786"/>
            <a:ext cx="6707976" cy="4664318"/>
          </a:xfrm>
          <a:prstGeom prst="rect">
            <a:avLst/>
          </a:prstGeom>
        </p:spPr>
      </p:pic>
      <p:sp>
        <p:nvSpPr>
          <p:cNvPr id="5" name="Text 0"/>
          <p:cNvSpPr/>
          <p:nvPr/>
        </p:nvSpPr>
        <p:spPr>
          <a:xfrm>
            <a:off x="0" y="640080"/>
            <a:ext cx="1219169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7B55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Vitamine </a:t>
            </a:r>
            <a:r>
              <a:rPr lang="en-US" sz="2200" b="1" i="1" dirty="0">
                <a:solidFill>
                  <a:srgbClr val="213341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Digitale</a:t>
            </a:r>
            <a:endParaRPr lang="en-US" sz="2200" dirty="0"/>
          </a:p>
        </p:txBody>
      </p:sp>
      <p:sp>
        <p:nvSpPr>
          <p:cNvPr id="7" name="Text 1"/>
          <p:cNvSpPr/>
          <p:nvPr/>
        </p:nvSpPr>
        <p:spPr>
          <a:xfrm>
            <a:off x="1005840" y="1874520"/>
            <a:ext cx="101800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213341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Réseaux sociaux :</a:t>
            </a:r>
            <a:endParaRPr lang="en-US" sz="4000" dirty="0"/>
          </a:p>
        </p:txBody>
      </p:sp>
      <p:sp>
        <p:nvSpPr>
          <p:cNvPr id="8" name="Text 2"/>
          <p:cNvSpPr/>
          <p:nvPr/>
        </p:nvSpPr>
        <p:spPr>
          <a:xfrm>
            <a:off x="1188720" y="2606040"/>
            <a:ext cx="9814255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3000" dirty="0" err="1">
                <a:solidFill>
                  <a:srgbClr val="F7B55A"/>
                </a:solidFill>
                <a:latin typeface="Segoe Print" pitchFamily="34" charset="0"/>
                <a:ea typeface="Segoe Print" pitchFamily="34" charset="-122"/>
                <a:cs typeface="Segoe Print" pitchFamily="34" charset="-120"/>
              </a:rPr>
              <a:t>Créer</a:t>
            </a:r>
            <a:r>
              <a:rPr lang="en-US" sz="3000" dirty="0">
                <a:solidFill>
                  <a:srgbClr val="F7B55A"/>
                </a:solidFill>
                <a:latin typeface="Segoe Print" pitchFamily="34" charset="0"/>
                <a:ea typeface="Segoe Print" pitchFamily="34" charset="-122"/>
                <a:cs typeface="Segoe Print" pitchFamily="34" charset="-120"/>
              </a:rPr>
              <a:t> du contenu qui attire, </a:t>
            </a:r>
          </a:p>
          <a:p>
            <a:pPr marL="0" indent="0" algn="ctr">
              <a:lnSpc>
                <a:spcPct val="105000"/>
              </a:lnSpc>
              <a:buNone/>
            </a:pPr>
            <a:r>
              <a:rPr lang="en-US" sz="3000" dirty="0" err="1">
                <a:solidFill>
                  <a:srgbClr val="F7B55A"/>
                </a:solidFill>
                <a:latin typeface="Segoe Print" pitchFamily="34" charset="0"/>
                <a:ea typeface="Segoe Print" pitchFamily="34" charset="-122"/>
                <a:cs typeface="Segoe Print" pitchFamily="34" charset="-120"/>
              </a:rPr>
              <a:t>crée</a:t>
            </a:r>
            <a:r>
              <a:rPr lang="en-US" sz="3000" dirty="0">
                <a:solidFill>
                  <a:srgbClr val="F7B55A"/>
                </a:solidFill>
                <a:latin typeface="Segoe Print" pitchFamily="34" charset="0"/>
                <a:ea typeface="Segoe Print" pitchFamily="34" charset="-122"/>
                <a:cs typeface="Segoe Print" pitchFamily="34" charset="-120"/>
              </a:rPr>
              <a:t> la confiance et aide à vendre</a:t>
            </a:r>
            <a:endParaRPr lang="en-US" sz="3000" dirty="0"/>
          </a:p>
        </p:txBody>
      </p:sp>
      <p:pic>
        <p:nvPicPr>
          <p:cNvPr id="9" name="Image 4" descr="/home/claude/decor/wavy_underlin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01288" y="3703320"/>
            <a:ext cx="4389120" cy="457200"/>
          </a:xfrm>
          <a:prstGeom prst="rect">
            <a:avLst/>
          </a:prstGeom>
        </p:spPr>
      </p:pic>
      <p:sp>
        <p:nvSpPr>
          <p:cNvPr id="10" name="Shape 3"/>
          <p:cNvSpPr/>
          <p:nvPr/>
        </p:nvSpPr>
        <p:spPr>
          <a:xfrm>
            <a:off x="3261208" y="4343400"/>
            <a:ext cx="5669280" cy="1051560"/>
          </a:xfrm>
          <a:prstGeom prst="roundRect">
            <a:avLst>
              <a:gd name="adj" fmla="val 13913"/>
            </a:avLst>
          </a:prstGeom>
          <a:solidFill>
            <a:srgbClr val="FFFFFF"/>
          </a:solidFill>
          <a:ln/>
          <a:effectLst>
            <a:outerShdw blurRad="101600" dist="38100" dir="5400000" algn="bl" rotWithShape="0">
              <a:srgbClr val="B9AFA0">
                <a:alpha val="35000"/>
              </a:srgbClr>
            </a:outerShdw>
          </a:effectLst>
        </p:spPr>
        <p:txBody>
          <a:bodyPr/>
          <a:lstStyle/>
          <a:p>
            <a:endParaRPr lang="fr-FR"/>
          </a:p>
        </p:txBody>
      </p:sp>
      <p:sp>
        <p:nvSpPr>
          <p:cNvPr id="11" name="Text 4"/>
          <p:cNvSpPr/>
          <p:nvPr/>
        </p:nvSpPr>
        <p:spPr>
          <a:xfrm>
            <a:off x="3261208" y="4453128"/>
            <a:ext cx="5669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2133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Atelier Mastermind Business PPI</a:t>
            </a:r>
            <a:endParaRPr lang="en-US" sz="1700" dirty="0"/>
          </a:p>
        </p:txBody>
      </p:sp>
      <p:sp>
        <p:nvSpPr>
          <p:cNvPr id="12" name="Text 5"/>
          <p:cNvSpPr/>
          <p:nvPr/>
        </p:nvSpPr>
        <p:spPr>
          <a:xfrm>
            <a:off x="3261208" y="4864608"/>
            <a:ext cx="5669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i="1" dirty="0">
                <a:solidFill>
                  <a:srgbClr val="5C6B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Animé par Laëtitia — Vitamine Digitale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4F0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859975" y="256032"/>
            <a:ext cx="2103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00" b="1" dirty="0">
                <a:solidFill>
                  <a:srgbClr val="F7B55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Vitamine </a:t>
            </a:r>
            <a:r>
              <a:rPr lang="en-US" sz="1300" b="1" i="1" dirty="0">
                <a:solidFill>
                  <a:srgbClr val="213341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Digitale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2920" y="457200"/>
            <a:ext cx="2377440" cy="347472"/>
          </a:xfrm>
          <a:prstGeom prst="roundRect">
            <a:avLst>
              <a:gd name="adj" fmla="val 50000"/>
            </a:avLst>
          </a:prstGeom>
          <a:solidFill>
            <a:srgbClr val="F4CEB4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4" name="Text 2"/>
          <p:cNvSpPr/>
          <p:nvPr/>
        </p:nvSpPr>
        <p:spPr>
          <a:xfrm>
            <a:off x="502920" y="457200"/>
            <a:ext cx="237744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kern="0" spc="100" dirty="0">
                <a:solidFill>
                  <a:srgbClr val="2133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BIENVENUE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02920" y="868680"/>
            <a:ext cx="6400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213341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Enchantée !</a:t>
            </a:r>
            <a:endParaRPr lang="en-US" sz="3400" dirty="0"/>
          </a:p>
        </p:txBody>
      </p:sp>
      <p:sp>
        <p:nvSpPr>
          <p:cNvPr id="6" name="Text 4"/>
          <p:cNvSpPr/>
          <p:nvPr/>
        </p:nvSpPr>
        <p:spPr>
          <a:xfrm>
            <a:off x="502920" y="1481328"/>
            <a:ext cx="6400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dirty="0">
                <a:solidFill>
                  <a:srgbClr val="F7B55A"/>
                </a:solidFill>
                <a:latin typeface="Segoe Print" pitchFamily="34" charset="0"/>
                <a:ea typeface="Segoe Print" pitchFamily="34" charset="-122"/>
                <a:cs typeface="Segoe Print" pitchFamily="34" charset="-120"/>
              </a:rPr>
              <a:t>Laëtitia Tranchée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502920" y="1901952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5C6B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Fondatrice de Vitamine Digitale — basée à Lyon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732520" y="777240"/>
            <a:ext cx="2971800" cy="3472031"/>
          </a:xfrm>
          <a:prstGeom prst="roundRect">
            <a:avLst>
              <a:gd name="adj" fmla="val 5538"/>
            </a:avLst>
          </a:prstGeom>
          <a:solidFill>
            <a:srgbClr val="F4CEB4"/>
          </a:solidFill>
          <a:ln/>
          <a:effectLst>
            <a:outerShdw blurRad="101600" dist="38100" dir="5400000" algn="bl" rotWithShape="0">
              <a:srgbClr val="B9AFA0">
                <a:alpha val="30000"/>
              </a:srgbClr>
            </a:outerShdw>
          </a:effectLst>
        </p:spPr>
        <p:txBody>
          <a:bodyPr/>
          <a:lstStyle/>
          <a:p>
            <a:endParaRPr lang="fr-FR"/>
          </a:p>
        </p:txBody>
      </p:sp>
      <p:pic>
        <p:nvPicPr>
          <p:cNvPr id="9" name="Image 0" descr="/home/claude/decor/torn_stri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32520" y="777240"/>
            <a:ext cx="2971800" cy="914400"/>
          </a:xfrm>
          <a:prstGeom prst="rect">
            <a:avLst/>
          </a:prstGeom>
        </p:spPr>
      </p:pic>
      <p:sp>
        <p:nvSpPr>
          <p:cNvPr id="10" name="Shape 7"/>
          <p:cNvSpPr/>
          <p:nvPr/>
        </p:nvSpPr>
        <p:spPr>
          <a:xfrm>
            <a:off x="9646920" y="1417320"/>
            <a:ext cx="1143000" cy="1143000"/>
          </a:xfrm>
          <a:prstGeom prst="ellipse">
            <a:avLst/>
          </a:prstGeom>
          <a:solidFill>
            <a:srgbClr val="FFFFFF"/>
          </a:solidFill>
          <a:ln w="25400">
            <a:solidFill>
              <a:srgbClr val="213341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11" name="Text 8"/>
          <p:cNvSpPr/>
          <p:nvPr/>
        </p:nvSpPr>
        <p:spPr>
          <a:xfrm>
            <a:off x="9646920" y="1417320"/>
            <a:ext cx="11430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213341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LT</a:t>
            </a:r>
            <a:endParaRPr lang="en-US" sz="3000" dirty="0"/>
          </a:p>
        </p:txBody>
      </p:sp>
      <p:pic>
        <p:nvPicPr>
          <p:cNvPr id="13" name="Image 2" descr="/home/claude/decor/paperclip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9640" y="502920"/>
            <a:ext cx="502920" cy="868680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9038440" y="2726614"/>
            <a:ext cx="2359959" cy="7709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/>
            <a:r>
              <a:rPr lang="fr-FR" sz="1400" i="1" dirty="0"/>
              <a:t>Ce que j’aime le plus dans</a:t>
            </a:r>
          </a:p>
          <a:p>
            <a:pPr algn="ctr"/>
            <a:r>
              <a:rPr lang="fr-FR" sz="1400" i="1" dirty="0"/>
              <a:t>mon métier, c’est mettre mes compétences et ma créativité au service de professionnels qui, par leur expertise, contribuent à rendre ce monde meilleur.</a:t>
            </a:r>
            <a:endParaRPr lang="en-US" sz="1400" i="1" dirty="0"/>
          </a:p>
        </p:txBody>
      </p:sp>
      <p:sp>
        <p:nvSpPr>
          <p:cNvPr id="15" name="Shape 10"/>
          <p:cNvSpPr/>
          <p:nvPr/>
        </p:nvSpPr>
        <p:spPr>
          <a:xfrm>
            <a:off x="519056" y="2423160"/>
            <a:ext cx="7550076" cy="96012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/>
          <a:effectLst>
            <a:outerShdw blurRad="76200" dist="25400" dir="5400000" algn="bl" rotWithShape="0">
              <a:srgbClr val="DAD2C4">
                <a:alpha val="30000"/>
              </a:srgbClr>
            </a:outerShdw>
          </a:effectLst>
        </p:spPr>
        <p:txBody>
          <a:bodyPr/>
          <a:lstStyle/>
          <a:p>
            <a:endParaRPr lang="fr-FR"/>
          </a:p>
        </p:txBody>
      </p:sp>
      <p:sp>
        <p:nvSpPr>
          <p:cNvPr id="16" name="Text 11"/>
          <p:cNvSpPr/>
          <p:nvPr/>
        </p:nvSpPr>
        <p:spPr>
          <a:xfrm>
            <a:off x="754380" y="2506173"/>
            <a:ext cx="710901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7B55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Ma mission :  </a:t>
            </a:r>
            <a:r>
              <a:rPr lang="en-US" sz="1400" dirty="0">
                <a:solidFill>
                  <a:srgbClr val="2133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Accompagner les entrepreneurs à gagner en visibilité sur les réseaux sociaux grâce à une communication adaptée aux usages des plateformes et alignée avec leur identité.</a:t>
            </a:r>
            <a:endParaRPr lang="en-US" sz="1300" dirty="0"/>
          </a:p>
        </p:txBody>
      </p:sp>
      <p:pic>
        <p:nvPicPr>
          <p:cNvPr id="17" name="Image 3" descr="/home/claude/badges/edit3_orange_bg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1520" y="3611880"/>
            <a:ext cx="502920" cy="502920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685800" y="4142232"/>
            <a:ext cx="2423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2133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Stratégie de contenu</a:t>
            </a:r>
            <a:endParaRPr lang="en-US" sz="1600" b="1" dirty="0"/>
          </a:p>
        </p:txBody>
      </p:sp>
      <p:pic>
        <p:nvPicPr>
          <p:cNvPr id="19" name="Image 4" descr="/home/claude/badges/calendar_orange_bg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37560" y="3611880"/>
            <a:ext cx="502920" cy="502920"/>
          </a:xfrm>
          <a:prstGeom prst="rect">
            <a:avLst/>
          </a:prstGeom>
        </p:spPr>
      </p:pic>
      <p:sp>
        <p:nvSpPr>
          <p:cNvPr id="20" name="Text 13"/>
          <p:cNvSpPr/>
          <p:nvPr/>
        </p:nvSpPr>
        <p:spPr>
          <a:xfrm>
            <a:off x="3291840" y="4142232"/>
            <a:ext cx="2423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2133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Calendrier éditorial</a:t>
            </a:r>
            <a:endParaRPr lang="en-US" sz="1600" b="1" dirty="0"/>
          </a:p>
        </p:txBody>
      </p:sp>
      <p:pic>
        <p:nvPicPr>
          <p:cNvPr id="21" name="Image 5" descr="/home/claude/badges/camera_orange_b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43600" y="3611880"/>
            <a:ext cx="502920" cy="502920"/>
          </a:xfrm>
          <a:prstGeom prst="rect">
            <a:avLst/>
          </a:prstGeom>
        </p:spPr>
      </p:pic>
      <p:sp>
        <p:nvSpPr>
          <p:cNvPr id="22" name="Text 14"/>
          <p:cNvSpPr/>
          <p:nvPr/>
        </p:nvSpPr>
        <p:spPr>
          <a:xfrm>
            <a:off x="5897880" y="4142232"/>
            <a:ext cx="2423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2133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Création photo / vidéo</a:t>
            </a:r>
            <a:endParaRPr lang="en-US" sz="1600" b="1" dirty="0"/>
          </a:p>
        </p:txBody>
      </p:sp>
      <p:pic>
        <p:nvPicPr>
          <p:cNvPr id="23" name="Image 6" descr="/home/claude/badges/send_orange_bg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1520" y="4846320"/>
            <a:ext cx="502920" cy="502920"/>
          </a:xfrm>
          <a:prstGeom prst="rect">
            <a:avLst/>
          </a:prstGeom>
        </p:spPr>
      </p:pic>
      <p:sp>
        <p:nvSpPr>
          <p:cNvPr id="24" name="Text 15"/>
          <p:cNvSpPr/>
          <p:nvPr/>
        </p:nvSpPr>
        <p:spPr>
          <a:xfrm>
            <a:off x="685800" y="5376672"/>
            <a:ext cx="2423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2133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Publication</a:t>
            </a:r>
            <a:endParaRPr lang="en-US" sz="1600" b="1" dirty="0"/>
          </a:p>
        </p:txBody>
      </p:sp>
      <p:pic>
        <p:nvPicPr>
          <p:cNvPr id="25" name="Image 7" descr="/home/claude/badges/messageCircle_orange_bg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37560" y="4846320"/>
            <a:ext cx="502920" cy="502920"/>
          </a:xfrm>
          <a:prstGeom prst="rect">
            <a:avLst/>
          </a:prstGeom>
        </p:spPr>
      </p:pic>
      <p:sp>
        <p:nvSpPr>
          <p:cNvPr id="26" name="Text 16"/>
          <p:cNvSpPr/>
          <p:nvPr/>
        </p:nvSpPr>
        <p:spPr>
          <a:xfrm>
            <a:off x="3291840" y="5376672"/>
            <a:ext cx="2423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2133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Animation &amp; interactions</a:t>
            </a:r>
            <a:endParaRPr lang="en-US" sz="1600" b="1" dirty="0"/>
          </a:p>
        </p:txBody>
      </p:sp>
      <p:pic>
        <p:nvPicPr>
          <p:cNvPr id="27" name="Image 8" descr="/home/claude/badges/checkCircle_orange_bg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943600" y="4846320"/>
            <a:ext cx="502920" cy="502920"/>
          </a:xfrm>
          <a:prstGeom prst="rect">
            <a:avLst/>
          </a:prstGeom>
        </p:spPr>
      </p:pic>
      <p:sp>
        <p:nvSpPr>
          <p:cNvPr id="28" name="Text 17"/>
          <p:cNvSpPr/>
          <p:nvPr/>
        </p:nvSpPr>
        <p:spPr>
          <a:xfrm>
            <a:off x="5897880" y="5376672"/>
            <a:ext cx="2423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2133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Suivi &amp; cohérence</a:t>
            </a:r>
            <a:endParaRPr lang="en-US" sz="1600" b="1" dirty="0"/>
          </a:p>
        </p:txBody>
      </p:sp>
      <p:sp>
        <p:nvSpPr>
          <p:cNvPr id="29" name="Shape 18"/>
          <p:cNvSpPr/>
          <p:nvPr/>
        </p:nvSpPr>
        <p:spPr>
          <a:xfrm>
            <a:off x="502920" y="5989320"/>
            <a:ext cx="7818120" cy="548640"/>
          </a:xfrm>
          <a:prstGeom prst="roundRect">
            <a:avLst>
              <a:gd name="adj" fmla="val 50000"/>
            </a:avLst>
          </a:prstGeom>
          <a:solidFill>
            <a:srgbClr val="213341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0" name="Text 19"/>
          <p:cNvSpPr/>
          <p:nvPr/>
        </p:nvSpPr>
        <p:spPr>
          <a:xfrm>
            <a:off x="685800" y="5989320"/>
            <a:ext cx="7452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 rôle : Vous aider à savoir quoi dire, comment le dire et comment le rendre visible.</a:t>
            </a:r>
            <a:endParaRPr lang="en-US" sz="1400" dirty="0"/>
          </a:p>
        </p:txBody>
      </p:sp>
      <p:sp>
        <p:nvSpPr>
          <p:cNvPr id="31" name="Text 20"/>
          <p:cNvSpPr/>
          <p:nvPr/>
        </p:nvSpPr>
        <p:spPr>
          <a:xfrm>
            <a:off x="11505895" y="641908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2133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1000" dirty="0"/>
          </a:p>
        </p:txBody>
      </p:sp>
      <p:pic>
        <p:nvPicPr>
          <p:cNvPr id="33" name="Image 32">
            <a:extLst>
              <a:ext uri="{FF2B5EF4-FFF2-40B4-BE49-F238E27FC236}">
                <a16:creationId xmlns:a16="http://schemas.microsoft.com/office/drawing/2014/main" id="{D8784603-D192-5A76-3844-4F3FCC3BD15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578788" y="1352684"/>
            <a:ext cx="1279264" cy="127926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4F0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859975" y="256032"/>
            <a:ext cx="2103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00" b="1" dirty="0">
                <a:solidFill>
                  <a:srgbClr val="F7B55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Vitamine </a:t>
            </a:r>
            <a:r>
              <a:rPr lang="en-US" sz="1300" b="1" i="1" dirty="0">
                <a:solidFill>
                  <a:srgbClr val="213341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Digitale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2920" y="457200"/>
            <a:ext cx="2377440" cy="347472"/>
          </a:xfrm>
          <a:prstGeom prst="roundRect">
            <a:avLst>
              <a:gd name="adj" fmla="val 50000"/>
            </a:avLst>
          </a:prstGeom>
          <a:solidFill>
            <a:srgbClr val="F4CEB4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4" name="Text 2"/>
          <p:cNvSpPr/>
          <p:nvPr/>
        </p:nvSpPr>
        <p:spPr>
          <a:xfrm>
            <a:off x="502920" y="457200"/>
            <a:ext cx="237744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kern="0" spc="100" dirty="0">
                <a:solidFill>
                  <a:srgbClr val="2133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OBJECTIF DE L'ATELIER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02920" y="914400"/>
            <a:ext cx="105156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2000"/>
              </a:lnSpc>
              <a:buNone/>
            </a:pPr>
            <a:r>
              <a:rPr lang="en-US" sz="3000" b="1" dirty="0">
                <a:solidFill>
                  <a:srgbClr val="213341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À la fin de cet atelier, vous saurez :</a:t>
            </a:r>
            <a:endParaRPr lang="en-US" sz="3000" dirty="0"/>
          </a:p>
        </p:txBody>
      </p:sp>
      <p:pic>
        <p:nvPicPr>
          <p:cNvPr id="6" name="Image 0" descr="/home/claude/decor/wavy_underline_nav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536192"/>
            <a:ext cx="3840480" cy="36576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502920" y="2331720"/>
            <a:ext cx="3429000" cy="3383280"/>
          </a:xfrm>
          <a:prstGeom prst="roundRect">
            <a:avLst>
              <a:gd name="adj" fmla="val 5405"/>
            </a:avLst>
          </a:prstGeom>
          <a:solidFill>
            <a:srgbClr val="FFFFFF"/>
          </a:solidFill>
          <a:ln/>
          <a:effectLst>
            <a:outerShdw blurRad="101600" dist="38100" dir="5400000" algn="bl" rotWithShape="0">
              <a:srgbClr val="DAD2C4">
                <a:alpha val="35000"/>
              </a:srgbClr>
            </a:outerShdw>
          </a:effectLst>
        </p:spPr>
        <p:txBody>
          <a:bodyPr/>
          <a:lstStyle/>
          <a:p>
            <a:endParaRPr lang="fr-FR"/>
          </a:p>
        </p:txBody>
      </p:sp>
      <p:sp>
        <p:nvSpPr>
          <p:cNvPr id="8" name="Shape 5"/>
          <p:cNvSpPr/>
          <p:nvPr/>
        </p:nvSpPr>
        <p:spPr>
          <a:xfrm>
            <a:off x="1714500" y="2697480"/>
            <a:ext cx="1005840" cy="100584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213341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pic>
        <p:nvPicPr>
          <p:cNvPr id="9" name="Image 1" descr="/home/claude/badges/eye_obj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0220" y="2743200"/>
            <a:ext cx="914400" cy="914400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685800" y="25146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7B55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</a:t>
            </a:r>
            <a:endParaRPr lang="en-US" sz="1600" dirty="0"/>
          </a:p>
        </p:txBody>
      </p:sp>
      <p:sp>
        <p:nvSpPr>
          <p:cNvPr id="11" name="Text 7"/>
          <p:cNvSpPr/>
          <p:nvPr/>
        </p:nvSpPr>
        <p:spPr>
          <a:xfrm>
            <a:off x="762000" y="3915783"/>
            <a:ext cx="2880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213341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Comprendre</a:t>
            </a:r>
            <a:endParaRPr lang="en-US" sz="1900" dirty="0"/>
          </a:p>
        </p:txBody>
      </p:sp>
      <p:sp>
        <p:nvSpPr>
          <p:cNvPr id="12" name="Text 8"/>
          <p:cNvSpPr/>
          <p:nvPr/>
        </p:nvSpPr>
        <p:spPr>
          <a:xfrm>
            <a:off x="868680" y="4275089"/>
            <a:ext cx="26974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dirty="0">
                <a:solidFill>
                  <a:srgbClr val="3B4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</a:t>
            </a:r>
            <a:r>
              <a:rPr lang="en-US" dirty="0" err="1">
                <a:solidFill>
                  <a:srgbClr val="3B4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vrai</a:t>
            </a:r>
            <a:r>
              <a:rPr lang="en-US" dirty="0">
                <a:solidFill>
                  <a:srgbClr val="3B4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dirty="0" err="1">
                <a:solidFill>
                  <a:srgbClr val="3B4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rôle</a:t>
            </a:r>
            <a:r>
              <a:rPr lang="en-US" dirty="0">
                <a:solidFill>
                  <a:srgbClr val="3B4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des réseaux sociaux dans </a:t>
            </a:r>
            <a:r>
              <a:rPr lang="en-US" dirty="0" err="1">
                <a:solidFill>
                  <a:srgbClr val="3B4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votre</a:t>
            </a:r>
            <a:r>
              <a:rPr lang="en-US" dirty="0">
                <a:solidFill>
                  <a:srgbClr val="3B4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communication globale.</a:t>
            </a:r>
            <a:endParaRPr lang="en-US" dirty="0"/>
          </a:p>
        </p:txBody>
      </p:sp>
      <p:sp>
        <p:nvSpPr>
          <p:cNvPr id="13" name="Shape 9"/>
          <p:cNvSpPr/>
          <p:nvPr/>
        </p:nvSpPr>
        <p:spPr>
          <a:xfrm>
            <a:off x="4251960" y="2331720"/>
            <a:ext cx="3429000" cy="3383280"/>
          </a:xfrm>
          <a:prstGeom prst="roundRect">
            <a:avLst>
              <a:gd name="adj" fmla="val 5405"/>
            </a:avLst>
          </a:prstGeom>
          <a:solidFill>
            <a:srgbClr val="F4CEB4"/>
          </a:solidFill>
          <a:ln/>
          <a:effectLst>
            <a:outerShdw blurRad="101600" dist="38100" dir="5400000" algn="bl" rotWithShape="0">
              <a:srgbClr val="DAD2C4">
                <a:alpha val="35000"/>
              </a:srgbClr>
            </a:outerShdw>
          </a:effectLst>
        </p:spPr>
        <p:txBody>
          <a:bodyPr/>
          <a:lstStyle/>
          <a:p>
            <a:endParaRPr lang="fr-FR"/>
          </a:p>
        </p:txBody>
      </p:sp>
      <p:sp>
        <p:nvSpPr>
          <p:cNvPr id="14" name="Shape 10"/>
          <p:cNvSpPr/>
          <p:nvPr/>
        </p:nvSpPr>
        <p:spPr>
          <a:xfrm>
            <a:off x="5463540" y="2697480"/>
            <a:ext cx="1005840" cy="100584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213341"/>
            </a:solidFill>
            <a:prstDash val="solid"/>
          </a:ln>
        </p:spPr>
        <p:txBody>
          <a:bodyPr/>
          <a:lstStyle/>
          <a:p>
            <a:endParaRPr lang="fr-FR" dirty="0"/>
          </a:p>
        </p:txBody>
      </p:sp>
      <p:pic>
        <p:nvPicPr>
          <p:cNvPr id="15" name="Image 2" descr="/home/claude/badges/sliders_obj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09260" y="2743200"/>
            <a:ext cx="914400" cy="914400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4434840" y="25146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7B55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2</a:t>
            </a:r>
            <a:endParaRPr lang="en-US" sz="1600" dirty="0"/>
          </a:p>
        </p:txBody>
      </p:sp>
      <p:sp>
        <p:nvSpPr>
          <p:cNvPr id="17" name="Text 12"/>
          <p:cNvSpPr/>
          <p:nvPr/>
        </p:nvSpPr>
        <p:spPr>
          <a:xfrm>
            <a:off x="4526280" y="3920624"/>
            <a:ext cx="2880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213341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Choisir</a:t>
            </a:r>
            <a:endParaRPr lang="en-US" sz="1900" dirty="0"/>
          </a:p>
        </p:txBody>
      </p:sp>
      <p:sp>
        <p:nvSpPr>
          <p:cNvPr id="18" name="Text 13"/>
          <p:cNvSpPr/>
          <p:nvPr/>
        </p:nvSpPr>
        <p:spPr>
          <a:xfrm>
            <a:off x="4814943" y="4275089"/>
            <a:ext cx="2303033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dirty="0">
                <a:solidFill>
                  <a:srgbClr val="3B4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 bons contenus selon vos objectifs (visibilité, confiance, vente).</a:t>
            </a:r>
            <a:endParaRPr lang="en-US" dirty="0"/>
          </a:p>
        </p:txBody>
      </p:sp>
      <p:sp>
        <p:nvSpPr>
          <p:cNvPr id="19" name="Shape 14"/>
          <p:cNvSpPr/>
          <p:nvPr/>
        </p:nvSpPr>
        <p:spPr>
          <a:xfrm>
            <a:off x="8001000" y="2331720"/>
            <a:ext cx="3429000" cy="3383280"/>
          </a:xfrm>
          <a:prstGeom prst="roundRect">
            <a:avLst>
              <a:gd name="adj" fmla="val 5405"/>
            </a:avLst>
          </a:prstGeom>
          <a:solidFill>
            <a:srgbClr val="FFFFFF"/>
          </a:solidFill>
          <a:ln/>
          <a:effectLst>
            <a:outerShdw blurRad="101600" dist="38100" dir="5400000" algn="bl" rotWithShape="0">
              <a:srgbClr val="DAD2C4">
                <a:alpha val="35000"/>
              </a:srgbClr>
            </a:outerShdw>
          </a:effectLst>
        </p:spPr>
        <p:txBody>
          <a:bodyPr/>
          <a:lstStyle/>
          <a:p>
            <a:endParaRPr lang="fr-FR"/>
          </a:p>
        </p:txBody>
      </p:sp>
      <p:sp>
        <p:nvSpPr>
          <p:cNvPr id="20" name="Shape 15"/>
          <p:cNvSpPr/>
          <p:nvPr/>
        </p:nvSpPr>
        <p:spPr>
          <a:xfrm>
            <a:off x="9212580" y="2697480"/>
            <a:ext cx="1005840" cy="100584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213341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pic>
        <p:nvPicPr>
          <p:cNvPr id="21" name="Image 3" descr="/home/claude/badges/layers_obj3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58300" y="2743200"/>
            <a:ext cx="914400" cy="914400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8183880" y="25146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7B55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3</a:t>
            </a:r>
            <a:endParaRPr lang="en-US" sz="1600" dirty="0"/>
          </a:p>
        </p:txBody>
      </p:sp>
      <p:sp>
        <p:nvSpPr>
          <p:cNvPr id="23" name="Text 17"/>
          <p:cNvSpPr/>
          <p:nvPr/>
        </p:nvSpPr>
        <p:spPr>
          <a:xfrm>
            <a:off x="8275320" y="3920624"/>
            <a:ext cx="2880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213341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Créer</a:t>
            </a:r>
            <a:endParaRPr lang="en-US" sz="1900" dirty="0"/>
          </a:p>
        </p:txBody>
      </p:sp>
      <p:sp>
        <p:nvSpPr>
          <p:cNvPr id="24" name="Text 18"/>
          <p:cNvSpPr/>
          <p:nvPr/>
        </p:nvSpPr>
        <p:spPr>
          <a:xfrm>
            <a:off x="8366760" y="4275089"/>
            <a:ext cx="26974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dirty="0">
                <a:solidFill>
                  <a:srgbClr val="3B4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une semaine de contenu cohérente, construite autour de votre cible.</a:t>
            </a:r>
            <a:endParaRPr lang="en-US" dirty="0"/>
          </a:p>
        </p:txBody>
      </p:sp>
      <p:sp>
        <p:nvSpPr>
          <p:cNvPr id="25" name="Text 19"/>
          <p:cNvSpPr/>
          <p:nvPr/>
        </p:nvSpPr>
        <p:spPr>
          <a:xfrm>
            <a:off x="11505895" y="641908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2133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1000" dirty="0"/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CABAE162-BA16-68C7-9B4A-65DD1CF439AD}"/>
              </a:ext>
            </a:extLst>
          </p:cNvPr>
          <p:cNvSpPr txBox="1"/>
          <p:nvPr/>
        </p:nvSpPr>
        <p:spPr>
          <a:xfrm>
            <a:off x="11761694" y="500230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21334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169768" y="466642"/>
            <a:ext cx="58521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kern="0" spc="100" dirty="0">
                <a:solidFill>
                  <a:srgbClr val="F7B55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RÉSEAUX SOCIAUX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2895448" y="1106722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i="1" dirty="0">
                <a:solidFill>
                  <a:srgbClr val="CFD8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Quand on pense « réseaux sociaux »…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5403403" y="1997149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Instagram</a:t>
            </a:r>
            <a:endParaRPr lang="en-US" sz="1900" dirty="0"/>
          </a:p>
        </p:txBody>
      </p:sp>
      <p:sp>
        <p:nvSpPr>
          <p:cNvPr id="5" name="Text 3"/>
          <p:cNvSpPr/>
          <p:nvPr/>
        </p:nvSpPr>
        <p:spPr>
          <a:xfrm>
            <a:off x="6889303" y="1747123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9FB3C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LinkedIn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8032074" y="1851840"/>
            <a:ext cx="1554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F7B55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TikTok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8347711" y="2491351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9FB3C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Statistiques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9426763" y="1830017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9FB3C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Facebook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4973546" y="2550361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Algorithme</a:t>
            </a: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6614983" y="2324271"/>
            <a:ext cx="1188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F7B55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Reels</a:t>
            </a:r>
            <a:endParaRPr lang="en-US" sz="1700" dirty="0">
              <a:solidFill>
                <a:srgbClr val="F7B55A"/>
              </a:solidFill>
            </a:endParaRPr>
          </a:p>
        </p:txBody>
      </p:sp>
      <p:sp>
        <p:nvSpPr>
          <p:cNvPr id="11" name="Text 9"/>
          <p:cNvSpPr/>
          <p:nvPr/>
        </p:nvSpPr>
        <p:spPr>
          <a:xfrm>
            <a:off x="6543714" y="2664661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9FB3C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Stories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7415083" y="2216605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Carrousels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9044941" y="2128777"/>
            <a:ext cx="1188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F7B55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Hooks</a:t>
            </a: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472233" y="2639515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9FB3C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Trends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5311963" y="2964351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9FB3C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Hashtags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6492911" y="3144721"/>
            <a:ext cx="1097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Vues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7209343" y="3007562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F7B55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Portée</a:t>
            </a:r>
            <a:endParaRPr lang="en-US" sz="1700" dirty="0"/>
          </a:p>
        </p:txBody>
      </p:sp>
      <p:sp>
        <p:nvSpPr>
          <p:cNvPr id="18" name="Text 16"/>
          <p:cNvSpPr/>
          <p:nvPr/>
        </p:nvSpPr>
        <p:spPr>
          <a:xfrm>
            <a:off x="8814361" y="2769593"/>
            <a:ext cx="1545293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Engagement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9861103" y="2437830"/>
            <a:ext cx="1554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9FB3C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Partages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8167597" y="3118420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9FB3C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Enregistrements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5151943" y="3472784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Fréquence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6409243" y="3567384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9FB3C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Régularité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9426763" y="3472784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F7B55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Rétention</a:t>
            </a:r>
            <a:endParaRPr lang="en-US" sz="1700" dirty="0"/>
          </a:p>
        </p:txBody>
      </p:sp>
      <p:sp>
        <p:nvSpPr>
          <p:cNvPr id="24" name="Text 22"/>
          <p:cNvSpPr/>
          <p:nvPr/>
        </p:nvSpPr>
        <p:spPr>
          <a:xfrm>
            <a:off x="7551713" y="3452861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Communauté</a:t>
            </a:r>
            <a:endParaRPr lang="en-US" dirty="0"/>
          </a:p>
        </p:txBody>
      </p:sp>
      <p:sp>
        <p:nvSpPr>
          <p:cNvPr id="25" name="Text 23"/>
          <p:cNvSpPr/>
          <p:nvPr/>
        </p:nvSpPr>
        <p:spPr>
          <a:xfrm>
            <a:off x="9861103" y="3144721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9FB3C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Abonnés</a:t>
            </a:r>
            <a:endParaRPr lang="en-US" sz="1500" dirty="0"/>
          </a:p>
        </p:txBody>
      </p:sp>
      <p:sp>
        <p:nvSpPr>
          <p:cNvPr id="26" name="Text 24"/>
          <p:cNvSpPr/>
          <p:nvPr/>
        </p:nvSpPr>
        <p:spPr>
          <a:xfrm>
            <a:off x="5836173" y="3920737"/>
            <a:ext cx="1920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F7B55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Conversion</a:t>
            </a:r>
            <a:endParaRPr lang="en-US" sz="1900" dirty="0"/>
          </a:p>
        </p:txBody>
      </p:sp>
      <p:sp>
        <p:nvSpPr>
          <p:cNvPr id="27" name="Text 25"/>
          <p:cNvSpPr/>
          <p:nvPr/>
        </p:nvSpPr>
        <p:spPr>
          <a:xfrm>
            <a:off x="7664973" y="3975480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Organique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9053231" y="3845402"/>
            <a:ext cx="1554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9FB3C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Publicité</a:t>
            </a:r>
            <a:endParaRPr lang="en-US" sz="1700" dirty="0"/>
          </a:p>
        </p:txBody>
      </p:sp>
      <p:sp>
        <p:nvSpPr>
          <p:cNvPr id="29" name="Shape 27"/>
          <p:cNvSpPr/>
          <p:nvPr/>
        </p:nvSpPr>
        <p:spPr>
          <a:xfrm>
            <a:off x="852693" y="4735539"/>
            <a:ext cx="10332720" cy="0"/>
          </a:xfrm>
          <a:prstGeom prst="line">
            <a:avLst/>
          </a:prstGeom>
          <a:noFill/>
          <a:ln w="12700">
            <a:solidFill>
              <a:srgbClr val="44586A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30" name="Text 28"/>
          <p:cNvSpPr/>
          <p:nvPr/>
        </p:nvSpPr>
        <p:spPr>
          <a:xfrm>
            <a:off x="692673" y="4892123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fr-FR" sz="1600" i="1" dirty="0">
                <a:solidFill>
                  <a:srgbClr val="CFD8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sujet peut vite sembler technique, mouvant… voire vertigineux.</a:t>
            </a:r>
            <a:endParaRPr lang="en-US" sz="1600" i="1" dirty="0">
              <a:solidFill>
                <a:srgbClr val="CFD8DC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</p:txBody>
      </p:sp>
      <p:sp>
        <p:nvSpPr>
          <p:cNvPr id="31" name="Shape 29"/>
          <p:cNvSpPr/>
          <p:nvPr/>
        </p:nvSpPr>
        <p:spPr>
          <a:xfrm>
            <a:off x="669813" y="5456475"/>
            <a:ext cx="3429000" cy="384048"/>
          </a:xfrm>
          <a:prstGeom prst="roundRect">
            <a:avLst>
              <a:gd name="adj" fmla="val 50000"/>
            </a:avLst>
          </a:prstGeom>
          <a:solidFill>
            <a:srgbClr val="2C4152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2" name="Text 30"/>
          <p:cNvSpPr/>
          <p:nvPr/>
        </p:nvSpPr>
        <p:spPr>
          <a:xfrm>
            <a:off x="669813" y="5456475"/>
            <a:ext cx="3429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Où dois-je être ?</a:t>
            </a:r>
            <a:endParaRPr lang="en-US" sz="1400" dirty="0"/>
          </a:p>
        </p:txBody>
      </p:sp>
      <p:sp>
        <p:nvSpPr>
          <p:cNvPr id="33" name="Shape 31"/>
          <p:cNvSpPr/>
          <p:nvPr/>
        </p:nvSpPr>
        <p:spPr>
          <a:xfrm>
            <a:off x="4327413" y="5456475"/>
            <a:ext cx="3429000" cy="384048"/>
          </a:xfrm>
          <a:prstGeom prst="roundRect">
            <a:avLst>
              <a:gd name="adj" fmla="val 50000"/>
            </a:avLst>
          </a:prstGeom>
          <a:solidFill>
            <a:srgbClr val="2C4152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4" name="Text 32"/>
          <p:cNvSpPr/>
          <p:nvPr/>
        </p:nvSpPr>
        <p:spPr>
          <a:xfrm>
            <a:off x="4327413" y="5456475"/>
            <a:ext cx="3429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Faut-il être partout ?</a:t>
            </a:r>
            <a:endParaRPr lang="en-US" sz="1400" dirty="0"/>
          </a:p>
        </p:txBody>
      </p:sp>
      <p:sp>
        <p:nvSpPr>
          <p:cNvPr id="35" name="Shape 33"/>
          <p:cNvSpPr/>
          <p:nvPr/>
        </p:nvSpPr>
        <p:spPr>
          <a:xfrm>
            <a:off x="7985013" y="5456475"/>
            <a:ext cx="3429000" cy="384048"/>
          </a:xfrm>
          <a:prstGeom prst="roundRect">
            <a:avLst>
              <a:gd name="adj" fmla="val 50000"/>
            </a:avLst>
          </a:prstGeom>
          <a:solidFill>
            <a:srgbClr val="2C4152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6" name="Text 34"/>
          <p:cNvSpPr/>
          <p:nvPr/>
        </p:nvSpPr>
        <p:spPr>
          <a:xfrm>
            <a:off x="7985013" y="5456475"/>
            <a:ext cx="3429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 dois-je publier ?</a:t>
            </a:r>
            <a:endParaRPr lang="en-US" sz="1400" dirty="0"/>
          </a:p>
        </p:txBody>
      </p:sp>
      <p:sp>
        <p:nvSpPr>
          <p:cNvPr id="37" name="Shape 35"/>
          <p:cNvSpPr/>
          <p:nvPr/>
        </p:nvSpPr>
        <p:spPr>
          <a:xfrm>
            <a:off x="669813" y="5959395"/>
            <a:ext cx="3429000" cy="384048"/>
          </a:xfrm>
          <a:prstGeom prst="roundRect">
            <a:avLst>
              <a:gd name="adj" fmla="val 50000"/>
            </a:avLst>
          </a:prstGeom>
          <a:solidFill>
            <a:srgbClr val="2C4152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8" name="Text 36"/>
          <p:cNvSpPr/>
          <p:nvPr/>
        </p:nvSpPr>
        <p:spPr>
          <a:xfrm>
            <a:off x="669813" y="5959395"/>
            <a:ext cx="3429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À quelle fréquence ?</a:t>
            </a:r>
            <a:endParaRPr lang="en-US" sz="1400" dirty="0"/>
          </a:p>
        </p:txBody>
      </p:sp>
      <p:sp>
        <p:nvSpPr>
          <p:cNvPr id="39" name="Shape 37"/>
          <p:cNvSpPr/>
          <p:nvPr/>
        </p:nvSpPr>
        <p:spPr>
          <a:xfrm>
            <a:off x="4327413" y="5959395"/>
            <a:ext cx="3429000" cy="384048"/>
          </a:xfrm>
          <a:prstGeom prst="roundRect">
            <a:avLst>
              <a:gd name="adj" fmla="val 50000"/>
            </a:avLst>
          </a:prstGeom>
          <a:solidFill>
            <a:srgbClr val="2C4152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40" name="Text 38"/>
          <p:cNvSpPr/>
          <p:nvPr/>
        </p:nvSpPr>
        <p:spPr>
          <a:xfrm>
            <a:off x="4327413" y="5959395"/>
            <a:ext cx="3429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Quel format privilégier ?</a:t>
            </a:r>
            <a:endParaRPr lang="en-US" sz="1400" dirty="0"/>
          </a:p>
        </p:txBody>
      </p:sp>
      <p:sp>
        <p:nvSpPr>
          <p:cNvPr id="41" name="Shape 39"/>
          <p:cNvSpPr/>
          <p:nvPr/>
        </p:nvSpPr>
        <p:spPr>
          <a:xfrm>
            <a:off x="7985013" y="5959395"/>
            <a:ext cx="3429000" cy="384048"/>
          </a:xfrm>
          <a:prstGeom prst="roundRect">
            <a:avLst>
              <a:gd name="adj" fmla="val 50000"/>
            </a:avLst>
          </a:prstGeom>
          <a:solidFill>
            <a:srgbClr val="2C4152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42" name="Text 40"/>
          <p:cNvSpPr/>
          <p:nvPr/>
        </p:nvSpPr>
        <p:spPr>
          <a:xfrm>
            <a:off x="7985013" y="5959395"/>
            <a:ext cx="3429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L'organique fonctionne-t-il encore ?</a:t>
            </a:r>
            <a:endParaRPr lang="en-US" sz="1400" dirty="0"/>
          </a:p>
        </p:txBody>
      </p:sp>
      <p:sp>
        <p:nvSpPr>
          <p:cNvPr id="44" name="Text 42"/>
          <p:cNvSpPr/>
          <p:nvPr/>
        </p:nvSpPr>
        <p:spPr>
          <a:xfrm>
            <a:off x="11444188" y="638377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2133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1000" dirty="0"/>
          </a:p>
        </p:txBody>
      </p:sp>
      <p:grpSp>
        <p:nvGrpSpPr>
          <p:cNvPr id="50" name="Groupe 49">
            <a:extLst>
              <a:ext uri="{FF2B5EF4-FFF2-40B4-BE49-F238E27FC236}">
                <a16:creationId xmlns:a16="http://schemas.microsoft.com/office/drawing/2014/main" id="{A7F5B676-5774-0C4C-BCAE-CBEC2C5268E4}"/>
              </a:ext>
            </a:extLst>
          </p:cNvPr>
          <p:cNvGrpSpPr/>
          <p:nvPr/>
        </p:nvGrpSpPr>
        <p:grpSpPr>
          <a:xfrm>
            <a:off x="1380564" y="1589463"/>
            <a:ext cx="2758963" cy="2803703"/>
            <a:chOff x="1638736" y="1248687"/>
            <a:chExt cx="3131820" cy="3182606"/>
          </a:xfrm>
        </p:grpSpPr>
        <p:sp>
          <p:nvSpPr>
            <p:cNvPr id="46" name="Shape 7">
              <a:extLst>
                <a:ext uri="{FF2B5EF4-FFF2-40B4-BE49-F238E27FC236}">
                  <a16:creationId xmlns:a16="http://schemas.microsoft.com/office/drawing/2014/main" id="{52363BEE-15D6-FC7F-00C3-F618C9C2DF13}"/>
                </a:ext>
              </a:extLst>
            </p:cNvPr>
            <p:cNvSpPr/>
            <p:nvPr/>
          </p:nvSpPr>
          <p:spPr>
            <a:xfrm>
              <a:off x="1638736" y="1248687"/>
              <a:ext cx="3131820" cy="3182606"/>
            </a:xfrm>
            <a:prstGeom prst="ellipse">
              <a:avLst/>
            </a:prstGeom>
            <a:solidFill>
              <a:srgbClr val="F7B55A"/>
            </a:solidFill>
            <a:ln w="19050">
              <a:solidFill>
                <a:srgbClr val="F7B55A"/>
              </a:solidFill>
              <a:prstDash val="solid"/>
            </a:ln>
          </p:spPr>
          <p:txBody>
            <a:bodyPr/>
            <a:lstStyle/>
            <a:p>
              <a:endParaRPr lang="fr-FR"/>
            </a:p>
          </p:txBody>
        </p:sp>
        <p:pic>
          <p:nvPicPr>
            <p:cNvPr id="48" name="Image 0" descr="/home/claude/badges/share2_hub_hl.png">
              <a:extLst>
                <a:ext uri="{FF2B5EF4-FFF2-40B4-BE49-F238E27FC236}">
                  <a16:creationId xmlns:a16="http://schemas.microsoft.com/office/drawing/2014/main" id="{FEE0B990-2533-0FF7-C464-D5A275BBFF5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028499" y="1731527"/>
              <a:ext cx="2210562" cy="221056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4F0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859975" y="256032"/>
            <a:ext cx="2103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00" b="1" dirty="0">
                <a:solidFill>
                  <a:srgbClr val="F7B55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Vitamine </a:t>
            </a:r>
            <a:r>
              <a:rPr lang="en-US" sz="1300" b="1" i="1" dirty="0">
                <a:solidFill>
                  <a:srgbClr val="213341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Digitale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2920" y="457200"/>
            <a:ext cx="2377440" cy="347472"/>
          </a:xfrm>
          <a:prstGeom prst="roundRect">
            <a:avLst>
              <a:gd name="adj" fmla="val 50000"/>
            </a:avLst>
          </a:prstGeom>
          <a:solidFill>
            <a:srgbClr val="F4CEB4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4" name="Text 2"/>
          <p:cNvSpPr/>
          <p:nvPr/>
        </p:nvSpPr>
        <p:spPr>
          <a:xfrm>
            <a:off x="502920" y="457200"/>
            <a:ext cx="237744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kern="0" spc="100" dirty="0">
                <a:solidFill>
                  <a:srgbClr val="2133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DÉZOOMER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02920" y="868680"/>
            <a:ext cx="105156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fr-FR" sz="2200" b="1" dirty="0">
                <a:solidFill>
                  <a:srgbClr val="213341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Les </a:t>
            </a:r>
            <a:r>
              <a:rPr lang="fr-FR" sz="2200" b="1" dirty="0">
                <a:solidFill>
                  <a:srgbClr val="213341"/>
                </a:solidFill>
                <a:latin typeface="Poppins" pitchFamily="34" charset="0"/>
                <a:cs typeface="Poppins" pitchFamily="34" charset="-120"/>
              </a:rPr>
              <a:t>réseaux sociaux = canaux de communication</a:t>
            </a:r>
            <a:endParaRPr lang="en-US" sz="2200" b="1" dirty="0">
              <a:solidFill>
                <a:srgbClr val="213341"/>
              </a:solidFill>
              <a:latin typeface="Poppins" pitchFamily="34" charset="0"/>
              <a:cs typeface="Poppins" pitchFamily="34" charset="-120"/>
            </a:endParaRPr>
          </a:p>
        </p:txBody>
      </p:sp>
      <p:sp>
        <p:nvSpPr>
          <p:cNvPr id="6" name="Shape 4"/>
          <p:cNvSpPr/>
          <p:nvPr/>
        </p:nvSpPr>
        <p:spPr>
          <a:xfrm>
            <a:off x="2926080" y="2743200"/>
            <a:ext cx="2468880" cy="2468880"/>
          </a:xfrm>
          <a:prstGeom prst="ellipse">
            <a:avLst/>
          </a:prstGeom>
          <a:solidFill>
            <a:srgbClr val="213341"/>
          </a:solidFill>
          <a:ln/>
          <a:effectLst>
            <a:outerShdw blurRad="127000" dist="38100" dir="5400000" algn="bl" rotWithShape="0">
              <a:srgbClr val="C9BFAE">
                <a:alpha val="40000"/>
              </a:srgbClr>
            </a:outerShdw>
          </a:effectLst>
        </p:spPr>
        <p:txBody>
          <a:bodyPr/>
          <a:lstStyle/>
          <a:p>
            <a:endParaRPr lang="fr-FR"/>
          </a:p>
        </p:txBody>
      </p:sp>
      <p:sp>
        <p:nvSpPr>
          <p:cNvPr id="7" name="Text 5"/>
          <p:cNvSpPr/>
          <p:nvPr/>
        </p:nvSpPr>
        <p:spPr>
          <a:xfrm>
            <a:off x="2926080" y="3657600"/>
            <a:ext cx="2468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COMMUNICATION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 flipH="1" flipV="1">
            <a:off x="4123729" y="2395624"/>
            <a:ext cx="8091" cy="347909"/>
          </a:xfrm>
          <a:prstGeom prst="line">
            <a:avLst/>
          </a:prstGeom>
          <a:noFill/>
          <a:ln w="31750">
            <a:solidFill>
              <a:srgbClr val="F7B55A"/>
            </a:solidFill>
            <a:prstDash val="dash"/>
          </a:ln>
        </p:spPr>
        <p:txBody>
          <a:bodyPr/>
          <a:lstStyle/>
          <a:p>
            <a:endParaRPr lang="fr-FR"/>
          </a:p>
        </p:txBody>
      </p:sp>
      <p:sp>
        <p:nvSpPr>
          <p:cNvPr id="9" name="Shape 7"/>
          <p:cNvSpPr/>
          <p:nvPr/>
        </p:nvSpPr>
        <p:spPr>
          <a:xfrm>
            <a:off x="3749040" y="1645920"/>
            <a:ext cx="731520" cy="731520"/>
          </a:xfrm>
          <a:prstGeom prst="ellipse">
            <a:avLst/>
          </a:prstGeom>
          <a:solidFill>
            <a:srgbClr val="F7B55A"/>
          </a:solidFill>
          <a:ln w="19050">
            <a:solidFill>
              <a:srgbClr val="F7B55A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pic>
        <p:nvPicPr>
          <p:cNvPr id="10" name="Image 0" descr="/home/claude/badges/share2_hub_h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8768" y="1755648"/>
            <a:ext cx="512064" cy="512064"/>
          </a:xfrm>
          <a:prstGeom prst="rect">
            <a:avLst/>
          </a:prstGeom>
        </p:spPr>
      </p:pic>
      <p:sp>
        <p:nvSpPr>
          <p:cNvPr id="11" name="Text 8"/>
          <p:cNvSpPr/>
          <p:nvPr/>
        </p:nvSpPr>
        <p:spPr>
          <a:xfrm>
            <a:off x="3273552" y="2368296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2133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Réseaux sociaux</a:t>
            </a:r>
            <a:endParaRPr lang="en-US" sz="1200" dirty="0"/>
          </a:p>
        </p:txBody>
      </p:sp>
      <p:sp>
        <p:nvSpPr>
          <p:cNvPr id="12" name="Shape 9"/>
          <p:cNvSpPr/>
          <p:nvPr/>
        </p:nvSpPr>
        <p:spPr>
          <a:xfrm flipV="1">
            <a:off x="5190997" y="2771775"/>
            <a:ext cx="797770" cy="526189"/>
          </a:xfrm>
          <a:prstGeom prst="line">
            <a:avLst/>
          </a:prstGeom>
          <a:noFill/>
          <a:ln w="19050">
            <a:solidFill>
              <a:srgbClr val="D8CFC0"/>
            </a:solidFill>
            <a:prstDash val="dash"/>
          </a:ln>
        </p:spPr>
        <p:txBody>
          <a:bodyPr/>
          <a:lstStyle/>
          <a:p>
            <a:endParaRPr lang="fr-FR"/>
          </a:p>
        </p:txBody>
      </p:sp>
      <p:sp>
        <p:nvSpPr>
          <p:cNvPr id="13" name="Shape 10"/>
          <p:cNvSpPr/>
          <p:nvPr/>
        </p:nvSpPr>
        <p:spPr>
          <a:xfrm>
            <a:off x="5943600" y="2194560"/>
            <a:ext cx="731520" cy="73152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D8CFC0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pic>
        <p:nvPicPr>
          <p:cNvPr id="14" name="Image 1" descr="/home/claude/badges/globe_hub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3328" y="2304288"/>
            <a:ext cx="512064" cy="512064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5486400" y="2944368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2133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Site internet</a:t>
            </a:r>
            <a:endParaRPr lang="en-US" sz="1100" dirty="0"/>
          </a:p>
        </p:txBody>
      </p:sp>
      <p:sp>
        <p:nvSpPr>
          <p:cNvPr id="16" name="Shape 12"/>
          <p:cNvSpPr/>
          <p:nvPr/>
        </p:nvSpPr>
        <p:spPr>
          <a:xfrm>
            <a:off x="5393470" y="4038277"/>
            <a:ext cx="1172386" cy="57658"/>
          </a:xfrm>
          <a:prstGeom prst="line">
            <a:avLst/>
          </a:prstGeom>
          <a:noFill/>
          <a:ln w="19050">
            <a:solidFill>
              <a:srgbClr val="D8CFC0"/>
            </a:solidFill>
            <a:prstDash val="dash"/>
          </a:ln>
        </p:spPr>
        <p:txBody>
          <a:bodyPr/>
          <a:lstStyle/>
          <a:p>
            <a:endParaRPr lang="fr-FR"/>
          </a:p>
        </p:txBody>
      </p:sp>
      <p:sp>
        <p:nvSpPr>
          <p:cNvPr id="17" name="Shape 13"/>
          <p:cNvSpPr/>
          <p:nvPr/>
        </p:nvSpPr>
        <p:spPr>
          <a:xfrm>
            <a:off x="6583680" y="3749040"/>
            <a:ext cx="731520" cy="73152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D8CFC0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pic>
        <p:nvPicPr>
          <p:cNvPr id="18" name="Image 2" descr="/home/claude/badges/mail_hub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93408" y="3858768"/>
            <a:ext cx="512064" cy="512064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6126480" y="4498848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2133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Newsletter</a:t>
            </a:r>
            <a:endParaRPr lang="en-US" sz="1100" dirty="0"/>
          </a:p>
        </p:txBody>
      </p:sp>
      <p:sp>
        <p:nvSpPr>
          <p:cNvPr id="20" name="Shape 15"/>
          <p:cNvSpPr/>
          <p:nvPr/>
        </p:nvSpPr>
        <p:spPr>
          <a:xfrm>
            <a:off x="5150396" y="4715195"/>
            <a:ext cx="1033882" cy="770344"/>
          </a:xfrm>
          <a:prstGeom prst="line">
            <a:avLst/>
          </a:prstGeom>
          <a:noFill/>
          <a:ln w="19050">
            <a:solidFill>
              <a:srgbClr val="D8CFC0"/>
            </a:solidFill>
            <a:prstDash val="dash"/>
          </a:ln>
        </p:spPr>
        <p:txBody>
          <a:bodyPr/>
          <a:lstStyle/>
          <a:p>
            <a:endParaRPr lang="fr-FR"/>
          </a:p>
        </p:txBody>
      </p:sp>
      <p:sp>
        <p:nvSpPr>
          <p:cNvPr id="21" name="Shape 16"/>
          <p:cNvSpPr/>
          <p:nvPr/>
        </p:nvSpPr>
        <p:spPr>
          <a:xfrm>
            <a:off x="6126480" y="5349240"/>
            <a:ext cx="731520" cy="73152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D8CFC0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pic>
        <p:nvPicPr>
          <p:cNvPr id="22" name="Image 3" descr="/home/claude/badges/users_hub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36208" y="5458968"/>
            <a:ext cx="512064" cy="512064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5669280" y="6099048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2133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Bouche-à-oreille</a:t>
            </a:r>
            <a:endParaRPr lang="en-US" sz="1100" dirty="0"/>
          </a:p>
        </p:txBody>
      </p:sp>
      <p:sp>
        <p:nvSpPr>
          <p:cNvPr id="24" name="Shape 18"/>
          <p:cNvSpPr/>
          <p:nvPr/>
        </p:nvSpPr>
        <p:spPr>
          <a:xfrm>
            <a:off x="4411380" y="5186322"/>
            <a:ext cx="51542" cy="436808"/>
          </a:xfrm>
          <a:prstGeom prst="line">
            <a:avLst/>
          </a:prstGeom>
          <a:noFill/>
          <a:ln w="19050">
            <a:solidFill>
              <a:srgbClr val="D8CFC0"/>
            </a:solidFill>
            <a:prstDash val="dash"/>
          </a:ln>
        </p:spPr>
        <p:txBody>
          <a:bodyPr/>
          <a:lstStyle/>
          <a:p>
            <a:endParaRPr lang="fr-FR"/>
          </a:p>
        </p:txBody>
      </p:sp>
      <p:sp>
        <p:nvSpPr>
          <p:cNvPr id="25" name="Shape 19"/>
          <p:cNvSpPr/>
          <p:nvPr/>
        </p:nvSpPr>
        <p:spPr>
          <a:xfrm>
            <a:off x="4187952" y="5659706"/>
            <a:ext cx="731520" cy="73152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D8CFC0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pic>
        <p:nvPicPr>
          <p:cNvPr id="26" name="Image 4" descr="/home/claude/badges/briefcase_hub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97680" y="5769434"/>
            <a:ext cx="512064" cy="512064"/>
          </a:xfrm>
          <a:prstGeom prst="rect">
            <a:avLst/>
          </a:prstGeom>
        </p:spPr>
      </p:pic>
      <p:sp>
        <p:nvSpPr>
          <p:cNvPr id="27" name="Text 20"/>
          <p:cNvSpPr/>
          <p:nvPr/>
        </p:nvSpPr>
        <p:spPr>
          <a:xfrm>
            <a:off x="3703320" y="6318074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2133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Réseau pro</a:t>
            </a:r>
            <a:endParaRPr lang="en-US" sz="1100" dirty="0"/>
          </a:p>
        </p:txBody>
      </p:sp>
      <p:sp>
        <p:nvSpPr>
          <p:cNvPr id="28" name="Shape 21"/>
          <p:cNvSpPr/>
          <p:nvPr/>
        </p:nvSpPr>
        <p:spPr>
          <a:xfrm flipH="1">
            <a:off x="2802759" y="4935025"/>
            <a:ext cx="578495" cy="710722"/>
          </a:xfrm>
          <a:prstGeom prst="line">
            <a:avLst/>
          </a:prstGeom>
          <a:noFill/>
          <a:ln w="19050">
            <a:solidFill>
              <a:srgbClr val="D8CFC0"/>
            </a:solidFill>
            <a:prstDash val="dash"/>
          </a:ln>
        </p:spPr>
        <p:txBody>
          <a:bodyPr/>
          <a:lstStyle/>
          <a:p>
            <a:endParaRPr lang="fr-FR"/>
          </a:p>
        </p:txBody>
      </p:sp>
      <p:sp>
        <p:nvSpPr>
          <p:cNvPr id="29" name="Shape 22"/>
          <p:cNvSpPr/>
          <p:nvPr/>
        </p:nvSpPr>
        <p:spPr>
          <a:xfrm>
            <a:off x="2194560" y="5577840"/>
            <a:ext cx="731520" cy="73152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D8CFC0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pic>
        <p:nvPicPr>
          <p:cNvPr id="30" name="Image 5" descr="/home/claude/badges/mic_hub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04288" y="5687568"/>
            <a:ext cx="512064" cy="512064"/>
          </a:xfrm>
          <a:prstGeom prst="rect">
            <a:avLst/>
          </a:prstGeom>
        </p:spPr>
      </p:pic>
      <p:sp>
        <p:nvSpPr>
          <p:cNvPr id="31" name="Text 23"/>
          <p:cNvSpPr/>
          <p:nvPr/>
        </p:nvSpPr>
        <p:spPr>
          <a:xfrm>
            <a:off x="1737360" y="6327648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2133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Événements</a:t>
            </a:r>
            <a:endParaRPr lang="en-US" sz="1100" dirty="0"/>
          </a:p>
        </p:txBody>
      </p:sp>
      <p:sp>
        <p:nvSpPr>
          <p:cNvPr id="32" name="Shape 24"/>
          <p:cNvSpPr/>
          <p:nvPr/>
        </p:nvSpPr>
        <p:spPr>
          <a:xfrm flipH="1">
            <a:off x="1844413" y="4123079"/>
            <a:ext cx="1090264" cy="129353"/>
          </a:xfrm>
          <a:prstGeom prst="line">
            <a:avLst/>
          </a:prstGeom>
          <a:noFill/>
          <a:ln w="19050">
            <a:solidFill>
              <a:srgbClr val="D8CFC0"/>
            </a:solidFill>
            <a:prstDash val="dash"/>
          </a:ln>
        </p:spPr>
        <p:txBody>
          <a:bodyPr/>
          <a:lstStyle/>
          <a:p>
            <a:endParaRPr lang="fr-FR"/>
          </a:p>
        </p:txBody>
      </p:sp>
      <p:sp>
        <p:nvSpPr>
          <p:cNvPr id="33" name="Shape 25"/>
          <p:cNvSpPr/>
          <p:nvPr/>
        </p:nvSpPr>
        <p:spPr>
          <a:xfrm>
            <a:off x="1097280" y="3931920"/>
            <a:ext cx="731520" cy="73152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D8CFC0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pic>
        <p:nvPicPr>
          <p:cNvPr id="34" name="Image 6" descr="/home/claude/badges/search_hub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07008" y="4041648"/>
            <a:ext cx="512064" cy="512064"/>
          </a:xfrm>
          <a:prstGeom prst="rect">
            <a:avLst/>
          </a:prstGeom>
        </p:spPr>
      </p:pic>
      <p:sp>
        <p:nvSpPr>
          <p:cNvPr id="35" name="Text 26"/>
          <p:cNvSpPr/>
          <p:nvPr/>
        </p:nvSpPr>
        <p:spPr>
          <a:xfrm>
            <a:off x="640080" y="4681728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2133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SEO</a:t>
            </a:r>
            <a:endParaRPr lang="en-US" sz="1100" dirty="0"/>
          </a:p>
        </p:txBody>
      </p:sp>
      <p:sp>
        <p:nvSpPr>
          <p:cNvPr id="36" name="Shape 27"/>
          <p:cNvSpPr/>
          <p:nvPr/>
        </p:nvSpPr>
        <p:spPr>
          <a:xfrm flipH="1" flipV="1">
            <a:off x="2499229" y="2702696"/>
            <a:ext cx="681998" cy="523394"/>
          </a:xfrm>
          <a:prstGeom prst="line">
            <a:avLst/>
          </a:prstGeom>
          <a:noFill/>
          <a:ln w="19050">
            <a:solidFill>
              <a:srgbClr val="D8CFC0"/>
            </a:solidFill>
            <a:prstDash val="dash"/>
          </a:ln>
        </p:spPr>
        <p:txBody>
          <a:bodyPr/>
          <a:lstStyle/>
          <a:p>
            <a:endParaRPr lang="fr-FR"/>
          </a:p>
        </p:txBody>
      </p:sp>
      <p:sp>
        <p:nvSpPr>
          <p:cNvPr id="37" name="Shape 28"/>
          <p:cNvSpPr/>
          <p:nvPr/>
        </p:nvSpPr>
        <p:spPr>
          <a:xfrm>
            <a:off x="1828800" y="2103120"/>
            <a:ext cx="731520" cy="73152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D8CFC0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pic>
        <p:nvPicPr>
          <p:cNvPr id="38" name="Image 7" descr="/home/claude/badges/award_hub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938528" y="2212848"/>
            <a:ext cx="512064" cy="512064"/>
          </a:xfrm>
          <a:prstGeom prst="rect">
            <a:avLst/>
          </a:prstGeom>
        </p:spPr>
      </p:pic>
      <p:sp>
        <p:nvSpPr>
          <p:cNvPr id="39" name="Text 29"/>
          <p:cNvSpPr/>
          <p:nvPr/>
        </p:nvSpPr>
        <p:spPr>
          <a:xfrm>
            <a:off x="1371600" y="2852928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2133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Recommandations</a:t>
            </a:r>
            <a:endParaRPr lang="en-US" sz="1100" dirty="0"/>
          </a:p>
        </p:txBody>
      </p:sp>
      <p:sp>
        <p:nvSpPr>
          <p:cNvPr id="40" name="Shape 30"/>
          <p:cNvSpPr/>
          <p:nvPr/>
        </p:nvSpPr>
        <p:spPr>
          <a:xfrm>
            <a:off x="8321040" y="1691640"/>
            <a:ext cx="3383280" cy="4343400"/>
          </a:xfrm>
          <a:prstGeom prst="roundRect">
            <a:avLst>
              <a:gd name="adj" fmla="val 5405"/>
            </a:avLst>
          </a:prstGeom>
          <a:solidFill>
            <a:srgbClr val="F4CEB4"/>
          </a:solidFill>
          <a:ln/>
          <a:effectLst>
            <a:outerShdw blurRad="76200" dist="25400" dir="5400000" algn="bl" rotWithShape="0">
              <a:srgbClr val="DAD2C4">
                <a:alpha val="30000"/>
              </a:srgbClr>
            </a:outerShdw>
          </a:effectLst>
        </p:spPr>
        <p:txBody>
          <a:bodyPr/>
          <a:lstStyle/>
          <a:p>
            <a:endParaRPr lang="fr-FR" dirty="0"/>
          </a:p>
        </p:txBody>
      </p:sp>
      <p:sp>
        <p:nvSpPr>
          <p:cNvPr id="41" name="Text 31"/>
          <p:cNvSpPr/>
          <p:nvPr/>
        </p:nvSpPr>
        <p:spPr>
          <a:xfrm>
            <a:off x="8595360" y="1874520"/>
            <a:ext cx="301393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400" b="1" dirty="0" err="1">
                <a:solidFill>
                  <a:srgbClr val="2133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Communiquer</a:t>
            </a:r>
            <a:r>
              <a:rPr lang="en-US" sz="1400" b="1" dirty="0">
                <a:solidFill>
                  <a:srgbClr val="2133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c'est faire comprendre :</a:t>
            </a:r>
            <a:endParaRPr lang="en-US" sz="1400" dirty="0"/>
          </a:p>
        </p:txBody>
      </p:sp>
      <p:sp>
        <p:nvSpPr>
          <p:cNvPr id="42" name="Text 32"/>
          <p:cNvSpPr/>
          <p:nvPr/>
        </p:nvSpPr>
        <p:spPr>
          <a:xfrm>
            <a:off x="8595360" y="2340864"/>
            <a:ext cx="311971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2133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Qui je suis</a:t>
            </a:r>
            <a:endParaRPr lang="en-US" sz="1400" dirty="0"/>
          </a:p>
        </p:txBody>
      </p:sp>
      <p:sp>
        <p:nvSpPr>
          <p:cNvPr id="43" name="Text 33"/>
          <p:cNvSpPr/>
          <p:nvPr/>
        </p:nvSpPr>
        <p:spPr>
          <a:xfrm>
            <a:off x="8595360" y="2724912"/>
            <a:ext cx="311971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2133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Pour qui</a:t>
            </a:r>
            <a:endParaRPr lang="en-US" sz="1400" dirty="0"/>
          </a:p>
        </p:txBody>
      </p:sp>
      <p:sp>
        <p:nvSpPr>
          <p:cNvPr id="44" name="Text 34"/>
          <p:cNvSpPr/>
          <p:nvPr/>
        </p:nvSpPr>
        <p:spPr>
          <a:xfrm>
            <a:off x="8595360" y="3108960"/>
            <a:ext cx="311971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2133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Quel problème je résous</a:t>
            </a:r>
            <a:endParaRPr lang="en-US" sz="1400" dirty="0"/>
          </a:p>
        </p:txBody>
      </p:sp>
      <p:sp>
        <p:nvSpPr>
          <p:cNvPr id="45" name="Text 35"/>
          <p:cNvSpPr/>
          <p:nvPr/>
        </p:nvSpPr>
        <p:spPr>
          <a:xfrm>
            <a:off x="8595360" y="3493008"/>
            <a:ext cx="311971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2133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Quelle transformation je propose</a:t>
            </a:r>
            <a:endParaRPr lang="en-US" sz="1400" dirty="0"/>
          </a:p>
        </p:txBody>
      </p:sp>
      <p:sp>
        <p:nvSpPr>
          <p:cNvPr id="46" name="Shape 36"/>
          <p:cNvSpPr/>
          <p:nvPr/>
        </p:nvSpPr>
        <p:spPr>
          <a:xfrm>
            <a:off x="8595360" y="4024255"/>
            <a:ext cx="2834640" cy="0"/>
          </a:xfrm>
          <a:prstGeom prst="line">
            <a:avLst/>
          </a:prstGeom>
          <a:noFill/>
          <a:ln w="12700">
            <a:solidFill>
              <a:srgbClr val="C9A17D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47" name="Text 37"/>
          <p:cNvSpPr/>
          <p:nvPr/>
        </p:nvSpPr>
        <p:spPr>
          <a:xfrm>
            <a:off x="8595360" y="4238244"/>
            <a:ext cx="28346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 réseaux sociaux ne changent pas le fond de votre communication.</a:t>
            </a:r>
          </a:p>
        </p:txBody>
      </p:sp>
      <p:sp>
        <p:nvSpPr>
          <p:cNvPr id="48" name="Text 38"/>
          <p:cNvSpPr/>
          <p:nvPr/>
        </p:nvSpPr>
        <p:spPr>
          <a:xfrm>
            <a:off x="8595360" y="4864608"/>
            <a:ext cx="28346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b="1" dirty="0">
                <a:solidFill>
                  <a:srgbClr val="2133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Ils changent seulement la manière dont vous allez la </a:t>
            </a:r>
            <a:r>
              <a:rPr lang="en-US" b="1" dirty="0" err="1">
                <a:solidFill>
                  <a:srgbClr val="2133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transmettre</a:t>
            </a:r>
            <a:r>
              <a:rPr lang="en-US" b="1" dirty="0">
                <a:solidFill>
                  <a:srgbClr val="2133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</a:p>
        </p:txBody>
      </p:sp>
      <p:sp>
        <p:nvSpPr>
          <p:cNvPr id="49" name="Text 39"/>
          <p:cNvSpPr/>
          <p:nvPr/>
        </p:nvSpPr>
        <p:spPr>
          <a:xfrm>
            <a:off x="11505895" y="641908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2133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4F0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859975" y="256032"/>
            <a:ext cx="2103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00" b="1" dirty="0">
                <a:solidFill>
                  <a:srgbClr val="F7B55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Vitamine </a:t>
            </a:r>
            <a:r>
              <a:rPr lang="en-US" sz="1300" b="1" i="1" dirty="0">
                <a:solidFill>
                  <a:srgbClr val="213341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Digitale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2920" y="457200"/>
            <a:ext cx="2377440" cy="347472"/>
          </a:xfrm>
          <a:prstGeom prst="roundRect">
            <a:avLst>
              <a:gd name="adj" fmla="val 50000"/>
            </a:avLst>
          </a:prstGeom>
          <a:solidFill>
            <a:srgbClr val="F4CEB4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4" name="Text 2"/>
          <p:cNvSpPr/>
          <p:nvPr/>
        </p:nvSpPr>
        <p:spPr>
          <a:xfrm>
            <a:off x="502920" y="457200"/>
            <a:ext cx="237744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kern="0" spc="100" dirty="0">
                <a:solidFill>
                  <a:srgbClr val="2133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PRINCIPE CLÉ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02920" y="868680"/>
            <a:ext cx="86868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2000"/>
              </a:lnSpc>
              <a:buNone/>
            </a:pPr>
            <a:r>
              <a:rPr lang="en-US" sz="3400" b="1" dirty="0">
                <a:solidFill>
                  <a:srgbClr val="213341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Le fond et la forme</a:t>
            </a:r>
            <a:endParaRPr lang="en-US" sz="3400" dirty="0"/>
          </a:p>
        </p:txBody>
      </p:sp>
      <p:pic>
        <p:nvPicPr>
          <p:cNvPr id="6" name="Image 0" descr="/home/claude/decor/wavy_underli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508760"/>
            <a:ext cx="2377440" cy="32004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502920" y="1920240"/>
            <a:ext cx="3337560" cy="1234440"/>
          </a:xfrm>
          <a:prstGeom prst="roundRect">
            <a:avLst>
              <a:gd name="adj" fmla="val 11852"/>
            </a:avLst>
          </a:prstGeom>
          <a:solidFill>
            <a:srgbClr val="213341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8" name="Text 5"/>
          <p:cNvSpPr/>
          <p:nvPr/>
        </p:nvSpPr>
        <p:spPr>
          <a:xfrm>
            <a:off x="777240" y="2057400"/>
            <a:ext cx="2683136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7B55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LE FOND
</a:t>
            </a: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Votre message, votre expertise, votre cible, votre offre.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4023360" y="1920240"/>
            <a:ext cx="3337560" cy="1234440"/>
          </a:xfrm>
          <a:prstGeom prst="roundRect">
            <a:avLst>
              <a:gd name="adj" fmla="val 11852"/>
            </a:avLst>
          </a:prstGeom>
          <a:solidFill>
            <a:srgbClr val="F7B55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0" name="Text 7"/>
          <p:cNvSpPr/>
          <p:nvPr/>
        </p:nvSpPr>
        <p:spPr>
          <a:xfrm>
            <a:off x="4297680" y="2057400"/>
            <a:ext cx="27889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213341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LA FORME
</a:t>
            </a:r>
            <a:r>
              <a:rPr lang="en-US" sz="1400" dirty="0">
                <a:solidFill>
                  <a:srgbClr val="2133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 codes du canal </a:t>
            </a:r>
            <a:r>
              <a:rPr lang="en-US" sz="1400" dirty="0" err="1">
                <a:solidFill>
                  <a:srgbClr val="2133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utilisé</a:t>
            </a:r>
            <a:r>
              <a:rPr lang="en-US" sz="1400" dirty="0">
                <a:solidFill>
                  <a:srgbClr val="2133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502920" y="324612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213341"/>
                </a:solidFill>
                <a:latin typeface="Segoe Print" pitchFamily="34" charset="0"/>
                <a:ea typeface="Segoe Print" pitchFamily="34" charset="-122"/>
                <a:cs typeface="Segoe Print" pitchFamily="34" charset="-120"/>
              </a:rPr>
              <a:t>Un bon contenu, c'est la rencontre entre les deux.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1066689" y="3845362"/>
            <a:ext cx="1051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 err="1">
                <a:solidFill>
                  <a:srgbClr val="2133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Exemple</a:t>
            </a:r>
            <a:r>
              <a:rPr lang="en-US" sz="1600" b="1" dirty="0">
                <a:solidFill>
                  <a:srgbClr val="2133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- </a:t>
            </a:r>
            <a:r>
              <a:rPr lang="en-US" sz="1600" b="1" dirty="0" err="1">
                <a:solidFill>
                  <a:srgbClr val="2133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Vendre</a:t>
            </a:r>
            <a:r>
              <a:rPr lang="en-US" sz="1600" b="1" dirty="0">
                <a:solidFill>
                  <a:srgbClr val="2133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la même prestation par le </a:t>
            </a:r>
            <a:r>
              <a:rPr lang="en-US" sz="1600" b="1" dirty="0" err="1">
                <a:solidFill>
                  <a:srgbClr val="2133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biais</a:t>
            </a:r>
            <a:r>
              <a:rPr lang="en-US" sz="1600" b="1" dirty="0">
                <a:solidFill>
                  <a:srgbClr val="2133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d’un </a:t>
            </a:r>
            <a:r>
              <a:rPr lang="en-US" sz="1600" b="1" dirty="0" err="1">
                <a:solidFill>
                  <a:srgbClr val="2133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autre</a:t>
            </a:r>
            <a:r>
              <a:rPr lang="en-US" sz="1600" b="1" dirty="0">
                <a:solidFill>
                  <a:srgbClr val="2133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canal communication : le print</a:t>
            </a:r>
            <a:endParaRPr lang="en-US" sz="1600" dirty="0"/>
          </a:p>
        </p:txBody>
      </p:sp>
      <p:pic>
        <p:nvPicPr>
          <p:cNvPr id="14" name="Image 1" descr="/home/claude/badges/image_compar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11364" y="4538336"/>
            <a:ext cx="594360" cy="594360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648037" y="4533852"/>
            <a:ext cx="2771887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500" b="1" dirty="0">
                <a:solidFill>
                  <a:srgbClr val="213341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Le panneau publicitaire</a:t>
            </a:r>
            <a:endParaRPr lang="en-US" sz="1500" dirty="0"/>
          </a:p>
        </p:txBody>
      </p:sp>
      <p:sp>
        <p:nvSpPr>
          <p:cNvPr id="16" name="Text 12"/>
          <p:cNvSpPr/>
          <p:nvPr/>
        </p:nvSpPr>
        <p:spPr>
          <a:xfrm>
            <a:off x="1902197" y="5230409"/>
            <a:ext cx="2203527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i="1" dirty="0">
                <a:solidFill>
                  <a:srgbClr val="5C6B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Quelqu'un passe en voiture : quelques secondes seulement.</a:t>
            </a:r>
            <a:endParaRPr lang="en-US" sz="1400" dirty="0"/>
          </a:p>
        </p:txBody>
      </p:sp>
      <p:sp>
        <p:nvSpPr>
          <p:cNvPr id="17" name="Text 13"/>
          <p:cNvSpPr/>
          <p:nvPr/>
        </p:nvSpPr>
        <p:spPr>
          <a:xfrm>
            <a:off x="1066689" y="5700160"/>
            <a:ext cx="303903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10000"/>
              </a:lnSpc>
              <a:buNone/>
            </a:pPr>
            <a:r>
              <a:rPr lang="en-US" sz="1600" dirty="0">
                <a:solidFill>
                  <a:srgbClr val="2133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Une idée immédiate, peu de texte, une hiérarchie très forte.</a:t>
            </a:r>
            <a:endParaRPr lang="en-US" sz="1600" dirty="0"/>
          </a:p>
        </p:txBody>
      </p:sp>
      <p:pic>
        <p:nvPicPr>
          <p:cNvPr id="19" name="Image 2" descr="/home/claude/badges/bookOpen_compar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8186" y="4538336"/>
            <a:ext cx="594360" cy="594360"/>
          </a:xfrm>
          <a:prstGeom prst="rect">
            <a:avLst/>
          </a:prstGeom>
        </p:spPr>
      </p:pic>
      <p:sp>
        <p:nvSpPr>
          <p:cNvPr id="20" name="Text 15"/>
          <p:cNvSpPr/>
          <p:nvPr/>
        </p:nvSpPr>
        <p:spPr>
          <a:xfrm>
            <a:off x="7059706" y="4538336"/>
            <a:ext cx="2180665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213341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La brochure 4 pages</a:t>
            </a:r>
            <a:endParaRPr lang="en-US" sz="1500" dirty="0"/>
          </a:p>
        </p:txBody>
      </p:sp>
      <p:sp>
        <p:nvSpPr>
          <p:cNvPr id="21" name="Text 16"/>
          <p:cNvSpPr/>
          <p:nvPr/>
        </p:nvSpPr>
        <p:spPr>
          <a:xfrm>
            <a:off x="6328186" y="5100425"/>
            <a:ext cx="4617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5C6B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personne a choisi de l'ouvrir.</a:t>
            </a:r>
            <a:endParaRPr lang="en-US" sz="1400" dirty="0"/>
          </a:p>
        </p:txBody>
      </p:sp>
      <p:sp>
        <p:nvSpPr>
          <p:cNvPr id="22" name="Text 17"/>
          <p:cNvSpPr/>
          <p:nvPr/>
        </p:nvSpPr>
        <p:spPr>
          <a:xfrm>
            <a:off x="6328186" y="5496220"/>
            <a:ext cx="291218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600" dirty="0">
                <a:solidFill>
                  <a:srgbClr val="2133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Vous pouvez expliquer, démontrer, rassurer, détailler.</a:t>
            </a:r>
            <a:endParaRPr lang="en-US" sz="1600" dirty="0"/>
          </a:p>
        </p:txBody>
      </p:sp>
      <p:sp>
        <p:nvSpPr>
          <p:cNvPr id="23" name="Text 18"/>
          <p:cNvSpPr/>
          <p:nvPr/>
        </p:nvSpPr>
        <p:spPr>
          <a:xfrm>
            <a:off x="1066689" y="4064997"/>
            <a:ext cx="1051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2133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Même offre. Même cible. Même message. Le canal impose ses codes.</a:t>
            </a:r>
            <a:endParaRPr lang="en-US" sz="1400" dirty="0"/>
          </a:p>
        </p:txBody>
      </p:sp>
      <p:sp>
        <p:nvSpPr>
          <p:cNvPr id="24" name="Text 19"/>
          <p:cNvSpPr/>
          <p:nvPr/>
        </p:nvSpPr>
        <p:spPr>
          <a:xfrm>
            <a:off x="11505895" y="641908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2133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1000" dirty="0"/>
          </a:p>
        </p:txBody>
      </p:sp>
      <p:sp>
        <p:nvSpPr>
          <p:cNvPr id="26" name="Text 15">
            <a:extLst>
              <a:ext uri="{FF2B5EF4-FFF2-40B4-BE49-F238E27FC236}">
                <a16:creationId xmlns:a16="http://schemas.microsoft.com/office/drawing/2014/main" id="{FE75ECB2-5D95-F8CD-1AAD-C75A6377BA0B}"/>
              </a:ext>
            </a:extLst>
          </p:cNvPr>
          <p:cNvSpPr/>
          <p:nvPr/>
        </p:nvSpPr>
        <p:spPr>
          <a:xfrm>
            <a:off x="4297680" y="5108891"/>
            <a:ext cx="194814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800" b="1" dirty="0">
                <a:solidFill>
                  <a:srgbClr val="213341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VS</a:t>
            </a:r>
            <a:endParaRPr lang="en-US" sz="2800" b="1" dirty="0"/>
          </a:p>
        </p:txBody>
      </p:sp>
      <p:sp>
        <p:nvSpPr>
          <p:cNvPr id="30" name="Shape 4">
            <a:extLst>
              <a:ext uri="{FF2B5EF4-FFF2-40B4-BE49-F238E27FC236}">
                <a16:creationId xmlns:a16="http://schemas.microsoft.com/office/drawing/2014/main" id="{E2E9D822-564F-C080-ED7F-E59F8D11895A}"/>
              </a:ext>
            </a:extLst>
          </p:cNvPr>
          <p:cNvSpPr/>
          <p:nvPr/>
        </p:nvSpPr>
        <p:spPr>
          <a:xfrm>
            <a:off x="841565" y="3829722"/>
            <a:ext cx="45719" cy="2541405"/>
          </a:xfrm>
          <a:prstGeom prst="roundRect">
            <a:avLst>
              <a:gd name="adj" fmla="val 11852"/>
            </a:avLst>
          </a:prstGeom>
          <a:solidFill>
            <a:srgbClr val="213341"/>
          </a:solidFill>
          <a:ln/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4F0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859975" y="256032"/>
            <a:ext cx="2103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00" b="1" dirty="0">
                <a:solidFill>
                  <a:srgbClr val="F7B55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Vitamine </a:t>
            </a:r>
            <a:r>
              <a:rPr lang="en-US" sz="1300" b="1" i="1" dirty="0">
                <a:solidFill>
                  <a:srgbClr val="213341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Digitale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2920" y="457200"/>
            <a:ext cx="2377440" cy="347472"/>
          </a:xfrm>
          <a:prstGeom prst="roundRect">
            <a:avLst>
              <a:gd name="adj" fmla="val 50000"/>
            </a:avLst>
          </a:prstGeom>
          <a:solidFill>
            <a:srgbClr val="F4CEB4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4" name="Text 2"/>
          <p:cNvSpPr/>
          <p:nvPr/>
        </p:nvSpPr>
        <p:spPr>
          <a:xfrm>
            <a:off x="502920" y="457200"/>
            <a:ext cx="237744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kern="0" spc="100" dirty="0">
                <a:solidFill>
                  <a:srgbClr val="2133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 CODES DU CANAL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02920" y="914400"/>
            <a:ext cx="8686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2000"/>
              </a:lnSpc>
              <a:buNone/>
            </a:pPr>
            <a:r>
              <a:rPr lang="en-US" sz="2500" b="1" dirty="0">
                <a:solidFill>
                  <a:srgbClr val="213341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Les codes des réseaux sociaux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502920" y="1417320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5C6B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 sont des canaux de communication qui ont leurs propres codes.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502920" y="1828800"/>
            <a:ext cx="1472576" cy="3977640"/>
          </a:xfrm>
          <a:prstGeom prst="roundRect">
            <a:avLst>
              <a:gd name="adj" fmla="val 8693"/>
            </a:avLst>
          </a:prstGeom>
          <a:solidFill>
            <a:srgbClr val="FFFFFF"/>
          </a:solidFill>
          <a:ln/>
          <a:effectLst>
            <a:outerShdw blurRad="63500" dist="25400" dir="5400000" algn="bl" rotWithShape="0">
              <a:srgbClr val="DAD2C4">
                <a:alpha val="30000"/>
              </a:srgbClr>
            </a:outerShdw>
          </a:effectLst>
        </p:spPr>
        <p:txBody>
          <a:bodyPr/>
          <a:lstStyle/>
          <a:p>
            <a:endParaRPr lang="fr-FR"/>
          </a:p>
        </p:txBody>
      </p:sp>
      <p:sp>
        <p:nvSpPr>
          <p:cNvPr id="8" name="Shape 6"/>
          <p:cNvSpPr/>
          <p:nvPr/>
        </p:nvSpPr>
        <p:spPr>
          <a:xfrm>
            <a:off x="946600" y="2029968"/>
            <a:ext cx="585216" cy="585216"/>
          </a:xfrm>
          <a:prstGeom prst="ellipse">
            <a:avLst/>
          </a:prstGeom>
          <a:solidFill>
            <a:srgbClr val="213341"/>
          </a:solidFill>
          <a:ln/>
        </p:spPr>
        <p:txBody>
          <a:bodyPr/>
          <a:lstStyle/>
          <a:p>
            <a:endParaRPr lang="fr-FR"/>
          </a:p>
        </p:txBody>
      </p:sp>
      <p:pic>
        <p:nvPicPr>
          <p:cNvPr id="9" name="Image 0" descr="/home/claude/badges/messageSquare_co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1464" y="2084832"/>
            <a:ext cx="475488" cy="475488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594360" y="1938528"/>
            <a:ext cx="365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7B55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594360" y="2743200"/>
            <a:ext cx="128969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50" b="1" dirty="0">
                <a:solidFill>
                  <a:srgbClr val="213341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Message clair</a:t>
            </a:r>
            <a:endParaRPr lang="en-US" sz="1250" dirty="0"/>
          </a:p>
        </p:txBody>
      </p:sp>
      <p:sp>
        <p:nvSpPr>
          <p:cNvPr id="12" name="Text 9"/>
          <p:cNvSpPr/>
          <p:nvPr/>
        </p:nvSpPr>
        <p:spPr>
          <a:xfrm>
            <a:off x="667512" y="3310128"/>
            <a:ext cx="11616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27000" indent="-127000">
              <a:lnSpc>
                <a:spcPct val="118000"/>
              </a:lnSpc>
              <a:buSzPct val="100000"/>
              <a:buChar char="•"/>
            </a:pPr>
            <a:r>
              <a:rPr lang="en-US" sz="980" dirty="0">
                <a:solidFill>
                  <a:srgbClr val="2133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idée principale</a:t>
            </a:r>
            <a:endParaRPr lang="en-US" sz="980" dirty="0"/>
          </a:p>
          <a:p>
            <a:pPr marL="127000" indent="-127000">
              <a:lnSpc>
                <a:spcPct val="118000"/>
              </a:lnSpc>
              <a:buSzPct val="100000"/>
              <a:buChar char="•"/>
            </a:pPr>
            <a:r>
              <a:rPr lang="en-US" sz="980" dirty="0">
                <a:solidFill>
                  <a:srgbClr val="2133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problème précis</a:t>
            </a:r>
            <a:endParaRPr lang="en-US" sz="980" dirty="0"/>
          </a:p>
          <a:p>
            <a:pPr marL="127000" indent="-127000">
              <a:lnSpc>
                <a:spcPct val="118000"/>
              </a:lnSpc>
              <a:buSzPct val="100000"/>
              <a:buChar char="•"/>
            </a:pPr>
            <a:r>
              <a:rPr lang="en-US" sz="980" dirty="0">
                <a:solidFill>
                  <a:srgbClr val="2133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Sujet + bénéfice vite visibles</a:t>
            </a:r>
            <a:endParaRPr lang="en-US" sz="980" dirty="0"/>
          </a:p>
        </p:txBody>
      </p:sp>
      <p:sp>
        <p:nvSpPr>
          <p:cNvPr id="13" name="Shape 10"/>
          <p:cNvSpPr/>
          <p:nvPr/>
        </p:nvSpPr>
        <p:spPr>
          <a:xfrm>
            <a:off x="2121800" y="1828800"/>
            <a:ext cx="1472576" cy="3977640"/>
          </a:xfrm>
          <a:prstGeom prst="roundRect">
            <a:avLst>
              <a:gd name="adj" fmla="val 8693"/>
            </a:avLst>
          </a:prstGeom>
          <a:solidFill>
            <a:srgbClr val="F4CEB4"/>
          </a:solidFill>
          <a:ln/>
          <a:effectLst>
            <a:outerShdw blurRad="63500" dist="25400" dir="5400000" algn="bl" rotWithShape="0">
              <a:srgbClr val="DAD2C4">
                <a:alpha val="30000"/>
              </a:srgbClr>
            </a:outerShdw>
          </a:effectLst>
        </p:spPr>
        <p:txBody>
          <a:bodyPr/>
          <a:lstStyle/>
          <a:p>
            <a:endParaRPr lang="fr-FR"/>
          </a:p>
        </p:txBody>
      </p:sp>
      <p:sp>
        <p:nvSpPr>
          <p:cNvPr id="14" name="Shape 11"/>
          <p:cNvSpPr/>
          <p:nvPr/>
        </p:nvSpPr>
        <p:spPr>
          <a:xfrm>
            <a:off x="2565480" y="2029968"/>
            <a:ext cx="585216" cy="585216"/>
          </a:xfrm>
          <a:prstGeom prst="ellipse">
            <a:avLst/>
          </a:prstGeom>
          <a:solidFill>
            <a:srgbClr val="213341"/>
          </a:solidFill>
          <a:ln/>
        </p:spPr>
        <p:txBody>
          <a:bodyPr/>
          <a:lstStyle/>
          <a:p>
            <a:endParaRPr lang="fr-FR"/>
          </a:p>
        </p:txBody>
      </p:sp>
      <p:pic>
        <p:nvPicPr>
          <p:cNvPr id="15" name="Image 1" descr="/home/claude/badges/zap_col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20344" y="2084832"/>
            <a:ext cx="475488" cy="475488"/>
          </a:xfrm>
          <a:prstGeom prst="rect">
            <a:avLst/>
          </a:prstGeom>
        </p:spPr>
      </p:pic>
      <p:sp>
        <p:nvSpPr>
          <p:cNvPr id="16" name="Text 12"/>
          <p:cNvSpPr/>
          <p:nvPr/>
        </p:nvSpPr>
        <p:spPr>
          <a:xfrm>
            <a:off x="2213240" y="1938528"/>
            <a:ext cx="365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7B55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2</a:t>
            </a:r>
            <a:endParaRPr lang="en-US" sz="1200" dirty="0"/>
          </a:p>
        </p:txBody>
      </p:sp>
      <p:sp>
        <p:nvSpPr>
          <p:cNvPr id="17" name="Text 13"/>
          <p:cNvSpPr/>
          <p:nvPr/>
        </p:nvSpPr>
        <p:spPr>
          <a:xfrm>
            <a:off x="2213240" y="2743200"/>
            <a:ext cx="128969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50" b="1" dirty="0">
                <a:solidFill>
                  <a:srgbClr val="213341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Hook</a:t>
            </a:r>
            <a:endParaRPr lang="en-US" sz="1250" dirty="0"/>
          </a:p>
        </p:txBody>
      </p:sp>
      <p:sp>
        <p:nvSpPr>
          <p:cNvPr id="18" name="Text 14"/>
          <p:cNvSpPr/>
          <p:nvPr/>
        </p:nvSpPr>
        <p:spPr>
          <a:xfrm>
            <a:off x="2286392" y="3310128"/>
            <a:ext cx="11616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27000" indent="-127000">
              <a:lnSpc>
                <a:spcPct val="118000"/>
              </a:lnSpc>
              <a:buSzPct val="100000"/>
              <a:buChar char="•"/>
            </a:pPr>
            <a:r>
              <a:rPr lang="en-US" sz="980" dirty="0">
                <a:solidFill>
                  <a:srgbClr val="2133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 </a:t>
            </a:r>
            <a:r>
              <a:rPr lang="en-US" sz="980" dirty="0" err="1">
                <a:solidFill>
                  <a:srgbClr val="2133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</a:t>
            </a:r>
            <a:r>
              <a:rPr lang="en-US" sz="980" dirty="0">
                <a:solidFill>
                  <a:srgbClr val="2133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980" dirty="0" err="1">
                <a:solidFill>
                  <a:srgbClr val="2133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erreur</a:t>
            </a:r>
            <a:r>
              <a:rPr lang="en-US" sz="980" dirty="0">
                <a:solidFill>
                  <a:srgbClr val="2133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980" dirty="0" err="1">
                <a:solidFill>
                  <a:srgbClr val="2133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pointée</a:t>
            </a:r>
            <a:endParaRPr lang="en-US" sz="980" dirty="0"/>
          </a:p>
          <a:p>
            <a:pPr marL="127000" indent="-127000">
              <a:lnSpc>
                <a:spcPct val="118000"/>
              </a:lnSpc>
              <a:buSzPct val="100000"/>
              <a:buChar char="•"/>
            </a:pPr>
            <a:r>
              <a:rPr lang="en-US" sz="980" dirty="0">
                <a:solidFill>
                  <a:srgbClr val="2133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Situation </a:t>
            </a:r>
            <a:r>
              <a:rPr lang="en-US" sz="980" dirty="0" err="1">
                <a:solidFill>
                  <a:srgbClr val="2133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vécue</a:t>
            </a:r>
            <a:endParaRPr lang="en-US" sz="980" dirty="0"/>
          </a:p>
          <a:p>
            <a:pPr marL="127000" indent="-127000">
              <a:lnSpc>
                <a:spcPct val="118000"/>
              </a:lnSpc>
              <a:buSzPct val="100000"/>
              <a:buChar char="•"/>
            </a:pPr>
            <a:r>
              <a:rPr lang="en-US" sz="980" dirty="0" err="1">
                <a:solidFill>
                  <a:srgbClr val="2133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Promesse</a:t>
            </a:r>
            <a:r>
              <a:rPr lang="en-US" sz="980" dirty="0">
                <a:solidFill>
                  <a:srgbClr val="2133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980" dirty="0" err="1">
                <a:solidFill>
                  <a:srgbClr val="2133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claire</a:t>
            </a:r>
            <a:endParaRPr lang="en-US" sz="980" dirty="0"/>
          </a:p>
        </p:txBody>
      </p:sp>
      <p:sp>
        <p:nvSpPr>
          <p:cNvPr id="19" name="Shape 15"/>
          <p:cNvSpPr/>
          <p:nvPr/>
        </p:nvSpPr>
        <p:spPr>
          <a:xfrm>
            <a:off x="3740680" y="1828800"/>
            <a:ext cx="1472576" cy="3977640"/>
          </a:xfrm>
          <a:prstGeom prst="roundRect">
            <a:avLst>
              <a:gd name="adj" fmla="val 8693"/>
            </a:avLst>
          </a:prstGeom>
          <a:solidFill>
            <a:srgbClr val="FFFFFF"/>
          </a:solidFill>
          <a:ln/>
          <a:effectLst>
            <a:outerShdw blurRad="63500" dist="25400" dir="5400000" algn="bl" rotWithShape="0">
              <a:srgbClr val="DAD2C4">
                <a:alpha val="30000"/>
              </a:srgbClr>
            </a:outerShdw>
          </a:effectLst>
        </p:spPr>
        <p:txBody>
          <a:bodyPr/>
          <a:lstStyle/>
          <a:p>
            <a:endParaRPr lang="fr-FR"/>
          </a:p>
        </p:txBody>
      </p:sp>
      <p:sp>
        <p:nvSpPr>
          <p:cNvPr id="20" name="Shape 16"/>
          <p:cNvSpPr/>
          <p:nvPr/>
        </p:nvSpPr>
        <p:spPr>
          <a:xfrm>
            <a:off x="4184360" y="2029968"/>
            <a:ext cx="585216" cy="585216"/>
          </a:xfrm>
          <a:prstGeom prst="ellipse">
            <a:avLst/>
          </a:prstGeom>
          <a:solidFill>
            <a:srgbClr val="213341"/>
          </a:solidFill>
          <a:ln/>
        </p:spPr>
        <p:txBody>
          <a:bodyPr/>
          <a:lstStyle/>
          <a:p>
            <a:endParaRPr lang="fr-FR"/>
          </a:p>
        </p:txBody>
      </p:sp>
      <p:pic>
        <p:nvPicPr>
          <p:cNvPr id="21" name="Image 2" descr="/home/claude/badges/playCircle_col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39224" y="2084832"/>
            <a:ext cx="475488" cy="475488"/>
          </a:xfrm>
          <a:prstGeom prst="rect">
            <a:avLst/>
          </a:prstGeom>
        </p:spPr>
      </p:pic>
      <p:sp>
        <p:nvSpPr>
          <p:cNvPr id="22" name="Text 17"/>
          <p:cNvSpPr/>
          <p:nvPr/>
        </p:nvSpPr>
        <p:spPr>
          <a:xfrm>
            <a:off x="3832120" y="1938528"/>
            <a:ext cx="365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7B55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3</a:t>
            </a:r>
            <a:endParaRPr lang="en-US" sz="1200" dirty="0"/>
          </a:p>
        </p:txBody>
      </p:sp>
      <p:sp>
        <p:nvSpPr>
          <p:cNvPr id="23" name="Text 18"/>
          <p:cNvSpPr/>
          <p:nvPr/>
        </p:nvSpPr>
        <p:spPr>
          <a:xfrm>
            <a:off x="3832120" y="2743200"/>
            <a:ext cx="128969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50" b="1" dirty="0">
                <a:solidFill>
                  <a:srgbClr val="213341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Format adapté</a:t>
            </a:r>
            <a:endParaRPr lang="en-US" sz="1250" dirty="0"/>
          </a:p>
        </p:txBody>
      </p:sp>
      <p:sp>
        <p:nvSpPr>
          <p:cNvPr id="24" name="Text 19"/>
          <p:cNvSpPr/>
          <p:nvPr/>
        </p:nvSpPr>
        <p:spPr>
          <a:xfrm>
            <a:off x="3832120" y="3310128"/>
            <a:ext cx="1307984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000" b="1" dirty="0">
                <a:solidFill>
                  <a:srgbClr val="2133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Reel : </a:t>
            </a:r>
            <a:r>
              <a:rPr lang="fr-FR" sz="1000" dirty="0">
                <a:solidFill>
                  <a:srgbClr val="2133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Capter rapidement l’attention, humaniser, démontrer, raconter ou toucher.</a:t>
            </a:r>
          </a:p>
          <a:p>
            <a:pPr>
              <a:lnSpc>
                <a:spcPct val="100000"/>
              </a:lnSpc>
              <a:buSzPct val="100000"/>
            </a:pPr>
            <a:endParaRPr lang="fr-FR" sz="1000" b="1" dirty="0">
              <a:solidFill>
                <a:srgbClr val="213341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>
              <a:lnSpc>
                <a:spcPct val="100000"/>
              </a:lnSpc>
              <a:buSzPct val="100000"/>
            </a:pPr>
            <a:r>
              <a:rPr lang="fr-FR" sz="1000" b="1" dirty="0">
                <a:solidFill>
                  <a:srgbClr val="2133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r>
              <a:rPr lang="en-US" sz="1000" b="1" dirty="0" err="1">
                <a:solidFill>
                  <a:srgbClr val="2133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arrousel</a:t>
            </a:r>
            <a:r>
              <a:rPr lang="en-US" sz="1000" dirty="0">
                <a:solidFill>
                  <a:srgbClr val="2133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: E</a:t>
            </a:r>
            <a:r>
              <a:rPr lang="fr-FR" sz="1000" dirty="0" err="1">
                <a:solidFill>
                  <a:srgbClr val="2133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xpliquer</a:t>
            </a:r>
            <a:r>
              <a:rPr lang="fr-FR" sz="1000" dirty="0">
                <a:solidFill>
                  <a:srgbClr val="2133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structurer, détailler une méthode ou transmettre plusieurs étapes.</a:t>
            </a:r>
          </a:p>
          <a:p>
            <a:pPr>
              <a:lnSpc>
                <a:spcPct val="100000"/>
              </a:lnSpc>
              <a:buSzPct val="100000"/>
            </a:pPr>
            <a:endParaRPr lang="en-US" sz="1000" b="1" dirty="0">
              <a:solidFill>
                <a:srgbClr val="213341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>
              <a:lnSpc>
                <a:spcPct val="100000"/>
              </a:lnSpc>
              <a:buSzPct val="100000"/>
            </a:pPr>
            <a:r>
              <a:rPr lang="en-US" sz="1000" b="1" dirty="0">
                <a:solidFill>
                  <a:srgbClr val="2133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Story</a:t>
            </a:r>
            <a:r>
              <a:rPr lang="en-US" sz="1000" dirty="0">
                <a:solidFill>
                  <a:srgbClr val="2133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: </a:t>
            </a:r>
            <a:r>
              <a:rPr lang="fr-FR" sz="1000" dirty="0">
                <a:solidFill>
                  <a:srgbClr val="2133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Créer du lien avec de la proximité, montrer les coulisses, interagir, sonder.</a:t>
            </a:r>
            <a:endParaRPr lang="en-US" sz="1000" dirty="0"/>
          </a:p>
        </p:txBody>
      </p:sp>
      <p:sp>
        <p:nvSpPr>
          <p:cNvPr id="25" name="Shape 20"/>
          <p:cNvSpPr/>
          <p:nvPr/>
        </p:nvSpPr>
        <p:spPr>
          <a:xfrm>
            <a:off x="5359560" y="1828800"/>
            <a:ext cx="1472576" cy="3977640"/>
          </a:xfrm>
          <a:prstGeom prst="roundRect">
            <a:avLst>
              <a:gd name="adj" fmla="val 8693"/>
            </a:avLst>
          </a:prstGeom>
          <a:solidFill>
            <a:srgbClr val="F4CEB4"/>
          </a:solidFill>
          <a:ln/>
          <a:effectLst>
            <a:outerShdw blurRad="63500" dist="25400" dir="5400000" algn="bl" rotWithShape="0">
              <a:srgbClr val="DAD2C4">
                <a:alpha val="30000"/>
              </a:srgbClr>
            </a:outerShdw>
          </a:effectLst>
        </p:spPr>
        <p:txBody>
          <a:bodyPr/>
          <a:lstStyle/>
          <a:p>
            <a:endParaRPr lang="fr-FR"/>
          </a:p>
        </p:txBody>
      </p:sp>
      <p:sp>
        <p:nvSpPr>
          <p:cNvPr id="26" name="Shape 21"/>
          <p:cNvSpPr/>
          <p:nvPr/>
        </p:nvSpPr>
        <p:spPr>
          <a:xfrm>
            <a:off x="5803240" y="2029968"/>
            <a:ext cx="585216" cy="585216"/>
          </a:xfrm>
          <a:prstGeom prst="ellipse">
            <a:avLst/>
          </a:prstGeom>
          <a:solidFill>
            <a:srgbClr val="213341"/>
          </a:solidFill>
          <a:ln/>
        </p:spPr>
        <p:txBody>
          <a:bodyPr/>
          <a:lstStyle/>
          <a:p>
            <a:endParaRPr lang="fr-FR"/>
          </a:p>
        </p:txBody>
      </p:sp>
      <p:pic>
        <p:nvPicPr>
          <p:cNvPr id="27" name="Image 3" descr="/home/claude/badges/clock_col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58104" y="2084832"/>
            <a:ext cx="475488" cy="475488"/>
          </a:xfrm>
          <a:prstGeom prst="rect">
            <a:avLst/>
          </a:prstGeom>
        </p:spPr>
      </p:pic>
      <p:sp>
        <p:nvSpPr>
          <p:cNvPr id="28" name="Text 22"/>
          <p:cNvSpPr/>
          <p:nvPr/>
        </p:nvSpPr>
        <p:spPr>
          <a:xfrm>
            <a:off x="5451000" y="1938528"/>
            <a:ext cx="365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7B55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4</a:t>
            </a:r>
            <a:endParaRPr lang="en-US" sz="1200" dirty="0"/>
          </a:p>
        </p:txBody>
      </p:sp>
      <p:sp>
        <p:nvSpPr>
          <p:cNvPr id="29" name="Text 23"/>
          <p:cNvSpPr/>
          <p:nvPr/>
        </p:nvSpPr>
        <p:spPr>
          <a:xfrm>
            <a:off x="5451000" y="2743200"/>
            <a:ext cx="128969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50" b="1" dirty="0">
                <a:solidFill>
                  <a:srgbClr val="213341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Rythme</a:t>
            </a:r>
            <a:endParaRPr lang="en-US" sz="1250" dirty="0"/>
          </a:p>
        </p:txBody>
      </p:sp>
      <p:sp>
        <p:nvSpPr>
          <p:cNvPr id="30" name="Text 24"/>
          <p:cNvSpPr/>
          <p:nvPr/>
        </p:nvSpPr>
        <p:spPr>
          <a:xfrm>
            <a:off x="5487576" y="3310128"/>
            <a:ext cx="1216544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27000" indent="-127000">
              <a:lnSpc>
                <a:spcPct val="118000"/>
              </a:lnSpc>
              <a:buSzPct val="100000"/>
              <a:buFontTx/>
              <a:buChar char="•"/>
            </a:pPr>
            <a:r>
              <a:rPr lang="fr-FR" sz="980" dirty="0">
                <a:solidFill>
                  <a:srgbClr val="2133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Entrer rapidement dans le sujet</a:t>
            </a:r>
          </a:p>
          <a:p>
            <a:pPr marL="127000" indent="-127000">
              <a:lnSpc>
                <a:spcPct val="118000"/>
              </a:lnSpc>
              <a:buSzPct val="100000"/>
              <a:buFontTx/>
              <a:buChar char="•"/>
            </a:pPr>
            <a:r>
              <a:rPr lang="fr-FR" sz="980" dirty="0">
                <a:solidFill>
                  <a:srgbClr val="2133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Supprimer les introductions inutiles</a:t>
            </a:r>
          </a:p>
          <a:p>
            <a:pPr marL="127000" indent="-127000">
              <a:lnSpc>
                <a:spcPct val="118000"/>
              </a:lnSpc>
              <a:buSzPct val="100000"/>
              <a:buFontTx/>
              <a:buChar char="•"/>
            </a:pPr>
            <a:r>
              <a:rPr lang="fr-FR" sz="980" dirty="0">
                <a:solidFill>
                  <a:srgbClr val="2133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Faire avancer l’idée à chaque phrase / slide</a:t>
            </a:r>
          </a:p>
          <a:p>
            <a:pPr marL="127000" indent="-127000">
              <a:lnSpc>
                <a:spcPct val="118000"/>
              </a:lnSpc>
              <a:buSzPct val="100000"/>
              <a:buChar char="•"/>
            </a:pPr>
            <a:r>
              <a:rPr lang="fr-FR" sz="980" dirty="0">
                <a:solidFill>
                  <a:srgbClr val="2133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Alterner les plans</a:t>
            </a:r>
          </a:p>
          <a:p>
            <a:pPr marL="127000" indent="-127000">
              <a:lnSpc>
                <a:spcPct val="118000"/>
              </a:lnSpc>
              <a:buSzPct val="100000"/>
              <a:buChar char="•"/>
            </a:pPr>
            <a:r>
              <a:rPr lang="fr-FR" sz="980" dirty="0">
                <a:solidFill>
                  <a:srgbClr val="2133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Éviter les longueurs</a:t>
            </a:r>
          </a:p>
        </p:txBody>
      </p:sp>
      <p:sp>
        <p:nvSpPr>
          <p:cNvPr id="31" name="Shape 25"/>
          <p:cNvSpPr/>
          <p:nvPr/>
        </p:nvSpPr>
        <p:spPr>
          <a:xfrm>
            <a:off x="6978440" y="1828800"/>
            <a:ext cx="1472576" cy="3977640"/>
          </a:xfrm>
          <a:prstGeom prst="roundRect">
            <a:avLst>
              <a:gd name="adj" fmla="val 8693"/>
            </a:avLst>
          </a:prstGeom>
          <a:solidFill>
            <a:srgbClr val="FFFFFF"/>
          </a:solidFill>
          <a:ln/>
          <a:effectLst>
            <a:outerShdw blurRad="63500" dist="25400" dir="5400000" algn="bl" rotWithShape="0">
              <a:srgbClr val="DAD2C4">
                <a:alpha val="30000"/>
              </a:srgbClr>
            </a:outerShdw>
          </a:effectLst>
        </p:spPr>
        <p:txBody>
          <a:bodyPr/>
          <a:lstStyle/>
          <a:p>
            <a:endParaRPr lang="fr-FR"/>
          </a:p>
        </p:txBody>
      </p:sp>
      <p:sp>
        <p:nvSpPr>
          <p:cNvPr id="32" name="Shape 26"/>
          <p:cNvSpPr/>
          <p:nvPr/>
        </p:nvSpPr>
        <p:spPr>
          <a:xfrm>
            <a:off x="7422119" y="2029968"/>
            <a:ext cx="585216" cy="585216"/>
          </a:xfrm>
          <a:prstGeom prst="ellipse">
            <a:avLst/>
          </a:prstGeom>
          <a:solidFill>
            <a:srgbClr val="213341"/>
          </a:solidFill>
          <a:ln/>
        </p:spPr>
        <p:txBody>
          <a:bodyPr/>
          <a:lstStyle/>
          <a:p>
            <a:endParaRPr lang="fr-FR"/>
          </a:p>
        </p:txBody>
      </p:sp>
      <p:pic>
        <p:nvPicPr>
          <p:cNvPr id="33" name="Image 4" descr="/home/claude/badges/eye2_col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76983" y="2084832"/>
            <a:ext cx="475488" cy="475488"/>
          </a:xfrm>
          <a:prstGeom prst="rect">
            <a:avLst/>
          </a:prstGeom>
        </p:spPr>
      </p:pic>
      <p:sp>
        <p:nvSpPr>
          <p:cNvPr id="34" name="Text 27"/>
          <p:cNvSpPr/>
          <p:nvPr/>
        </p:nvSpPr>
        <p:spPr>
          <a:xfrm>
            <a:off x="7069880" y="1938528"/>
            <a:ext cx="365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7B55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5</a:t>
            </a:r>
            <a:endParaRPr lang="en-US" sz="1200" dirty="0"/>
          </a:p>
        </p:txBody>
      </p:sp>
      <p:sp>
        <p:nvSpPr>
          <p:cNvPr id="35" name="Text 28"/>
          <p:cNvSpPr/>
          <p:nvPr/>
        </p:nvSpPr>
        <p:spPr>
          <a:xfrm>
            <a:off x="7069880" y="2743200"/>
            <a:ext cx="128969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50" b="1" dirty="0">
                <a:solidFill>
                  <a:srgbClr val="213341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Visuel clair</a:t>
            </a:r>
            <a:endParaRPr lang="en-US" sz="1250" dirty="0"/>
          </a:p>
        </p:txBody>
      </p:sp>
      <p:sp>
        <p:nvSpPr>
          <p:cNvPr id="36" name="Text 29"/>
          <p:cNvSpPr/>
          <p:nvPr/>
        </p:nvSpPr>
        <p:spPr>
          <a:xfrm>
            <a:off x="7143032" y="3310128"/>
            <a:ext cx="11616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27000" indent="-127000">
              <a:lnSpc>
                <a:spcPct val="118000"/>
              </a:lnSpc>
              <a:buSzPct val="100000"/>
              <a:buChar char="•"/>
            </a:pPr>
            <a:r>
              <a:rPr lang="en-US" sz="980" dirty="0">
                <a:solidFill>
                  <a:srgbClr val="2133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info par écran</a:t>
            </a:r>
            <a:endParaRPr lang="en-US" sz="980" dirty="0"/>
          </a:p>
          <a:p>
            <a:pPr marL="127000" indent="-127000">
              <a:lnSpc>
                <a:spcPct val="118000"/>
              </a:lnSpc>
              <a:buSzPct val="100000"/>
              <a:buChar char="•"/>
            </a:pPr>
            <a:r>
              <a:rPr lang="en-US" sz="980" dirty="0">
                <a:solidFill>
                  <a:srgbClr val="2133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Texte </a:t>
            </a:r>
            <a:r>
              <a:rPr lang="en-US" sz="980" dirty="0" err="1">
                <a:solidFill>
                  <a:srgbClr val="2133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lisible</a:t>
            </a:r>
            <a:r>
              <a:rPr lang="en-US" sz="980" dirty="0">
                <a:solidFill>
                  <a:srgbClr val="2133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(grand + </a:t>
            </a:r>
            <a:r>
              <a:rPr lang="en-US" sz="980" dirty="0" err="1">
                <a:solidFill>
                  <a:srgbClr val="2133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contrasté</a:t>
            </a:r>
            <a:r>
              <a:rPr lang="en-US" sz="980" dirty="0">
                <a:solidFill>
                  <a:srgbClr val="2133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</a:t>
            </a:r>
            <a:endParaRPr lang="en-US" sz="980" dirty="0"/>
          </a:p>
          <a:p>
            <a:pPr marL="127000" indent="-127000">
              <a:lnSpc>
                <a:spcPct val="118000"/>
              </a:lnSpc>
              <a:buSzPct val="100000"/>
              <a:buChar char="•"/>
            </a:pPr>
            <a:r>
              <a:rPr lang="en-US" sz="980" dirty="0" err="1">
                <a:solidFill>
                  <a:srgbClr val="2133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Hiérachie</a:t>
            </a:r>
            <a:r>
              <a:rPr lang="en-US" sz="980" dirty="0">
                <a:solidFill>
                  <a:srgbClr val="2133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de </a:t>
            </a:r>
            <a:r>
              <a:rPr lang="en-US" sz="980" dirty="0" err="1">
                <a:solidFill>
                  <a:srgbClr val="2133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l’information</a:t>
            </a:r>
            <a:r>
              <a:rPr lang="en-US" sz="980" dirty="0">
                <a:solidFill>
                  <a:srgbClr val="2133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</a:t>
            </a:r>
            <a:r>
              <a:rPr lang="en-US" sz="980" dirty="0" err="1">
                <a:solidFill>
                  <a:srgbClr val="2133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titre</a:t>
            </a:r>
            <a:r>
              <a:rPr lang="en-US" sz="980" dirty="0">
                <a:solidFill>
                  <a:srgbClr val="2133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&gt;information&gt;details)</a:t>
            </a:r>
          </a:p>
          <a:p>
            <a:pPr marL="127000" indent="-127000">
              <a:lnSpc>
                <a:spcPct val="100000"/>
              </a:lnSpc>
              <a:buSzPct val="100000"/>
              <a:buFontTx/>
              <a:buChar char="•"/>
            </a:pPr>
            <a:r>
              <a:rPr lang="en-US" sz="980" dirty="0">
                <a:solidFill>
                  <a:srgbClr val="2133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Sous-</a:t>
            </a:r>
            <a:r>
              <a:rPr lang="en-US" sz="980" dirty="0" err="1">
                <a:solidFill>
                  <a:srgbClr val="2133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titres</a:t>
            </a:r>
            <a:r>
              <a:rPr lang="en-US" sz="980" dirty="0">
                <a:solidFill>
                  <a:srgbClr val="2133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pour les </a:t>
            </a:r>
            <a:r>
              <a:rPr lang="en-US" sz="980" dirty="0" err="1">
                <a:solidFill>
                  <a:srgbClr val="2133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vidéos</a:t>
            </a:r>
            <a:endParaRPr lang="fr-FR" sz="980" dirty="0">
              <a:solidFill>
                <a:srgbClr val="213341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127000" indent="-127000">
              <a:lnSpc>
                <a:spcPct val="100000"/>
              </a:lnSpc>
              <a:buSzPct val="100000"/>
              <a:buFontTx/>
              <a:buChar char="•"/>
            </a:pPr>
            <a:r>
              <a:rPr lang="fr-FR" sz="980" dirty="0">
                <a:solidFill>
                  <a:srgbClr val="2133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Éviter les visuels surchargés</a:t>
            </a:r>
          </a:p>
          <a:p>
            <a:pPr marL="127000" indent="-127000">
              <a:lnSpc>
                <a:spcPct val="118000"/>
              </a:lnSpc>
              <a:buSzPct val="100000"/>
              <a:buChar char="•"/>
            </a:pPr>
            <a:endParaRPr lang="en-US" sz="980" dirty="0">
              <a:solidFill>
                <a:srgbClr val="213341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</p:txBody>
      </p:sp>
      <p:sp>
        <p:nvSpPr>
          <p:cNvPr id="37" name="Shape 30"/>
          <p:cNvSpPr/>
          <p:nvPr/>
        </p:nvSpPr>
        <p:spPr>
          <a:xfrm>
            <a:off x="8597319" y="1828800"/>
            <a:ext cx="1472576" cy="3977640"/>
          </a:xfrm>
          <a:prstGeom prst="roundRect">
            <a:avLst>
              <a:gd name="adj" fmla="val 8693"/>
            </a:avLst>
          </a:prstGeom>
          <a:solidFill>
            <a:srgbClr val="F4CEB4"/>
          </a:solidFill>
          <a:ln/>
          <a:effectLst>
            <a:outerShdw blurRad="63500" dist="25400" dir="5400000" algn="bl" rotWithShape="0">
              <a:srgbClr val="DAD2C4">
                <a:alpha val="30000"/>
              </a:srgbClr>
            </a:outerShdw>
          </a:effectLst>
        </p:spPr>
        <p:txBody>
          <a:bodyPr/>
          <a:lstStyle/>
          <a:p>
            <a:endParaRPr lang="fr-FR"/>
          </a:p>
        </p:txBody>
      </p:sp>
      <p:sp>
        <p:nvSpPr>
          <p:cNvPr id="38" name="Shape 31"/>
          <p:cNvSpPr/>
          <p:nvPr/>
        </p:nvSpPr>
        <p:spPr>
          <a:xfrm>
            <a:off x="9040999" y="2029968"/>
            <a:ext cx="585216" cy="585216"/>
          </a:xfrm>
          <a:prstGeom prst="ellipse">
            <a:avLst/>
          </a:prstGeom>
          <a:solidFill>
            <a:srgbClr val="213341"/>
          </a:solidFill>
          <a:ln/>
        </p:spPr>
        <p:txBody>
          <a:bodyPr/>
          <a:lstStyle/>
          <a:p>
            <a:endParaRPr lang="fr-FR"/>
          </a:p>
        </p:txBody>
      </p:sp>
      <p:pic>
        <p:nvPicPr>
          <p:cNvPr id="39" name="Image 5" descr="/home/claude/badges/star_col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95863" y="2084832"/>
            <a:ext cx="475488" cy="475488"/>
          </a:xfrm>
          <a:prstGeom prst="rect">
            <a:avLst/>
          </a:prstGeom>
        </p:spPr>
      </p:pic>
      <p:sp>
        <p:nvSpPr>
          <p:cNvPr id="40" name="Text 32"/>
          <p:cNvSpPr/>
          <p:nvPr/>
        </p:nvSpPr>
        <p:spPr>
          <a:xfrm>
            <a:off x="8688759" y="1938528"/>
            <a:ext cx="365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7B55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6</a:t>
            </a:r>
            <a:endParaRPr lang="en-US" sz="1200" dirty="0"/>
          </a:p>
        </p:txBody>
      </p:sp>
      <p:sp>
        <p:nvSpPr>
          <p:cNvPr id="41" name="Text 33"/>
          <p:cNvSpPr/>
          <p:nvPr/>
        </p:nvSpPr>
        <p:spPr>
          <a:xfrm>
            <a:off x="8688759" y="2743200"/>
            <a:ext cx="128969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50" b="1" dirty="0">
                <a:solidFill>
                  <a:srgbClr val="213341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Valeur</a:t>
            </a:r>
            <a:endParaRPr lang="en-US" sz="1250" dirty="0"/>
          </a:p>
        </p:txBody>
      </p:sp>
      <p:sp>
        <p:nvSpPr>
          <p:cNvPr id="42" name="Text 34"/>
          <p:cNvSpPr/>
          <p:nvPr/>
        </p:nvSpPr>
        <p:spPr>
          <a:xfrm>
            <a:off x="8761911" y="3310128"/>
            <a:ext cx="11616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27000" indent="-127000">
              <a:lnSpc>
                <a:spcPct val="118000"/>
              </a:lnSpc>
              <a:buSzPct val="100000"/>
              <a:buChar char="•"/>
            </a:pPr>
            <a:r>
              <a:rPr lang="en-US" sz="980" dirty="0">
                <a:solidFill>
                  <a:srgbClr val="2133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Apprendre / rassurer</a:t>
            </a:r>
            <a:endParaRPr lang="en-US" sz="980" dirty="0"/>
          </a:p>
          <a:p>
            <a:pPr marL="127000" indent="-127000">
              <a:lnSpc>
                <a:spcPct val="118000"/>
              </a:lnSpc>
              <a:buSzPct val="100000"/>
              <a:buChar char="•"/>
            </a:pPr>
            <a:r>
              <a:rPr lang="en-US" sz="980" dirty="0">
                <a:solidFill>
                  <a:srgbClr val="2133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Résoudre un problème</a:t>
            </a:r>
            <a:endParaRPr lang="en-US" sz="980" dirty="0"/>
          </a:p>
          <a:p>
            <a:pPr marL="127000" indent="-127000">
              <a:lnSpc>
                <a:spcPct val="118000"/>
              </a:lnSpc>
              <a:buSzPct val="100000"/>
              <a:buChar char="•"/>
            </a:pPr>
            <a:r>
              <a:rPr lang="en-US" sz="980" dirty="0">
                <a:solidFill>
                  <a:srgbClr val="2133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Inspirer ou faire </a:t>
            </a:r>
            <a:r>
              <a:rPr lang="en-US" sz="980" dirty="0" err="1">
                <a:solidFill>
                  <a:srgbClr val="2133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réfléchir</a:t>
            </a:r>
            <a:endParaRPr lang="en-US" sz="980" dirty="0">
              <a:solidFill>
                <a:srgbClr val="213341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127000" indent="-127000">
              <a:lnSpc>
                <a:spcPct val="100000"/>
              </a:lnSpc>
              <a:buSzPct val="100000"/>
              <a:buFontTx/>
              <a:buChar char="•"/>
            </a:pPr>
            <a:r>
              <a:rPr lang="fr-FR" sz="980" dirty="0">
                <a:solidFill>
                  <a:srgbClr val="2133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Partager une expérience</a:t>
            </a:r>
          </a:p>
          <a:p>
            <a:pPr marL="127000" indent="-127000">
              <a:lnSpc>
                <a:spcPct val="100000"/>
              </a:lnSpc>
              <a:buSzPct val="100000"/>
              <a:buFontTx/>
              <a:buChar char="•"/>
            </a:pPr>
            <a:r>
              <a:rPr lang="fr-FR" sz="980" dirty="0">
                <a:solidFill>
                  <a:srgbClr val="2133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Montrer une méthode</a:t>
            </a:r>
          </a:p>
          <a:p>
            <a:pPr marL="127000" indent="-127000">
              <a:lnSpc>
                <a:spcPct val="118000"/>
              </a:lnSpc>
              <a:buSzPct val="100000"/>
              <a:buChar char="•"/>
            </a:pPr>
            <a:endParaRPr lang="en-US" sz="980" dirty="0"/>
          </a:p>
        </p:txBody>
      </p:sp>
      <p:sp>
        <p:nvSpPr>
          <p:cNvPr id="43" name="Shape 35"/>
          <p:cNvSpPr/>
          <p:nvPr/>
        </p:nvSpPr>
        <p:spPr>
          <a:xfrm>
            <a:off x="10216199" y="1828800"/>
            <a:ext cx="1472576" cy="3977640"/>
          </a:xfrm>
          <a:prstGeom prst="roundRect">
            <a:avLst>
              <a:gd name="adj" fmla="val 8693"/>
            </a:avLst>
          </a:prstGeom>
          <a:solidFill>
            <a:srgbClr val="FFFFFF"/>
          </a:solidFill>
          <a:ln/>
          <a:effectLst>
            <a:outerShdw blurRad="63500" dist="25400" dir="5400000" algn="bl" rotWithShape="0">
              <a:srgbClr val="DAD2C4">
                <a:alpha val="30000"/>
              </a:srgbClr>
            </a:outerShdw>
          </a:effectLst>
        </p:spPr>
        <p:txBody>
          <a:bodyPr/>
          <a:lstStyle/>
          <a:p>
            <a:endParaRPr lang="fr-FR"/>
          </a:p>
        </p:txBody>
      </p:sp>
      <p:sp>
        <p:nvSpPr>
          <p:cNvPr id="44" name="Shape 36"/>
          <p:cNvSpPr/>
          <p:nvPr/>
        </p:nvSpPr>
        <p:spPr>
          <a:xfrm>
            <a:off x="10659879" y="2029968"/>
            <a:ext cx="585216" cy="585216"/>
          </a:xfrm>
          <a:prstGeom prst="ellipse">
            <a:avLst/>
          </a:prstGeom>
          <a:solidFill>
            <a:srgbClr val="213341"/>
          </a:solidFill>
          <a:ln/>
        </p:spPr>
        <p:txBody>
          <a:bodyPr/>
          <a:lstStyle/>
          <a:p>
            <a:endParaRPr lang="fr-FR"/>
          </a:p>
        </p:txBody>
      </p:sp>
      <p:pic>
        <p:nvPicPr>
          <p:cNvPr id="45" name="Image 6" descr="/home/claude/badges/mousePointer_col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714743" y="2084832"/>
            <a:ext cx="475488" cy="475488"/>
          </a:xfrm>
          <a:prstGeom prst="rect">
            <a:avLst/>
          </a:prstGeom>
        </p:spPr>
      </p:pic>
      <p:sp>
        <p:nvSpPr>
          <p:cNvPr id="46" name="Text 37"/>
          <p:cNvSpPr/>
          <p:nvPr/>
        </p:nvSpPr>
        <p:spPr>
          <a:xfrm>
            <a:off x="10307639" y="1938528"/>
            <a:ext cx="365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7B55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7</a:t>
            </a:r>
            <a:endParaRPr lang="en-US" sz="1200" dirty="0"/>
          </a:p>
        </p:txBody>
      </p:sp>
      <p:sp>
        <p:nvSpPr>
          <p:cNvPr id="47" name="Text 38"/>
          <p:cNvSpPr/>
          <p:nvPr/>
        </p:nvSpPr>
        <p:spPr>
          <a:xfrm>
            <a:off x="10307639" y="2743200"/>
            <a:ext cx="128969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50" b="1" dirty="0">
                <a:solidFill>
                  <a:srgbClr val="213341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Appel à l'action</a:t>
            </a:r>
            <a:endParaRPr lang="en-US" sz="1250" dirty="0"/>
          </a:p>
        </p:txBody>
      </p:sp>
      <p:sp>
        <p:nvSpPr>
          <p:cNvPr id="48" name="Text 39"/>
          <p:cNvSpPr/>
          <p:nvPr/>
        </p:nvSpPr>
        <p:spPr>
          <a:xfrm>
            <a:off x="10380791" y="3310128"/>
            <a:ext cx="11616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fr-FR" sz="980" b="1" dirty="0">
                <a:solidFill>
                  <a:srgbClr val="2133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contenu = 1 action </a:t>
            </a:r>
            <a:r>
              <a:rPr lang="en-US" sz="980" dirty="0"/>
              <a:t>: </a:t>
            </a:r>
            <a:r>
              <a:rPr lang="fr-FR" sz="980" dirty="0">
                <a:solidFill>
                  <a:srgbClr val="2133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commenter</a:t>
            </a:r>
          </a:p>
          <a:p>
            <a:r>
              <a:rPr lang="fr-FR" sz="980" dirty="0">
                <a:solidFill>
                  <a:srgbClr val="2133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répondre à une question</a:t>
            </a:r>
          </a:p>
          <a:p>
            <a:r>
              <a:rPr lang="fr-FR" sz="980" dirty="0">
                <a:solidFill>
                  <a:srgbClr val="2133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partager son expérience</a:t>
            </a:r>
          </a:p>
          <a:p>
            <a:r>
              <a:rPr lang="fr-FR" sz="980" dirty="0">
                <a:solidFill>
                  <a:srgbClr val="2133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voter</a:t>
            </a:r>
          </a:p>
          <a:p>
            <a:r>
              <a:rPr lang="fr-FR" sz="980" dirty="0">
                <a:solidFill>
                  <a:srgbClr val="2133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partager</a:t>
            </a:r>
          </a:p>
          <a:p>
            <a:r>
              <a:rPr lang="fr-FR" sz="980" dirty="0">
                <a:solidFill>
                  <a:srgbClr val="2133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envoyer à quelqu’un</a:t>
            </a:r>
          </a:p>
          <a:p>
            <a:r>
              <a:rPr lang="fr-FR" sz="980" dirty="0">
                <a:solidFill>
                  <a:srgbClr val="2133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enregistrer</a:t>
            </a:r>
          </a:p>
          <a:p>
            <a:r>
              <a:rPr lang="fr-FR" sz="980" dirty="0">
                <a:solidFill>
                  <a:srgbClr val="2133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s’abonner </a:t>
            </a:r>
          </a:p>
          <a:p>
            <a:r>
              <a:rPr lang="fr-FR" sz="980" dirty="0">
                <a:solidFill>
                  <a:srgbClr val="2133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envoyer un DM</a:t>
            </a:r>
          </a:p>
          <a:p>
            <a:r>
              <a:rPr lang="fr-FR" sz="980" dirty="0">
                <a:solidFill>
                  <a:srgbClr val="2133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cliquer sur le lien</a:t>
            </a:r>
          </a:p>
          <a:p>
            <a:r>
              <a:rPr lang="fr-FR" sz="980" dirty="0">
                <a:solidFill>
                  <a:srgbClr val="2133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réserver un appel</a:t>
            </a:r>
          </a:p>
          <a:p>
            <a:r>
              <a:rPr lang="fr-FR" sz="980" dirty="0">
                <a:solidFill>
                  <a:srgbClr val="2133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s’inscrire</a:t>
            </a:r>
          </a:p>
          <a:p>
            <a:r>
              <a:rPr lang="fr-FR" sz="980" dirty="0">
                <a:solidFill>
                  <a:srgbClr val="2133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télécharger</a:t>
            </a:r>
          </a:p>
        </p:txBody>
      </p:sp>
      <p:sp>
        <p:nvSpPr>
          <p:cNvPr id="49" name="Text 40"/>
          <p:cNvSpPr/>
          <p:nvPr/>
        </p:nvSpPr>
        <p:spPr>
          <a:xfrm>
            <a:off x="502920" y="5989320"/>
            <a:ext cx="11155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400" b="1" dirty="0">
                <a:solidFill>
                  <a:srgbClr val="F7B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Comprendre les codes ne veut pas dire </a:t>
            </a:r>
            <a:r>
              <a:rPr lang="en-US" sz="1400" b="1" dirty="0" err="1">
                <a:solidFill>
                  <a:srgbClr val="F7B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perdre</a:t>
            </a:r>
            <a:r>
              <a:rPr lang="en-US" sz="1400" b="1" dirty="0">
                <a:solidFill>
                  <a:srgbClr val="F7B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son authenticité : </a:t>
            </a:r>
          </a:p>
          <a:p>
            <a:pPr marL="0" indent="0">
              <a:lnSpc>
                <a:spcPct val="105000"/>
              </a:lnSpc>
              <a:buNone/>
            </a:pPr>
            <a:r>
              <a:rPr lang="en-US" sz="1400" b="1" dirty="0" err="1">
                <a:solidFill>
                  <a:srgbClr val="F7B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c'est</a:t>
            </a:r>
            <a:r>
              <a:rPr lang="en-US" sz="1400" b="1" dirty="0">
                <a:solidFill>
                  <a:srgbClr val="F7B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utiliser les bonnes mécaniques pour être plus clair et plus </a:t>
            </a:r>
            <a:r>
              <a:rPr lang="en-US" sz="1400" b="1" dirty="0" err="1">
                <a:solidFill>
                  <a:srgbClr val="F7B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efficace</a:t>
            </a:r>
            <a:r>
              <a:rPr lang="en-US" sz="1400" b="1" dirty="0">
                <a:solidFill>
                  <a:srgbClr val="F7B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</a:p>
        </p:txBody>
      </p:sp>
      <p:sp>
        <p:nvSpPr>
          <p:cNvPr id="50" name="Text 41"/>
          <p:cNvSpPr/>
          <p:nvPr/>
        </p:nvSpPr>
        <p:spPr>
          <a:xfrm>
            <a:off x="11505895" y="641908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2133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4F0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859975" y="256032"/>
            <a:ext cx="2103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00" b="1" dirty="0">
                <a:solidFill>
                  <a:srgbClr val="F7B55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Vitamine </a:t>
            </a:r>
            <a:r>
              <a:rPr lang="en-US" sz="1300" b="1" i="1" dirty="0">
                <a:solidFill>
                  <a:srgbClr val="213341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Digitale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2920" y="457200"/>
            <a:ext cx="2377440" cy="347472"/>
          </a:xfrm>
          <a:prstGeom prst="roundRect">
            <a:avLst>
              <a:gd name="adj" fmla="val 50000"/>
            </a:avLst>
          </a:prstGeom>
          <a:solidFill>
            <a:srgbClr val="F4CEB4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4" name="Text 2"/>
          <p:cNvSpPr/>
          <p:nvPr/>
        </p:nvSpPr>
        <p:spPr>
          <a:xfrm>
            <a:off x="502920" y="457200"/>
            <a:ext cx="237744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kern="0" spc="100" dirty="0">
                <a:solidFill>
                  <a:srgbClr val="2133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ÉCLAIRAGE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02920" y="868680"/>
            <a:ext cx="86868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2000"/>
              </a:lnSpc>
              <a:buNone/>
            </a:pPr>
            <a:r>
              <a:rPr lang="en-US" sz="3000" b="1" dirty="0">
                <a:solidFill>
                  <a:srgbClr val="213341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Et l'algorithme dans tout ça ?</a:t>
            </a:r>
            <a:endParaRPr lang="en-US" sz="3000" dirty="0"/>
          </a:p>
        </p:txBody>
      </p:sp>
      <p:pic>
        <p:nvPicPr>
          <p:cNvPr id="6" name="Image 0" descr="/home/claude/decor/wavy_underline_nav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481328"/>
            <a:ext cx="3291840" cy="36576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640080" y="1920240"/>
            <a:ext cx="1371600" cy="1371600"/>
          </a:xfrm>
          <a:prstGeom prst="ellipse">
            <a:avLst/>
          </a:prstGeom>
          <a:solidFill>
            <a:srgbClr val="F4CEB4"/>
          </a:solidFill>
          <a:ln/>
        </p:spPr>
        <p:txBody>
          <a:bodyPr/>
          <a:lstStyle/>
          <a:p>
            <a:endParaRPr lang="fr-FR"/>
          </a:p>
        </p:txBody>
      </p:sp>
      <p:pic>
        <p:nvPicPr>
          <p:cNvPr id="8" name="Image 1" descr="/home/claude/badges/cpu_al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248" y="2121408"/>
            <a:ext cx="969264" cy="969264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2331720" y="1965960"/>
            <a:ext cx="90525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500" b="1" dirty="0">
                <a:solidFill>
                  <a:srgbClr val="2133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L'algorithme évolue en permanence, mais sa fonction reste la même : </a:t>
            </a:r>
            <a:r>
              <a:rPr lang="en-US" sz="1500" dirty="0">
                <a:solidFill>
                  <a:srgbClr val="2133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repérer les signaux qui montrent qu'un contenu capte l'attention, suscite de l'intérêt ou provoque une interaction.</a:t>
            </a:r>
            <a:endParaRPr lang="en-US" sz="1500" dirty="0"/>
          </a:p>
        </p:txBody>
      </p:sp>
      <p:sp>
        <p:nvSpPr>
          <p:cNvPr id="10" name="Text 6"/>
          <p:cNvSpPr/>
          <p:nvPr/>
        </p:nvSpPr>
        <p:spPr>
          <a:xfrm>
            <a:off x="2331720" y="2903220"/>
            <a:ext cx="5530327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600" i="1" dirty="0">
                <a:solidFill>
                  <a:srgbClr val="5C6B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 continue de s'appuyer sur une même matière première :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1600" i="1" dirty="0">
                <a:solidFill>
                  <a:srgbClr val="5C6B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 </a:t>
            </a:r>
            <a:r>
              <a:rPr lang="en-US" sz="1600" b="1" i="1" dirty="0" err="1">
                <a:solidFill>
                  <a:srgbClr val="F7B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comportements</a:t>
            </a:r>
            <a:r>
              <a:rPr lang="en-US" sz="1600" b="1" i="1" dirty="0">
                <a:solidFill>
                  <a:srgbClr val="F7B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b="1" i="1" dirty="0" err="1">
                <a:solidFill>
                  <a:srgbClr val="F7B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humains</a:t>
            </a:r>
            <a:r>
              <a:rPr lang="en-US" sz="1600" i="1" dirty="0">
                <a:solidFill>
                  <a:srgbClr val="5C6B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qui, eux, changent beaucoup moins.</a:t>
            </a:r>
            <a:endParaRPr lang="en-US" sz="1600" dirty="0"/>
          </a:p>
        </p:txBody>
      </p:sp>
      <p:sp>
        <p:nvSpPr>
          <p:cNvPr id="11" name="Shape 7"/>
          <p:cNvSpPr/>
          <p:nvPr/>
        </p:nvSpPr>
        <p:spPr>
          <a:xfrm>
            <a:off x="502920" y="3794760"/>
            <a:ext cx="3520440" cy="73152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/>
          <a:effectLst>
            <a:outerShdw blurRad="50800" dist="25400" dir="5400000" algn="bl" rotWithShape="0">
              <a:srgbClr val="DAD2C4">
                <a:alpha val="25000"/>
              </a:srgbClr>
            </a:outerShdw>
          </a:effectLst>
        </p:spPr>
        <p:txBody>
          <a:bodyPr/>
          <a:lstStyle/>
          <a:p>
            <a:endParaRPr lang="fr-FR"/>
          </a:p>
        </p:txBody>
      </p:sp>
      <p:sp>
        <p:nvSpPr>
          <p:cNvPr id="12" name="Text 8"/>
          <p:cNvSpPr/>
          <p:nvPr/>
        </p:nvSpPr>
        <p:spPr>
          <a:xfrm>
            <a:off x="685800" y="3794760"/>
            <a:ext cx="3154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600" dirty="0">
                <a:solidFill>
                  <a:srgbClr val="2133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 s'arrête devant ce qui intrigue.</a:t>
            </a:r>
            <a:endParaRPr lang="en-US" sz="1600" dirty="0"/>
          </a:p>
        </p:txBody>
      </p:sp>
      <p:sp>
        <p:nvSpPr>
          <p:cNvPr id="13" name="Shape 9"/>
          <p:cNvSpPr/>
          <p:nvPr/>
        </p:nvSpPr>
        <p:spPr>
          <a:xfrm>
            <a:off x="4251960" y="3794760"/>
            <a:ext cx="3520440" cy="73152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/>
          <a:effectLst>
            <a:outerShdw blurRad="50800" dist="25400" dir="5400000" algn="bl" rotWithShape="0">
              <a:srgbClr val="DAD2C4">
                <a:alpha val="25000"/>
              </a:srgbClr>
            </a:outerShdw>
          </a:effectLst>
        </p:spPr>
        <p:txBody>
          <a:bodyPr/>
          <a:lstStyle/>
          <a:p>
            <a:endParaRPr lang="fr-FR"/>
          </a:p>
        </p:txBody>
      </p:sp>
      <p:sp>
        <p:nvSpPr>
          <p:cNvPr id="14" name="Text 10"/>
          <p:cNvSpPr/>
          <p:nvPr/>
        </p:nvSpPr>
        <p:spPr>
          <a:xfrm>
            <a:off x="4434840" y="3794760"/>
            <a:ext cx="3154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600" dirty="0">
                <a:solidFill>
                  <a:srgbClr val="2133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 écoute ce qui nous concerne.</a:t>
            </a:r>
            <a:endParaRPr lang="en-US" sz="1600" dirty="0"/>
          </a:p>
        </p:txBody>
      </p:sp>
      <p:sp>
        <p:nvSpPr>
          <p:cNvPr id="15" name="Shape 11"/>
          <p:cNvSpPr/>
          <p:nvPr/>
        </p:nvSpPr>
        <p:spPr>
          <a:xfrm>
            <a:off x="8001000" y="3794760"/>
            <a:ext cx="3520440" cy="73152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/>
          <a:effectLst>
            <a:outerShdw blurRad="50800" dist="25400" dir="5400000" algn="bl" rotWithShape="0">
              <a:srgbClr val="DAD2C4">
                <a:alpha val="25000"/>
              </a:srgbClr>
            </a:outerShdw>
          </a:effectLst>
        </p:spPr>
        <p:txBody>
          <a:bodyPr/>
          <a:lstStyle/>
          <a:p>
            <a:endParaRPr lang="fr-FR"/>
          </a:p>
        </p:txBody>
      </p:sp>
      <p:sp>
        <p:nvSpPr>
          <p:cNvPr id="16" name="Text 12"/>
          <p:cNvSpPr/>
          <p:nvPr/>
        </p:nvSpPr>
        <p:spPr>
          <a:xfrm>
            <a:off x="8183880" y="3794760"/>
            <a:ext cx="3154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600" dirty="0">
                <a:solidFill>
                  <a:srgbClr val="2133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 partage ce qui nous ressemble.</a:t>
            </a:r>
            <a:endParaRPr lang="en-US" sz="1600" dirty="0"/>
          </a:p>
        </p:txBody>
      </p:sp>
      <p:sp>
        <p:nvSpPr>
          <p:cNvPr id="17" name="Shape 13"/>
          <p:cNvSpPr/>
          <p:nvPr/>
        </p:nvSpPr>
        <p:spPr>
          <a:xfrm>
            <a:off x="502920" y="4663440"/>
            <a:ext cx="3520440" cy="73152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/>
          <a:effectLst>
            <a:outerShdw blurRad="50800" dist="25400" dir="5400000" algn="bl" rotWithShape="0">
              <a:srgbClr val="DAD2C4">
                <a:alpha val="25000"/>
              </a:srgbClr>
            </a:outerShdw>
          </a:effectLst>
        </p:spPr>
        <p:txBody>
          <a:bodyPr/>
          <a:lstStyle/>
          <a:p>
            <a:endParaRPr lang="fr-FR"/>
          </a:p>
        </p:txBody>
      </p:sp>
      <p:sp>
        <p:nvSpPr>
          <p:cNvPr id="18" name="Text 14"/>
          <p:cNvSpPr/>
          <p:nvPr/>
        </p:nvSpPr>
        <p:spPr>
          <a:xfrm>
            <a:off x="685800" y="4663440"/>
            <a:ext cx="3154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600" dirty="0">
                <a:solidFill>
                  <a:srgbClr val="2133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 enregistre ce qui nous aide.</a:t>
            </a:r>
            <a:endParaRPr lang="en-US" sz="1600" dirty="0"/>
          </a:p>
        </p:txBody>
      </p:sp>
      <p:sp>
        <p:nvSpPr>
          <p:cNvPr id="19" name="Shape 15"/>
          <p:cNvSpPr/>
          <p:nvPr/>
        </p:nvSpPr>
        <p:spPr>
          <a:xfrm>
            <a:off x="4251960" y="4663440"/>
            <a:ext cx="3520440" cy="73152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/>
          <a:effectLst>
            <a:outerShdw blurRad="50800" dist="25400" dir="5400000" algn="bl" rotWithShape="0">
              <a:srgbClr val="DAD2C4">
                <a:alpha val="25000"/>
              </a:srgbClr>
            </a:outerShdw>
          </a:effectLst>
        </p:spPr>
        <p:txBody>
          <a:bodyPr/>
          <a:lstStyle/>
          <a:p>
            <a:endParaRPr lang="fr-FR"/>
          </a:p>
        </p:txBody>
      </p:sp>
      <p:sp>
        <p:nvSpPr>
          <p:cNvPr id="20" name="Text 16"/>
          <p:cNvSpPr/>
          <p:nvPr/>
        </p:nvSpPr>
        <p:spPr>
          <a:xfrm>
            <a:off x="4434840" y="4663440"/>
            <a:ext cx="3154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600" dirty="0">
                <a:solidFill>
                  <a:srgbClr val="2133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 suit qui nous apporte régulièrement quelque chose.</a:t>
            </a:r>
            <a:endParaRPr lang="en-US" sz="1600" dirty="0"/>
          </a:p>
        </p:txBody>
      </p:sp>
      <p:sp>
        <p:nvSpPr>
          <p:cNvPr id="21" name="Shape 17"/>
          <p:cNvSpPr/>
          <p:nvPr/>
        </p:nvSpPr>
        <p:spPr>
          <a:xfrm>
            <a:off x="8001000" y="4663440"/>
            <a:ext cx="3520440" cy="73152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/>
          <a:effectLst>
            <a:outerShdw blurRad="50800" dist="25400" dir="5400000" algn="bl" rotWithShape="0">
              <a:srgbClr val="DAD2C4">
                <a:alpha val="25000"/>
              </a:srgbClr>
            </a:outerShdw>
          </a:effectLst>
        </p:spPr>
        <p:txBody>
          <a:bodyPr/>
          <a:lstStyle/>
          <a:p>
            <a:endParaRPr lang="fr-FR"/>
          </a:p>
        </p:txBody>
      </p:sp>
      <p:sp>
        <p:nvSpPr>
          <p:cNvPr id="22" name="Text 18"/>
          <p:cNvSpPr/>
          <p:nvPr/>
        </p:nvSpPr>
        <p:spPr>
          <a:xfrm>
            <a:off x="8183880" y="4663440"/>
            <a:ext cx="3154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600" dirty="0">
                <a:solidFill>
                  <a:srgbClr val="2133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 fait confiance à qui l'on comprend l'expertise.</a:t>
            </a:r>
            <a:endParaRPr lang="en-US" sz="1600" dirty="0"/>
          </a:p>
        </p:txBody>
      </p:sp>
      <p:sp>
        <p:nvSpPr>
          <p:cNvPr id="23" name="Shape 19"/>
          <p:cNvSpPr/>
          <p:nvPr/>
        </p:nvSpPr>
        <p:spPr>
          <a:xfrm>
            <a:off x="502920" y="5989320"/>
            <a:ext cx="11183112" cy="548640"/>
          </a:xfrm>
          <a:prstGeom prst="roundRect">
            <a:avLst>
              <a:gd name="adj" fmla="val 50000"/>
            </a:avLst>
          </a:prstGeom>
          <a:solidFill>
            <a:srgbClr val="213341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4" name="Text 20"/>
          <p:cNvSpPr/>
          <p:nvPr/>
        </p:nvSpPr>
        <p:spPr>
          <a:xfrm>
            <a:off x="777240" y="5989320"/>
            <a:ext cx="10607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 créez pas de contenu pour « faire plaisir à l'algorithme » — créez-en pour une personne précise.</a:t>
            </a:r>
            <a:endParaRPr lang="en-US" sz="1600" dirty="0"/>
          </a:p>
        </p:txBody>
      </p:sp>
      <p:sp>
        <p:nvSpPr>
          <p:cNvPr id="25" name="Text 21"/>
          <p:cNvSpPr/>
          <p:nvPr/>
        </p:nvSpPr>
        <p:spPr>
          <a:xfrm>
            <a:off x="11505895" y="641908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2133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07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4F0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859975" y="256032"/>
            <a:ext cx="2103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00" b="1" dirty="0">
                <a:solidFill>
                  <a:srgbClr val="F7B55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Vitamine </a:t>
            </a:r>
            <a:r>
              <a:rPr lang="en-US" sz="1300" b="1" i="1" dirty="0">
                <a:solidFill>
                  <a:srgbClr val="213341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Digitale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2920" y="457200"/>
            <a:ext cx="2377440" cy="347472"/>
          </a:xfrm>
          <a:prstGeom prst="roundRect">
            <a:avLst>
              <a:gd name="adj" fmla="val 50000"/>
            </a:avLst>
          </a:prstGeom>
          <a:solidFill>
            <a:srgbClr val="F4CEB4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4" name="Text 2"/>
          <p:cNvSpPr/>
          <p:nvPr/>
        </p:nvSpPr>
        <p:spPr>
          <a:xfrm>
            <a:off x="502920" y="457200"/>
            <a:ext cx="237744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kern="0" spc="100" dirty="0">
                <a:solidFill>
                  <a:srgbClr val="2133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DEUX LEVIERS COMPLÉMENTAIRES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02920" y="868680"/>
            <a:ext cx="86868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2000"/>
              </a:lnSpc>
              <a:buNone/>
            </a:pPr>
            <a:r>
              <a:rPr lang="en-US" sz="3200" b="1" dirty="0">
                <a:solidFill>
                  <a:srgbClr val="213341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Organique et publicité</a:t>
            </a:r>
            <a:endParaRPr lang="en-US" sz="3200" dirty="0"/>
          </a:p>
        </p:txBody>
      </p:sp>
      <p:sp>
        <p:nvSpPr>
          <p:cNvPr id="6" name="Shape 4"/>
          <p:cNvSpPr/>
          <p:nvPr/>
        </p:nvSpPr>
        <p:spPr>
          <a:xfrm>
            <a:off x="502920" y="1691640"/>
            <a:ext cx="5257800" cy="3520440"/>
          </a:xfrm>
          <a:prstGeom prst="roundRect">
            <a:avLst>
              <a:gd name="adj" fmla="val 4675"/>
            </a:avLst>
          </a:prstGeom>
          <a:solidFill>
            <a:srgbClr val="F4CEB4"/>
          </a:solidFill>
          <a:ln/>
        </p:spPr>
        <p:txBody>
          <a:bodyPr/>
          <a:lstStyle/>
          <a:p>
            <a:endParaRPr lang="fr-FR"/>
          </a:p>
        </p:txBody>
      </p:sp>
      <p:pic>
        <p:nvPicPr>
          <p:cNvPr id="7" name="Image 0" descr="/home/claude/badges/heart_organic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240" y="1965960"/>
            <a:ext cx="640080" cy="64008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508760" y="1965960"/>
            <a:ext cx="3657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213341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ORGANIQUE</a:t>
            </a:r>
            <a:endParaRPr lang="en-US" sz="1900" dirty="0"/>
          </a:p>
        </p:txBody>
      </p:sp>
      <p:sp>
        <p:nvSpPr>
          <p:cNvPr id="9" name="Text 6"/>
          <p:cNvSpPr/>
          <p:nvPr/>
        </p:nvSpPr>
        <p:spPr>
          <a:xfrm>
            <a:off x="777240" y="2606935"/>
            <a:ext cx="4709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5C6B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Construire dans la durée.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822960" y="2937737"/>
            <a:ext cx="46177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30000"/>
              </a:lnSpc>
              <a:buSzPct val="100000"/>
              <a:buChar char="•"/>
            </a:pPr>
            <a:r>
              <a:rPr lang="en-US" sz="1600" dirty="0">
                <a:solidFill>
                  <a:srgbClr val="2133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Transmettre son expertise</a:t>
            </a:r>
            <a:endParaRPr lang="en-US" sz="1600" dirty="0"/>
          </a:p>
          <a:p>
            <a:pPr marL="342900" indent="-342900">
              <a:lnSpc>
                <a:spcPct val="130000"/>
              </a:lnSpc>
              <a:buSzPct val="100000"/>
              <a:buChar char="•"/>
            </a:pPr>
            <a:r>
              <a:rPr lang="en-US" sz="1600" dirty="0">
                <a:solidFill>
                  <a:srgbClr val="2133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Créer de la confiance</a:t>
            </a:r>
            <a:endParaRPr lang="en-US" sz="1600" dirty="0"/>
          </a:p>
          <a:p>
            <a:pPr marL="342900" indent="-342900">
              <a:lnSpc>
                <a:spcPct val="130000"/>
              </a:lnSpc>
              <a:buSzPct val="100000"/>
              <a:buChar char="•"/>
            </a:pPr>
            <a:r>
              <a:rPr lang="en-US" sz="1600" dirty="0">
                <a:solidFill>
                  <a:srgbClr val="2133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Développer une communauté</a:t>
            </a:r>
            <a:endParaRPr lang="en-US" sz="1600" dirty="0"/>
          </a:p>
          <a:p>
            <a:pPr marL="342900" indent="-342900">
              <a:lnSpc>
                <a:spcPct val="130000"/>
              </a:lnSpc>
              <a:buSzPct val="100000"/>
              <a:buChar char="•"/>
            </a:pPr>
            <a:r>
              <a:rPr lang="en-US" sz="1600" dirty="0">
                <a:solidFill>
                  <a:srgbClr val="2133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Rester présent dans l'esprit de sa cible</a:t>
            </a:r>
            <a:endParaRPr lang="en-US" sz="1600" dirty="0"/>
          </a:p>
          <a:p>
            <a:pPr marL="342900" indent="-342900">
              <a:lnSpc>
                <a:spcPct val="130000"/>
              </a:lnSpc>
              <a:buSzPct val="100000"/>
              <a:buChar char="•"/>
            </a:pPr>
            <a:r>
              <a:rPr lang="en-US" sz="1600" dirty="0">
                <a:solidFill>
                  <a:srgbClr val="2133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Générer des opportunités sans payer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777240" y="4709160"/>
            <a:ext cx="4709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133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À retenir : l'organique construit la relation.</a:t>
            </a:r>
            <a:endParaRPr lang="en-US" sz="1400" dirty="0"/>
          </a:p>
        </p:txBody>
      </p:sp>
      <p:sp>
        <p:nvSpPr>
          <p:cNvPr id="12" name="Shape 9"/>
          <p:cNvSpPr/>
          <p:nvPr/>
        </p:nvSpPr>
        <p:spPr>
          <a:xfrm>
            <a:off x="6035040" y="1691640"/>
            <a:ext cx="5257800" cy="3520440"/>
          </a:xfrm>
          <a:prstGeom prst="roundRect">
            <a:avLst>
              <a:gd name="adj" fmla="val 4675"/>
            </a:avLst>
          </a:prstGeom>
          <a:solidFill>
            <a:srgbClr val="213341"/>
          </a:solidFill>
          <a:ln/>
        </p:spPr>
        <p:txBody>
          <a:bodyPr/>
          <a:lstStyle/>
          <a:p>
            <a:endParaRPr lang="fr-FR"/>
          </a:p>
        </p:txBody>
      </p:sp>
      <p:pic>
        <p:nvPicPr>
          <p:cNvPr id="13" name="Image 1" descr="/home/claude/badges/radio_ads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9360" y="1965960"/>
            <a:ext cx="640080" cy="640080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7040880" y="1965960"/>
            <a:ext cx="3657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F7B55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PUBLICITÉ</a:t>
            </a:r>
            <a:endParaRPr lang="en-US" sz="1900" dirty="0"/>
          </a:p>
        </p:txBody>
      </p:sp>
      <p:sp>
        <p:nvSpPr>
          <p:cNvPr id="15" name="Text 11"/>
          <p:cNvSpPr/>
          <p:nvPr/>
        </p:nvSpPr>
        <p:spPr>
          <a:xfrm>
            <a:off x="6309360" y="2606935"/>
            <a:ext cx="4709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C9D3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Accélérer la diffusion.</a:t>
            </a:r>
            <a:endParaRPr lang="en-US" sz="1600" dirty="0"/>
          </a:p>
        </p:txBody>
      </p:sp>
      <p:sp>
        <p:nvSpPr>
          <p:cNvPr id="16" name="Text 12"/>
          <p:cNvSpPr/>
          <p:nvPr/>
        </p:nvSpPr>
        <p:spPr>
          <a:xfrm>
            <a:off x="6355080" y="2937737"/>
            <a:ext cx="46177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30000"/>
              </a:lnSpc>
              <a:buSzPct val="100000"/>
              <a:buChar char="•"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Toucher rapidement de nouvelles personnes</a:t>
            </a:r>
            <a:endParaRPr lang="en-US" sz="1600" dirty="0"/>
          </a:p>
          <a:p>
            <a:pPr marL="342900" indent="-342900">
              <a:lnSpc>
                <a:spcPct val="130000"/>
              </a:lnSpc>
              <a:buSzPct val="100000"/>
              <a:buChar char="•"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Cibler une audience précise</a:t>
            </a:r>
            <a:endParaRPr lang="en-US" sz="1600" dirty="0"/>
          </a:p>
          <a:p>
            <a:pPr marL="342900" indent="-342900">
              <a:lnSpc>
                <a:spcPct val="130000"/>
              </a:lnSpc>
              <a:buSzPct val="100000"/>
              <a:buChar char="•"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Promouvoir une offre ou un lancement</a:t>
            </a:r>
            <a:endParaRPr lang="en-US" sz="1600" dirty="0"/>
          </a:p>
          <a:p>
            <a:pPr marL="342900" indent="-342900">
              <a:lnSpc>
                <a:spcPct val="130000"/>
              </a:lnSpc>
              <a:buSzPct val="100000"/>
              <a:buChar char="•"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Générer trafic, leads ou ventes</a:t>
            </a:r>
            <a:endParaRPr lang="en-US" sz="1600" dirty="0"/>
          </a:p>
          <a:p>
            <a:pPr marL="342900" indent="-342900">
              <a:lnSpc>
                <a:spcPct val="130000"/>
              </a:lnSpc>
              <a:buSzPct val="100000"/>
              <a:buChar char="•"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Amplifier la </a:t>
            </a:r>
            <a:r>
              <a:rPr lang="en-US" sz="160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portée</a:t>
            </a: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d’un bon </a:t>
            </a:r>
            <a:r>
              <a:rPr lang="en-US" sz="160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contenu</a:t>
            </a:r>
            <a:endParaRPr lang="en-US" sz="1600" dirty="0"/>
          </a:p>
        </p:txBody>
      </p:sp>
      <p:sp>
        <p:nvSpPr>
          <p:cNvPr id="17" name="Text 13"/>
          <p:cNvSpPr/>
          <p:nvPr/>
        </p:nvSpPr>
        <p:spPr>
          <a:xfrm>
            <a:off x="6309360" y="4709160"/>
            <a:ext cx="4709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7B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À retenir : la publicité achète de la distribution.</a:t>
            </a:r>
            <a:endParaRPr lang="en-US" sz="1400" dirty="0"/>
          </a:p>
        </p:txBody>
      </p:sp>
      <p:sp>
        <p:nvSpPr>
          <p:cNvPr id="18" name="Shape 14"/>
          <p:cNvSpPr/>
          <p:nvPr/>
        </p:nvSpPr>
        <p:spPr>
          <a:xfrm>
            <a:off x="502920" y="5394960"/>
            <a:ext cx="10789920" cy="868680"/>
          </a:xfrm>
          <a:prstGeom prst="roundRect">
            <a:avLst>
              <a:gd name="adj" fmla="val 26667"/>
            </a:avLst>
          </a:prstGeom>
          <a:solidFill>
            <a:srgbClr val="F7B55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9" name="Text 15"/>
          <p:cNvSpPr/>
          <p:nvPr/>
        </p:nvSpPr>
        <p:spPr>
          <a:xfrm>
            <a:off x="777240" y="5486400"/>
            <a:ext cx="10241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2133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bon contenu peut fonctionner sans publicité. Une publicité peut amplifier un bon contenu. </a:t>
            </a:r>
          </a:p>
          <a:p>
            <a:pPr marL="0" indent="0" algn="ctr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2133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Mais payer pour diffuser un mauvais message ne le rend pas meilleur.</a:t>
            </a:r>
            <a:endParaRPr lang="en-US" sz="1600" dirty="0"/>
          </a:p>
        </p:txBody>
      </p:sp>
      <p:sp>
        <p:nvSpPr>
          <p:cNvPr id="20" name="Text 16"/>
          <p:cNvSpPr/>
          <p:nvPr/>
        </p:nvSpPr>
        <p:spPr>
          <a:xfrm>
            <a:off x="11505895" y="641908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2133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08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4F0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859975" y="256032"/>
            <a:ext cx="2103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00" b="1" dirty="0">
                <a:solidFill>
                  <a:srgbClr val="F7B55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Vitamine </a:t>
            </a:r>
            <a:r>
              <a:rPr lang="en-US" sz="1300" b="1" i="1" dirty="0">
                <a:solidFill>
                  <a:srgbClr val="213341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Digitale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2920" y="457200"/>
            <a:ext cx="2377440" cy="347472"/>
          </a:xfrm>
          <a:prstGeom prst="roundRect">
            <a:avLst>
              <a:gd name="adj" fmla="val 50000"/>
            </a:avLst>
          </a:prstGeom>
          <a:solidFill>
            <a:srgbClr val="F4CEB4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4" name="Text 2"/>
          <p:cNvSpPr/>
          <p:nvPr/>
        </p:nvSpPr>
        <p:spPr>
          <a:xfrm>
            <a:off x="502920" y="457200"/>
            <a:ext cx="237744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100" b="1" kern="0" spc="100" dirty="0">
                <a:solidFill>
                  <a:srgbClr val="2133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PARCOURS EN 3 NIVEAUX </a:t>
            </a:r>
          </a:p>
        </p:txBody>
      </p:sp>
      <p:sp>
        <p:nvSpPr>
          <p:cNvPr id="5" name="Text 3"/>
          <p:cNvSpPr/>
          <p:nvPr/>
        </p:nvSpPr>
        <p:spPr>
          <a:xfrm>
            <a:off x="502920" y="868680"/>
            <a:ext cx="86868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2000"/>
              </a:lnSpc>
            </a:pPr>
            <a:r>
              <a:rPr lang="en-US" sz="3000" b="1" dirty="0">
                <a:solidFill>
                  <a:srgbClr val="213341"/>
                </a:solidFill>
                <a:latin typeface="Poppins" pitchFamily="34" charset="0"/>
                <a:cs typeface="Poppins" pitchFamily="34" charset="-120"/>
              </a:rPr>
              <a:t>STRATÉGIE DE CONTENU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502920" y="1463040"/>
            <a:ext cx="8686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5C6B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Une bonne stratégie ne consiste pas à publier au hasard : elle accompagne progressivement votre cible.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 rot="10800000">
            <a:off x="620131" y="2063901"/>
            <a:ext cx="7315200" cy="1188720"/>
          </a:xfrm>
          <a:prstGeom prst="trapezoid">
            <a:avLst/>
          </a:prstGeom>
          <a:solidFill>
            <a:srgbClr val="F7B55A"/>
          </a:solidFill>
          <a:ln/>
        </p:spPr>
        <p:txBody>
          <a:bodyPr/>
          <a:lstStyle/>
          <a:p>
            <a:endParaRPr lang="fr-FR"/>
          </a:p>
        </p:txBody>
      </p:sp>
      <p:pic>
        <p:nvPicPr>
          <p:cNvPr id="8" name="Image 0" descr="/home/claude/badges/eye3_funnel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4451" y="2306217"/>
            <a:ext cx="685800" cy="68580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534531" y="2137053"/>
            <a:ext cx="6217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213341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VISIBILITÉ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6475202" y="2137053"/>
            <a:ext cx="1163619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i="1" dirty="0">
                <a:solidFill>
                  <a:srgbClr val="2133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 Je me reconnais. »</a:t>
            </a:r>
            <a:endParaRPr lang="en-US" sz="1100" dirty="0"/>
          </a:p>
        </p:txBody>
      </p:sp>
      <p:sp>
        <p:nvSpPr>
          <p:cNvPr id="11" name="Text 8"/>
          <p:cNvSpPr/>
          <p:nvPr/>
        </p:nvSpPr>
        <p:spPr>
          <a:xfrm>
            <a:off x="1580251" y="2526167"/>
            <a:ext cx="6126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05000"/>
              </a:lnSpc>
              <a:buSzPct val="100000"/>
              <a:buChar char="•"/>
            </a:pPr>
            <a:r>
              <a:rPr lang="en-US" sz="1200" dirty="0">
                <a:solidFill>
                  <a:srgbClr val="2133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Capter l'attention</a:t>
            </a:r>
            <a:endParaRPr lang="en-US" sz="1200" dirty="0"/>
          </a:p>
          <a:p>
            <a:pPr marL="342900" indent="-342900">
              <a:lnSpc>
                <a:spcPct val="105000"/>
              </a:lnSpc>
              <a:buSzPct val="100000"/>
              <a:buChar char="•"/>
            </a:pPr>
            <a:r>
              <a:rPr lang="en-US" sz="1200" dirty="0">
                <a:solidFill>
                  <a:srgbClr val="2133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Créer de l'identification</a:t>
            </a:r>
            <a:endParaRPr lang="en-US" sz="1200" dirty="0"/>
          </a:p>
          <a:p>
            <a:pPr marL="342900" indent="-342900">
              <a:lnSpc>
                <a:spcPct val="105000"/>
              </a:lnSpc>
              <a:buSzPct val="100000"/>
              <a:buChar char="•"/>
            </a:pPr>
            <a:r>
              <a:rPr lang="en-US" sz="1200" dirty="0">
                <a:solidFill>
                  <a:srgbClr val="2133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Situations vécues, idées reçues</a:t>
            </a:r>
            <a:endParaRPr lang="en-US" sz="1200" dirty="0"/>
          </a:p>
        </p:txBody>
      </p:sp>
      <p:sp>
        <p:nvSpPr>
          <p:cNvPr id="12" name="Shape 9"/>
          <p:cNvSpPr/>
          <p:nvPr/>
        </p:nvSpPr>
        <p:spPr>
          <a:xfrm rot="10800000">
            <a:off x="914179" y="3362349"/>
            <a:ext cx="6746831" cy="1188720"/>
          </a:xfrm>
          <a:prstGeom prst="trapezoid">
            <a:avLst/>
          </a:prstGeom>
          <a:solidFill>
            <a:srgbClr val="DFA988"/>
          </a:solidFill>
          <a:ln/>
        </p:spPr>
        <p:txBody>
          <a:bodyPr/>
          <a:lstStyle/>
          <a:p>
            <a:endParaRPr lang="fr-FR" dirty="0"/>
          </a:p>
        </p:txBody>
      </p:sp>
      <p:pic>
        <p:nvPicPr>
          <p:cNvPr id="13" name="Image 1" descr="/home/claude/badges/userCheck_funnel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5931" y="3631021"/>
            <a:ext cx="685800" cy="685800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2060311" y="3426357"/>
            <a:ext cx="4389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213341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CONFIANCE</a:t>
            </a:r>
            <a:endParaRPr lang="en-US" sz="1600" dirty="0"/>
          </a:p>
        </p:txBody>
      </p:sp>
      <p:sp>
        <p:nvSpPr>
          <p:cNvPr id="15" name="Text 11"/>
          <p:cNvSpPr/>
          <p:nvPr/>
        </p:nvSpPr>
        <p:spPr>
          <a:xfrm>
            <a:off x="3023116" y="3428934"/>
            <a:ext cx="4389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i="1" dirty="0">
                <a:solidFill>
                  <a:srgbClr val="2133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 Cette personne me comprend. »</a:t>
            </a:r>
            <a:endParaRPr lang="en-US" sz="1100" dirty="0"/>
          </a:p>
        </p:txBody>
      </p:sp>
      <p:sp>
        <p:nvSpPr>
          <p:cNvPr id="16" name="Text 12"/>
          <p:cNvSpPr/>
          <p:nvPr/>
        </p:nvSpPr>
        <p:spPr>
          <a:xfrm>
            <a:off x="2106031" y="3814396"/>
            <a:ext cx="4297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05000"/>
              </a:lnSpc>
              <a:buSzPct val="100000"/>
              <a:buChar char="•"/>
            </a:pPr>
            <a:r>
              <a:rPr lang="en-US" sz="1200" dirty="0">
                <a:solidFill>
                  <a:srgbClr val="2133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Montrer son expertise</a:t>
            </a:r>
            <a:endParaRPr lang="en-US" sz="1200" dirty="0"/>
          </a:p>
          <a:p>
            <a:pPr marL="342900" indent="-342900">
              <a:lnSpc>
                <a:spcPct val="105000"/>
              </a:lnSpc>
              <a:buSzPct val="100000"/>
              <a:buChar char="•"/>
            </a:pPr>
            <a:r>
              <a:rPr lang="en-US" sz="1200" dirty="0">
                <a:solidFill>
                  <a:srgbClr val="2133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Éduquer, rassurer</a:t>
            </a:r>
            <a:endParaRPr lang="en-US" sz="1200" dirty="0"/>
          </a:p>
          <a:p>
            <a:pPr marL="342900" indent="-342900">
              <a:lnSpc>
                <a:spcPct val="105000"/>
              </a:lnSpc>
              <a:buSzPct val="100000"/>
              <a:buChar char="•"/>
            </a:pPr>
            <a:r>
              <a:rPr lang="en-US" sz="1200" dirty="0">
                <a:solidFill>
                  <a:srgbClr val="2133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Conseils, méthodes, coulisses</a:t>
            </a:r>
            <a:endParaRPr lang="en-US" sz="1200" dirty="0"/>
          </a:p>
        </p:txBody>
      </p:sp>
      <p:sp>
        <p:nvSpPr>
          <p:cNvPr id="17" name="Shape 13"/>
          <p:cNvSpPr/>
          <p:nvPr/>
        </p:nvSpPr>
        <p:spPr>
          <a:xfrm rot="10800000">
            <a:off x="1263795" y="4660797"/>
            <a:ext cx="6096001" cy="1188720"/>
          </a:xfrm>
          <a:prstGeom prst="trapezoid">
            <a:avLst/>
          </a:prstGeom>
          <a:solidFill>
            <a:srgbClr val="213341"/>
          </a:solidFill>
          <a:ln/>
        </p:spPr>
        <p:txBody>
          <a:bodyPr/>
          <a:lstStyle/>
          <a:p>
            <a:endParaRPr lang="fr-FR"/>
          </a:p>
        </p:txBody>
      </p:sp>
      <p:pic>
        <p:nvPicPr>
          <p:cNvPr id="18" name="Image 2" descr="/home/claude/badges/shoppingCart_funnel3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27763" y="4912257"/>
            <a:ext cx="685800" cy="685800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2448931" y="4747666"/>
            <a:ext cx="2560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VENTE</a:t>
            </a:r>
            <a:endParaRPr lang="en-US" sz="1600" dirty="0"/>
          </a:p>
        </p:txBody>
      </p:sp>
      <p:sp>
        <p:nvSpPr>
          <p:cNvPr id="20" name="Text 15"/>
          <p:cNvSpPr/>
          <p:nvPr/>
        </p:nvSpPr>
        <p:spPr>
          <a:xfrm>
            <a:off x="4551149" y="4720771"/>
            <a:ext cx="2560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 Cette personne peut m'aider. »</a:t>
            </a:r>
            <a:endParaRPr lang="en-US" sz="1100" dirty="0"/>
          </a:p>
        </p:txBody>
      </p:sp>
      <p:sp>
        <p:nvSpPr>
          <p:cNvPr id="21" name="Text 16"/>
          <p:cNvSpPr/>
          <p:nvPr/>
        </p:nvSpPr>
        <p:spPr>
          <a:xfrm>
            <a:off x="2494651" y="5140321"/>
            <a:ext cx="2468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05000"/>
              </a:lnSpc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Montrer la transformation</a:t>
            </a:r>
            <a:endParaRPr lang="en-US" sz="1200" dirty="0"/>
          </a:p>
          <a:p>
            <a:pPr marL="342900" indent="-342900">
              <a:lnSpc>
                <a:spcPct val="105000"/>
              </a:lnSpc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Lever les freins</a:t>
            </a:r>
            <a:endParaRPr lang="en-US" sz="1200" dirty="0"/>
          </a:p>
          <a:p>
            <a:pPr marL="342900" indent="-342900">
              <a:lnSpc>
                <a:spcPct val="105000"/>
              </a:lnSpc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Témoignages, avant/après, offre</a:t>
            </a:r>
            <a:endParaRPr lang="en-US" sz="1200" dirty="0"/>
          </a:p>
        </p:txBody>
      </p:sp>
      <p:sp>
        <p:nvSpPr>
          <p:cNvPr id="22" name="Text 17"/>
          <p:cNvSpPr/>
          <p:nvPr/>
        </p:nvSpPr>
        <p:spPr>
          <a:xfrm>
            <a:off x="8295786" y="2034450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13341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Le chemin de votre cible</a:t>
            </a:r>
            <a:endParaRPr lang="en-US" sz="1400" dirty="0"/>
          </a:p>
        </p:txBody>
      </p:sp>
      <p:sp>
        <p:nvSpPr>
          <p:cNvPr id="23" name="Shape 18"/>
          <p:cNvSpPr/>
          <p:nvPr/>
        </p:nvSpPr>
        <p:spPr>
          <a:xfrm>
            <a:off x="8434438" y="2660905"/>
            <a:ext cx="457200" cy="457200"/>
          </a:xfrm>
          <a:prstGeom prst="ellipse">
            <a:avLst/>
          </a:prstGeom>
          <a:solidFill>
            <a:srgbClr val="F7B55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4" name="Text 19"/>
          <p:cNvSpPr/>
          <p:nvPr/>
        </p:nvSpPr>
        <p:spPr>
          <a:xfrm>
            <a:off x="8434438" y="2660905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213341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</a:t>
            </a:r>
            <a:endParaRPr lang="en-US" sz="1400" dirty="0"/>
          </a:p>
        </p:txBody>
      </p:sp>
      <p:sp>
        <p:nvSpPr>
          <p:cNvPr id="25" name="Text 20"/>
          <p:cNvSpPr/>
          <p:nvPr/>
        </p:nvSpPr>
        <p:spPr>
          <a:xfrm>
            <a:off x="9028798" y="2660905"/>
            <a:ext cx="2468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2133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 découvre</a:t>
            </a:r>
            <a:endParaRPr lang="en-US" sz="1250" dirty="0"/>
          </a:p>
        </p:txBody>
      </p:sp>
      <p:sp>
        <p:nvSpPr>
          <p:cNvPr id="26" name="Shape 21"/>
          <p:cNvSpPr/>
          <p:nvPr/>
        </p:nvSpPr>
        <p:spPr>
          <a:xfrm>
            <a:off x="8663038" y="3118105"/>
            <a:ext cx="0" cy="594360"/>
          </a:xfrm>
          <a:prstGeom prst="line">
            <a:avLst/>
          </a:prstGeom>
          <a:noFill/>
          <a:ln w="25400">
            <a:solidFill>
              <a:srgbClr val="C9A17D"/>
            </a:solidFill>
            <a:prstDash val="dash"/>
          </a:ln>
        </p:spPr>
        <p:txBody>
          <a:bodyPr/>
          <a:lstStyle/>
          <a:p>
            <a:endParaRPr lang="fr-FR"/>
          </a:p>
        </p:txBody>
      </p:sp>
      <p:sp>
        <p:nvSpPr>
          <p:cNvPr id="27" name="Shape 22"/>
          <p:cNvSpPr/>
          <p:nvPr/>
        </p:nvSpPr>
        <p:spPr>
          <a:xfrm>
            <a:off x="8434438" y="3758185"/>
            <a:ext cx="457200" cy="457200"/>
          </a:xfrm>
          <a:prstGeom prst="ellipse">
            <a:avLst/>
          </a:prstGeom>
          <a:solidFill>
            <a:srgbClr val="DFA988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8" name="Text 23"/>
          <p:cNvSpPr/>
          <p:nvPr/>
        </p:nvSpPr>
        <p:spPr>
          <a:xfrm>
            <a:off x="8434438" y="3758185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213341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2</a:t>
            </a:r>
            <a:endParaRPr lang="en-US" sz="1400" dirty="0"/>
          </a:p>
        </p:txBody>
      </p:sp>
      <p:sp>
        <p:nvSpPr>
          <p:cNvPr id="29" name="Text 24"/>
          <p:cNvSpPr/>
          <p:nvPr/>
        </p:nvSpPr>
        <p:spPr>
          <a:xfrm>
            <a:off x="9028798" y="3758185"/>
            <a:ext cx="2468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2133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 fais confiance</a:t>
            </a:r>
            <a:endParaRPr lang="en-US" sz="1250" dirty="0"/>
          </a:p>
        </p:txBody>
      </p:sp>
      <p:sp>
        <p:nvSpPr>
          <p:cNvPr id="30" name="Shape 25"/>
          <p:cNvSpPr/>
          <p:nvPr/>
        </p:nvSpPr>
        <p:spPr>
          <a:xfrm>
            <a:off x="8663038" y="4215385"/>
            <a:ext cx="0" cy="594360"/>
          </a:xfrm>
          <a:prstGeom prst="line">
            <a:avLst/>
          </a:prstGeom>
          <a:noFill/>
          <a:ln w="25400">
            <a:solidFill>
              <a:srgbClr val="C9A17D"/>
            </a:solidFill>
            <a:prstDash val="dash"/>
          </a:ln>
        </p:spPr>
        <p:txBody>
          <a:bodyPr/>
          <a:lstStyle/>
          <a:p>
            <a:endParaRPr lang="fr-FR"/>
          </a:p>
        </p:txBody>
      </p:sp>
      <p:sp>
        <p:nvSpPr>
          <p:cNvPr id="31" name="Shape 26"/>
          <p:cNvSpPr/>
          <p:nvPr/>
        </p:nvSpPr>
        <p:spPr>
          <a:xfrm>
            <a:off x="8434438" y="4855465"/>
            <a:ext cx="457200" cy="457200"/>
          </a:xfrm>
          <a:prstGeom prst="ellipse">
            <a:avLst/>
          </a:prstGeom>
          <a:solidFill>
            <a:srgbClr val="213341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2" name="Text 27"/>
          <p:cNvSpPr/>
          <p:nvPr/>
        </p:nvSpPr>
        <p:spPr>
          <a:xfrm>
            <a:off x="8434438" y="4855465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3</a:t>
            </a:r>
            <a:endParaRPr lang="en-US" sz="1400" dirty="0"/>
          </a:p>
        </p:txBody>
      </p:sp>
      <p:sp>
        <p:nvSpPr>
          <p:cNvPr id="33" name="Text 28"/>
          <p:cNvSpPr/>
          <p:nvPr/>
        </p:nvSpPr>
        <p:spPr>
          <a:xfrm>
            <a:off x="9028798" y="4855465"/>
            <a:ext cx="2468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2133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 passe à l'action</a:t>
            </a:r>
            <a:endParaRPr lang="en-US" sz="1250" dirty="0"/>
          </a:p>
        </p:txBody>
      </p:sp>
      <p:sp>
        <p:nvSpPr>
          <p:cNvPr id="35" name="Text 30"/>
          <p:cNvSpPr/>
          <p:nvPr/>
        </p:nvSpPr>
        <p:spPr>
          <a:xfrm>
            <a:off x="8295786" y="5564125"/>
            <a:ext cx="2946107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7B55A"/>
                </a:solidFill>
                <a:latin typeface="Segoe Print" pitchFamily="34" charset="0"/>
              </a:rPr>
              <a:t>On ne communique pas </a:t>
            </a:r>
            <a:r>
              <a:rPr lang="en-US" sz="1400" dirty="0" err="1">
                <a:solidFill>
                  <a:srgbClr val="F7B55A"/>
                </a:solidFill>
                <a:latin typeface="Segoe Print" pitchFamily="34" charset="0"/>
              </a:rPr>
              <a:t>juste</a:t>
            </a:r>
            <a:r>
              <a:rPr lang="en-US" sz="1400" dirty="0">
                <a:solidFill>
                  <a:srgbClr val="F7B55A"/>
                </a:solidFill>
                <a:latin typeface="Segoe Print" pitchFamily="34" charset="0"/>
              </a:rPr>
              <a:t> </a:t>
            </a:r>
            <a:r>
              <a:rPr lang="en-US" sz="1400" dirty="0" err="1">
                <a:solidFill>
                  <a:srgbClr val="F7B55A"/>
                </a:solidFill>
                <a:latin typeface="Segoe Print" pitchFamily="34" charset="0"/>
              </a:rPr>
              <a:t>une</a:t>
            </a:r>
            <a:r>
              <a:rPr lang="en-US" sz="1400" dirty="0">
                <a:solidFill>
                  <a:srgbClr val="F7B55A"/>
                </a:solidFill>
                <a:latin typeface="Segoe Print" pitchFamily="34" charset="0"/>
              </a:rPr>
              <a:t> information, on guide une personne jusqu'à sa </a:t>
            </a:r>
            <a:r>
              <a:rPr lang="en-US" sz="1400" dirty="0" err="1">
                <a:solidFill>
                  <a:srgbClr val="F7B55A"/>
                </a:solidFill>
                <a:latin typeface="Segoe Print" pitchFamily="34" charset="0"/>
              </a:rPr>
              <a:t>décision</a:t>
            </a:r>
            <a:r>
              <a:rPr lang="en-US" sz="1400" dirty="0">
                <a:solidFill>
                  <a:srgbClr val="F7B55A"/>
                </a:solidFill>
                <a:latin typeface="Segoe Print" pitchFamily="34" charset="0"/>
              </a:rPr>
              <a:t>.</a:t>
            </a:r>
          </a:p>
        </p:txBody>
      </p:sp>
      <p:sp>
        <p:nvSpPr>
          <p:cNvPr id="36" name="Text 31"/>
          <p:cNvSpPr/>
          <p:nvPr/>
        </p:nvSpPr>
        <p:spPr>
          <a:xfrm>
            <a:off x="11505895" y="641908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2133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09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4F0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859975" y="256032"/>
            <a:ext cx="2103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00" b="1" dirty="0">
                <a:solidFill>
                  <a:srgbClr val="F7B55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Vitamine </a:t>
            </a:r>
            <a:r>
              <a:rPr lang="en-US" sz="1300" b="1" i="1" dirty="0">
                <a:solidFill>
                  <a:srgbClr val="213341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Digitale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2920" y="457200"/>
            <a:ext cx="2377440" cy="347472"/>
          </a:xfrm>
          <a:prstGeom prst="roundRect">
            <a:avLst>
              <a:gd name="adj" fmla="val 50000"/>
            </a:avLst>
          </a:prstGeom>
          <a:solidFill>
            <a:srgbClr val="F4CEB4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4" name="Text 2"/>
          <p:cNvSpPr/>
          <p:nvPr/>
        </p:nvSpPr>
        <p:spPr>
          <a:xfrm>
            <a:off x="502920" y="457200"/>
            <a:ext cx="237744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kern="0" spc="100" dirty="0">
                <a:solidFill>
                  <a:srgbClr val="2133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 FRÉQUENTE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02920" y="848240"/>
            <a:ext cx="86868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2000"/>
              </a:lnSpc>
              <a:buNone/>
            </a:pPr>
            <a:r>
              <a:rPr lang="en-US" sz="3000" b="1" dirty="0">
                <a:solidFill>
                  <a:srgbClr val="213341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Faut-il être partout ?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2089225" y="1700784"/>
            <a:ext cx="182162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F7B55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NON.</a:t>
            </a:r>
            <a:endParaRPr lang="en-US" sz="4000" dirty="0"/>
          </a:p>
        </p:txBody>
      </p:sp>
      <p:pic>
        <p:nvPicPr>
          <p:cNvPr id="8" name="Image 0" descr="/home/claude/badges/mapPin_bi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38665" y="1319336"/>
            <a:ext cx="1097280" cy="109728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2363545" y="2020824"/>
            <a:ext cx="72237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900" b="1" dirty="0">
                <a:solidFill>
                  <a:srgbClr val="2133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Vous n'avez pas besoin d'être partout.
</a:t>
            </a:r>
            <a:r>
              <a:rPr lang="en-US" sz="1500" dirty="0">
                <a:solidFill>
                  <a:srgbClr val="2133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Vous avez besoin d'être au bon endroit, avec le bon message, pour les bonnes personnes.</a:t>
            </a:r>
            <a:endParaRPr lang="en-US" sz="1900" dirty="0"/>
          </a:p>
        </p:txBody>
      </p:sp>
      <p:sp>
        <p:nvSpPr>
          <p:cNvPr id="10" name="Shape 7"/>
          <p:cNvSpPr/>
          <p:nvPr/>
        </p:nvSpPr>
        <p:spPr>
          <a:xfrm>
            <a:off x="2363544" y="3291840"/>
            <a:ext cx="7464911" cy="1005840"/>
          </a:xfrm>
          <a:prstGeom prst="roundRect">
            <a:avLst>
              <a:gd name="adj" fmla="val 14545"/>
            </a:avLst>
          </a:prstGeom>
          <a:solidFill>
            <a:srgbClr val="F4CEB4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1" name="Text 8"/>
          <p:cNvSpPr/>
          <p:nvPr/>
        </p:nvSpPr>
        <p:spPr>
          <a:xfrm>
            <a:off x="2637865" y="3291840"/>
            <a:ext cx="69494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600" i="1" dirty="0">
                <a:solidFill>
                  <a:srgbClr val="5C6B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vraie question n'est pas « Quel réseau fonctionne le mieux ? »
</a:t>
            </a:r>
            <a:r>
              <a:rPr lang="en-US" b="1" dirty="0">
                <a:solidFill>
                  <a:srgbClr val="2133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C'est : « Où ma cible est-elle présente et réceptive à ce que je propose ? »</a:t>
            </a:r>
            <a:endParaRPr lang="en-US" sz="1600" dirty="0"/>
          </a:p>
        </p:txBody>
      </p:sp>
      <p:sp>
        <p:nvSpPr>
          <p:cNvPr id="12" name="Text 9"/>
          <p:cNvSpPr/>
          <p:nvPr/>
        </p:nvSpPr>
        <p:spPr>
          <a:xfrm>
            <a:off x="2363545" y="4480560"/>
            <a:ext cx="7223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F7B55A"/>
                </a:solidFill>
                <a:latin typeface="Segoe Print" pitchFamily="34" charset="0"/>
                <a:ea typeface="Segoe Print" pitchFamily="34" charset="-122"/>
                <a:cs typeface="Segoe Print" pitchFamily="34" charset="-120"/>
              </a:rPr>
              <a:t>Présence ≠ stratégie active</a:t>
            </a:r>
            <a:endParaRPr lang="en-US" sz="1800" dirty="0"/>
          </a:p>
        </p:txBody>
      </p:sp>
      <p:sp>
        <p:nvSpPr>
          <p:cNvPr id="13" name="Shape 10"/>
          <p:cNvSpPr/>
          <p:nvPr/>
        </p:nvSpPr>
        <p:spPr>
          <a:xfrm>
            <a:off x="2363545" y="4983480"/>
            <a:ext cx="2286000" cy="9144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9050">
            <a:solidFill>
              <a:srgbClr val="F4CEB4"/>
            </a:solidFill>
            <a:prstDash val="solid"/>
          </a:ln>
        </p:spPr>
        <p:txBody>
          <a:bodyPr/>
          <a:lstStyle/>
          <a:p>
            <a:endParaRPr lang="fr-FR" sz="2000"/>
          </a:p>
        </p:txBody>
      </p:sp>
      <p:sp>
        <p:nvSpPr>
          <p:cNvPr id="14" name="Text 11"/>
          <p:cNvSpPr/>
          <p:nvPr/>
        </p:nvSpPr>
        <p:spPr>
          <a:xfrm>
            <a:off x="2500705" y="4983480"/>
            <a:ext cx="20116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sz="1600" dirty="0">
                <a:solidFill>
                  <a:srgbClr val="2133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canal principal</a:t>
            </a:r>
          </a:p>
          <a:p>
            <a:pPr marL="0" indent="0" algn="ctr">
              <a:lnSpc>
                <a:spcPct val="110000"/>
              </a:lnSpc>
              <a:buNone/>
            </a:pPr>
            <a:r>
              <a:rPr lang="en-US" sz="1600" dirty="0">
                <a:solidFill>
                  <a:srgbClr val="2133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création</a:t>
            </a:r>
            <a:endParaRPr lang="en-US" sz="1600" dirty="0"/>
          </a:p>
        </p:txBody>
      </p:sp>
      <p:sp>
        <p:nvSpPr>
          <p:cNvPr id="15" name="Shape 12"/>
          <p:cNvSpPr/>
          <p:nvPr/>
        </p:nvSpPr>
        <p:spPr>
          <a:xfrm>
            <a:off x="4953000" y="4983480"/>
            <a:ext cx="2286000" cy="9144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9050">
            <a:solidFill>
              <a:srgbClr val="F4CEB4"/>
            </a:solidFill>
            <a:prstDash val="solid"/>
          </a:ln>
        </p:spPr>
        <p:txBody>
          <a:bodyPr/>
          <a:lstStyle/>
          <a:p>
            <a:endParaRPr lang="fr-FR" sz="2000"/>
          </a:p>
        </p:txBody>
      </p:sp>
      <p:sp>
        <p:nvSpPr>
          <p:cNvPr id="16" name="Text 13"/>
          <p:cNvSpPr/>
          <p:nvPr/>
        </p:nvSpPr>
        <p:spPr>
          <a:xfrm>
            <a:off x="5090160" y="4983480"/>
            <a:ext cx="20116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sz="1600" dirty="0">
                <a:solidFill>
                  <a:srgbClr val="2133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canal secondaire éventuel</a:t>
            </a:r>
            <a:endParaRPr lang="en-US" sz="1600" dirty="0"/>
          </a:p>
        </p:txBody>
      </p:sp>
      <p:sp>
        <p:nvSpPr>
          <p:cNvPr id="17" name="Shape 14"/>
          <p:cNvSpPr/>
          <p:nvPr/>
        </p:nvSpPr>
        <p:spPr>
          <a:xfrm>
            <a:off x="7542455" y="4983480"/>
            <a:ext cx="2286000" cy="9144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9050">
            <a:solidFill>
              <a:srgbClr val="F4CEB4"/>
            </a:solidFill>
            <a:prstDash val="solid"/>
          </a:ln>
        </p:spPr>
        <p:txBody>
          <a:bodyPr/>
          <a:lstStyle/>
          <a:p>
            <a:endParaRPr lang="fr-FR" sz="2000"/>
          </a:p>
        </p:txBody>
      </p:sp>
      <p:sp>
        <p:nvSpPr>
          <p:cNvPr id="18" name="Text 15"/>
          <p:cNvSpPr/>
          <p:nvPr/>
        </p:nvSpPr>
        <p:spPr>
          <a:xfrm>
            <a:off x="7679615" y="4983480"/>
            <a:ext cx="20116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sz="1600" dirty="0">
                <a:solidFill>
                  <a:srgbClr val="2133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 profils vitrines propres ailleurs</a:t>
            </a:r>
            <a:endParaRPr lang="en-US" sz="1600" dirty="0"/>
          </a:p>
        </p:txBody>
      </p:sp>
      <p:sp>
        <p:nvSpPr>
          <p:cNvPr id="19" name="Text 16"/>
          <p:cNvSpPr/>
          <p:nvPr/>
        </p:nvSpPr>
        <p:spPr>
          <a:xfrm>
            <a:off x="2363544" y="6035040"/>
            <a:ext cx="7464911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2133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Mieux vaut un réseau bien travaillé que trois réseaux alimentés sans intention.</a:t>
            </a:r>
            <a:endParaRPr lang="en-US" sz="1400" dirty="0"/>
          </a:p>
        </p:txBody>
      </p:sp>
      <p:sp>
        <p:nvSpPr>
          <p:cNvPr id="20" name="Text 17"/>
          <p:cNvSpPr/>
          <p:nvPr/>
        </p:nvSpPr>
        <p:spPr>
          <a:xfrm>
            <a:off x="11505895" y="641908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2133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4F0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859975" y="256032"/>
            <a:ext cx="2103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00" b="1" dirty="0">
                <a:solidFill>
                  <a:srgbClr val="F7B55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Vitamine </a:t>
            </a:r>
            <a:r>
              <a:rPr lang="en-US" sz="1300" b="1" i="1" dirty="0">
                <a:solidFill>
                  <a:srgbClr val="213341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Digitale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2920" y="457200"/>
            <a:ext cx="2377440" cy="347472"/>
          </a:xfrm>
          <a:prstGeom prst="roundRect">
            <a:avLst>
              <a:gd name="adj" fmla="val 50000"/>
            </a:avLst>
          </a:prstGeom>
          <a:solidFill>
            <a:srgbClr val="F4CEB4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4" name="Text 2"/>
          <p:cNvSpPr/>
          <p:nvPr/>
        </p:nvSpPr>
        <p:spPr>
          <a:xfrm>
            <a:off x="502920" y="457200"/>
            <a:ext cx="237744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kern="0" spc="100" dirty="0">
                <a:solidFill>
                  <a:srgbClr val="2133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À VOUS DE JOUER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02920" y="868680"/>
            <a:ext cx="91440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2000"/>
              </a:lnSpc>
              <a:buNone/>
            </a:pPr>
            <a:r>
              <a:rPr lang="en-US" sz="2800" b="1" dirty="0">
                <a:solidFill>
                  <a:srgbClr val="213341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De la </a:t>
            </a:r>
            <a:r>
              <a:rPr lang="en-US" sz="2800" b="1" dirty="0" err="1">
                <a:solidFill>
                  <a:srgbClr val="213341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théorie</a:t>
            </a:r>
            <a:r>
              <a:rPr lang="en-US" sz="2800" b="1" dirty="0">
                <a:solidFill>
                  <a:srgbClr val="213341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 à la pratique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502920" y="1444752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5C6B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Repartez avec une mini-stratégie de contenu concrète, simple et directement applicable.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502920" y="1965960"/>
            <a:ext cx="5212080" cy="4160520"/>
          </a:xfrm>
          <a:prstGeom prst="roundRect">
            <a:avLst>
              <a:gd name="adj" fmla="val 3516"/>
            </a:avLst>
          </a:prstGeom>
          <a:solidFill>
            <a:srgbClr val="FFFFFF"/>
          </a:solidFill>
          <a:ln w="19050">
            <a:solidFill>
              <a:srgbClr val="F4CEB4"/>
            </a:solidFill>
            <a:prstDash val="solid"/>
          </a:ln>
          <a:effectLst>
            <a:outerShdw blurRad="76200" dist="25400" dir="5400000" algn="bl" rotWithShape="0">
              <a:srgbClr val="DAD2C4">
                <a:alpha val="30000"/>
              </a:srgbClr>
            </a:outerShdw>
          </a:effectLst>
        </p:spPr>
        <p:txBody>
          <a:bodyPr/>
          <a:lstStyle/>
          <a:p>
            <a:endParaRPr lang="fr-FR"/>
          </a:p>
        </p:txBody>
      </p:sp>
      <p:pic>
        <p:nvPicPr>
          <p:cNvPr id="8" name="Image 0" descr="/home/claude/badges/compass_acti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240" y="2194560"/>
            <a:ext cx="502920" cy="50292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417320" y="2194560"/>
            <a:ext cx="4114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213341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Ma cible, en une situation</a:t>
            </a:r>
            <a:endParaRPr lang="en-US" sz="1500" dirty="0"/>
          </a:p>
        </p:txBody>
      </p:sp>
      <p:sp>
        <p:nvSpPr>
          <p:cNvPr id="10" name="Text 7"/>
          <p:cNvSpPr/>
          <p:nvPr/>
        </p:nvSpPr>
        <p:spPr>
          <a:xfrm>
            <a:off x="777240" y="2880360"/>
            <a:ext cx="46634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133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Elle vit en ce moment cette situation :</a:t>
            </a:r>
            <a:endParaRPr lang="en-US" sz="1400" dirty="0"/>
          </a:p>
        </p:txBody>
      </p:sp>
      <p:sp>
        <p:nvSpPr>
          <p:cNvPr id="11" name="Shape 8"/>
          <p:cNvSpPr/>
          <p:nvPr/>
        </p:nvSpPr>
        <p:spPr>
          <a:xfrm>
            <a:off x="777240" y="3172968"/>
            <a:ext cx="4663440" cy="0"/>
          </a:xfrm>
          <a:prstGeom prst="line">
            <a:avLst/>
          </a:prstGeom>
          <a:noFill/>
          <a:ln w="12700">
            <a:solidFill>
              <a:srgbClr val="D8CFC0"/>
            </a:solidFill>
            <a:prstDash val="dash"/>
          </a:ln>
        </p:spPr>
        <p:txBody>
          <a:bodyPr/>
          <a:lstStyle/>
          <a:p>
            <a:endParaRPr lang="fr-FR"/>
          </a:p>
        </p:txBody>
      </p:sp>
      <p:sp>
        <p:nvSpPr>
          <p:cNvPr id="12" name="Text 9"/>
          <p:cNvSpPr/>
          <p:nvPr/>
        </p:nvSpPr>
        <p:spPr>
          <a:xfrm>
            <a:off x="777240" y="3429000"/>
            <a:ext cx="46634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133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Son problème principal est :</a:t>
            </a:r>
            <a:endParaRPr lang="en-US" sz="1400" dirty="0"/>
          </a:p>
        </p:txBody>
      </p:sp>
      <p:sp>
        <p:nvSpPr>
          <p:cNvPr id="13" name="Shape 10"/>
          <p:cNvSpPr/>
          <p:nvPr/>
        </p:nvSpPr>
        <p:spPr>
          <a:xfrm>
            <a:off x="777240" y="3721608"/>
            <a:ext cx="4663440" cy="0"/>
          </a:xfrm>
          <a:prstGeom prst="line">
            <a:avLst/>
          </a:prstGeom>
          <a:noFill/>
          <a:ln w="12700">
            <a:solidFill>
              <a:srgbClr val="D8CFC0"/>
            </a:solidFill>
            <a:prstDash val="dash"/>
          </a:ln>
        </p:spPr>
        <p:txBody>
          <a:bodyPr/>
          <a:lstStyle/>
          <a:p>
            <a:endParaRPr lang="fr-FR"/>
          </a:p>
        </p:txBody>
      </p:sp>
      <p:sp>
        <p:nvSpPr>
          <p:cNvPr id="14" name="Text 11"/>
          <p:cNvSpPr/>
          <p:nvPr/>
        </p:nvSpPr>
        <p:spPr>
          <a:xfrm>
            <a:off x="777240" y="3977640"/>
            <a:ext cx="46634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133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 qu'elle ressent face à ce problème :</a:t>
            </a:r>
            <a:endParaRPr lang="en-US" sz="1400" dirty="0"/>
          </a:p>
        </p:txBody>
      </p:sp>
      <p:sp>
        <p:nvSpPr>
          <p:cNvPr id="15" name="Shape 12"/>
          <p:cNvSpPr/>
          <p:nvPr/>
        </p:nvSpPr>
        <p:spPr>
          <a:xfrm>
            <a:off x="777240" y="4270248"/>
            <a:ext cx="4663440" cy="0"/>
          </a:xfrm>
          <a:prstGeom prst="line">
            <a:avLst/>
          </a:prstGeom>
          <a:noFill/>
          <a:ln w="12700">
            <a:solidFill>
              <a:srgbClr val="D8CFC0"/>
            </a:solidFill>
            <a:prstDash val="dash"/>
          </a:ln>
        </p:spPr>
        <p:txBody>
          <a:bodyPr/>
          <a:lstStyle/>
          <a:p>
            <a:endParaRPr lang="fr-FR"/>
          </a:p>
        </p:txBody>
      </p:sp>
      <p:sp>
        <p:nvSpPr>
          <p:cNvPr id="16" name="Text 13"/>
          <p:cNvSpPr/>
          <p:nvPr/>
        </p:nvSpPr>
        <p:spPr>
          <a:xfrm>
            <a:off x="777240" y="4526280"/>
            <a:ext cx="46634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133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 peur / son frein / son objection :</a:t>
            </a:r>
            <a:endParaRPr lang="en-US" sz="1400" dirty="0"/>
          </a:p>
        </p:txBody>
      </p:sp>
      <p:sp>
        <p:nvSpPr>
          <p:cNvPr id="17" name="Shape 14"/>
          <p:cNvSpPr/>
          <p:nvPr/>
        </p:nvSpPr>
        <p:spPr>
          <a:xfrm>
            <a:off x="777240" y="4818888"/>
            <a:ext cx="4663440" cy="0"/>
          </a:xfrm>
          <a:prstGeom prst="line">
            <a:avLst/>
          </a:prstGeom>
          <a:noFill/>
          <a:ln w="12700">
            <a:solidFill>
              <a:srgbClr val="D8CFC0"/>
            </a:solidFill>
            <a:prstDash val="dash"/>
          </a:ln>
        </p:spPr>
        <p:txBody>
          <a:bodyPr/>
          <a:lstStyle/>
          <a:p>
            <a:endParaRPr lang="fr-FR"/>
          </a:p>
        </p:txBody>
      </p:sp>
      <p:sp>
        <p:nvSpPr>
          <p:cNvPr id="18" name="Text 15"/>
          <p:cNvSpPr/>
          <p:nvPr/>
        </p:nvSpPr>
        <p:spPr>
          <a:xfrm>
            <a:off x="777240" y="5074920"/>
            <a:ext cx="46634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133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 qu'elle aimerait obtenir à la place :</a:t>
            </a:r>
            <a:endParaRPr lang="en-US" sz="1400" dirty="0"/>
          </a:p>
        </p:txBody>
      </p:sp>
      <p:sp>
        <p:nvSpPr>
          <p:cNvPr id="19" name="Shape 16"/>
          <p:cNvSpPr/>
          <p:nvPr/>
        </p:nvSpPr>
        <p:spPr>
          <a:xfrm>
            <a:off x="777240" y="5367528"/>
            <a:ext cx="4663440" cy="0"/>
          </a:xfrm>
          <a:prstGeom prst="line">
            <a:avLst/>
          </a:prstGeom>
          <a:noFill/>
          <a:ln w="12700">
            <a:solidFill>
              <a:srgbClr val="D8CFC0"/>
            </a:solidFill>
            <a:prstDash val="dash"/>
          </a:ln>
        </p:spPr>
        <p:txBody>
          <a:bodyPr/>
          <a:lstStyle/>
          <a:p>
            <a:endParaRPr lang="fr-FR"/>
          </a:p>
        </p:txBody>
      </p:sp>
      <p:sp>
        <p:nvSpPr>
          <p:cNvPr id="20" name="Text 17"/>
          <p:cNvSpPr/>
          <p:nvPr/>
        </p:nvSpPr>
        <p:spPr>
          <a:xfrm>
            <a:off x="777240" y="5623560"/>
            <a:ext cx="46634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133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 que mon expertise peut lui apporter :</a:t>
            </a:r>
            <a:endParaRPr lang="en-US" sz="1400" dirty="0"/>
          </a:p>
        </p:txBody>
      </p:sp>
      <p:sp>
        <p:nvSpPr>
          <p:cNvPr id="21" name="Shape 18"/>
          <p:cNvSpPr/>
          <p:nvPr/>
        </p:nvSpPr>
        <p:spPr>
          <a:xfrm>
            <a:off x="777240" y="5916168"/>
            <a:ext cx="4663440" cy="0"/>
          </a:xfrm>
          <a:prstGeom prst="line">
            <a:avLst/>
          </a:prstGeom>
          <a:noFill/>
          <a:ln w="12700">
            <a:solidFill>
              <a:srgbClr val="D8CFC0"/>
            </a:solidFill>
            <a:prstDash val="dash"/>
          </a:ln>
        </p:spPr>
        <p:txBody>
          <a:bodyPr/>
          <a:lstStyle/>
          <a:p>
            <a:endParaRPr lang="fr-FR"/>
          </a:p>
        </p:txBody>
      </p:sp>
      <p:sp>
        <p:nvSpPr>
          <p:cNvPr id="22" name="Shape 19"/>
          <p:cNvSpPr/>
          <p:nvPr/>
        </p:nvSpPr>
        <p:spPr>
          <a:xfrm>
            <a:off x="5989320" y="1965960"/>
            <a:ext cx="5715000" cy="4160520"/>
          </a:xfrm>
          <a:prstGeom prst="roundRect">
            <a:avLst>
              <a:gd name="adj" fmla="val 3516"/>
            </a:avLst>
          </a:prstGeom>
          <a:solidFill>
            <a:srgbClr val="F4CEB4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3" name="Text 20"/>
          <p:cNvSpPr/>
          <p:nvPr/>
        </p:nvSpPr>
        <p:spPr>
          <a:xfrm>
            <a:off x="6263640" y="2077124"/>
            <a:ext cx="5212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2133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À partir d'une seule situation, </a:t>
            </a:r>
          </a:p>
          <a:p>
            <a:pPr marL="0" indent="0">
              <a:buNone/>
            </a:pPr>
            <a:r>
              <a:rPr lang="en-US" sz="1600" b="1" dirty="0" err="1">
                <a:solidFill>
                  <a:srgbClr val="2133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créez</a:t>
            </a:r>
            <a:r>
              <a:rPr lang="en-US" sz="1600" b="1" dirty="0">
                <a:solidFill>
                  <a:srgbClr val="2133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3 contenus complémentaires :</a:t>
            </a:r>
            <a:endParaRPr lang="en-US" sz="1600" dirty="0"/>
          </a:p>
        </p:txBody>
      </p:sp>
      <p:sp>
        <p:nvSpPr>
          <p:cNvPr id="24" name="Shape 21"/>
          <p:cNvSpPr/>
          <p:nvPr/>
        </p:nvSpPr>
        <p:spPr>
          <a:xfrm>
            <a:off x="6263640" y="2697480"/>
            <a:ext cx="5166360" cy="960120"/>
          </a:xfrm>
          <a:prstGeom prst="roundRect">
            <a:avLst>
              <a:gd name="adj" fmla="val 11429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fr-FR" dirty="0"/>
          </a:p>
        </p:txBody>
      </p:sp>
      <p:sp>
        <p:nvSpPr>
          <p:cNvPr id="25" name="Shape 22"/>
          <p:cNvSpPr/>
          <p:nvPr/>
        </p:nvSpPr>
        <p:spPr>
          <a:xfrm>
            <a:off x="6428232" y="2880360"/>
            <a:ext cx="594360" cy="594360"/>
          </a:xfrm>
          <a:prstGeom prst="ellipse">
            <a:avLst/>
          </a:prstGeom>
          <a:solidFill>
            <a:srgbClr val="F7B55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6" name="Text 23"/>
          <p:cNvSpPr/>
          <p:nvPr/>
        </p:nvSpPr>
        <p:spPr>
          <a:xfrm>
            <a:off x="6428232" y="2880360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213341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</a:t>
            </a:r>
            <a:endParaRPr lang="en-US" sz="2000" dirty="0"/>
          </a:p>
        </p:txBody>
      </p:sp>
      <p:sp>
        <p:nvSpPr>
          <p:cNvPr id="27" name="Text 24"/>
          <p:cNvSpPr/>
          <p:nvPr/>
        </p:nvSpPr>
        <p:spPr>
          <a:xfrm>
            <a:off x="7223760" y="2807208"/>
            <a:ext cx="4023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2133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VISIBILITÉ  </a:t>
            </a:r>
            <a:r>
              <a:rPr lang="en-US" sz="1200" i="1" dirty="0">
                <a:solidFill>
                  <a:srgbClr val="5C6B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 Je me reconnais. »</a:t>
            </a:r>
            <a:endParaRPr lang="en-US" sz="1600" dirty="0"/>
          </a:p>
        </p:txBody>
      </p:sp>
      <p:sp>
        <p:nvSpPr>
          <p:cNvPr id="28" name="Text 25"/>
          <p:cNvSpPr/>
          <p:nvPr/>
        </p:nvSpPr>
        <p:spPr>
          <a:xfrm>
            <a:off x="7223760" y="3109857"/>
            <a:ext cx="322012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400" dirty="0">
                <a:solidFill>
                  <a:srgbClr val="2133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Attirer l'attention, permettre à votre cible de se reconnaître.</a:t>
            </a:r>
            <a:endParaRPr lang="en-US" sz="1400" dirty="0"/>
          </a:p>
        </p:txBody>
      </p:sp>
      <p:sp>
        <p:nvSpPr>
          <p:cNvPr id="29" name="Shape 26"/>
          <p:cNvSpPr/>
          <p:nvPr/>
        </p:nvSpPr>
        <p:spPr>
          <a:xfrm>
            <a:off x="6263640" y="3794760"/>
            <a:ext cx="5166360" cy="960120"/>
          </a:xfrm>
          <a:prstGeom prst="roundRect">
            <a:avLst>
              <a:gd name="adj" fmla="val 11429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0" name="Shape 27"/>
          <p:cNvSpPr/>
          <p:nvPr/>
        </p:nvSpPr>
        <p:spPr>
          <a:xfrm>
            <a:off x="6428232" y="3977640"/>
            <a:ext cx="594360" cy="594360"/>
          </a:xfrm>
          <a:prstGeom prst="ellipse">
            <a:avLst/>
          </a:prstGeom>
          <a:solidFill>
            <a:srgbClr val="DFA988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1" name="Text 28"/>
          <p:cNvSpPr/>
          <p:nvPr/>
        </p:nvSpPr>
        <p:spPr>
          <a:xfrm>
            <a:off x="6428232" y="3977640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213341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2</a:t>
            </a:r>
            <a:endParaRPr lang="en-US" sz="2000" dirty="0"/>
          </a:p>
        </p:txBody>
      </p:sp>
      <p:sp>
        <p:nvSpPr>
          <p:cNvPr id="32" name="Text 29"/>
          <p:cNvSpPr/>
          <p:nvPr/>
        </p:nvSpPr>
        <p:spPr>
          <a:xfrm>
            <a:off x="7223760" y="3904488"/>
            <a:ext cx="4023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2133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CONFIANCE  </a:t>
            </a:r>
            <a:r>
              <a:rPr lang="en-US" sz="1200" i="1" dirty="0">
                <a:solidFill>
                  <a:srgbClr val="5C6B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 Cette personne me comprend. »</a:t>
            </a:r>
            <a:endParaRPr lang="en-US" sz="1600" dirty="0"/>
          </a:p>
        </p:txBody>
      </p:sp>
      <p:sp>
        <p:nvSpPr>
          <p:cNvPr id="33" name="Text 30"/>
          <p:cNvSpPr/>
          <p:nvPr/>
        </p:nvSpPr>
        <p:spPr>
          <a:xfrm>
            <a:off x="7223760" y="4180244"/>
            <a:ext cx="4023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400" dirty="0">
                <a:solidFill>
                  <a:srgbClr val="2133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Montrer votre expertise, créer de la relation.</a:t>
            </a:r>
            <a:endParaRPr lang="en-US" sz="1400" dirty="0"/>
          </a:p>
        </p:txBody>
      </p:sp>
      <p:sp>
        <p:nvSpPr>
          <p:cNvPr id="34" name="Shape 31"/>
          <p:cNvSpPr/>
          <p:nvPr/>
        </p:nvSpPr>
        <p:spPr>
          <a:xfrm>
            <a:off x="6263640" y="4892040"/>
            <a:ext cx="5166360" cy="960120"/>
          </a:xfrm>
          <a:prstGeom prst="roundRect">
            <a:avLst>
              <a:gd name="adj" fmla="val 11429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5" name="Shape 32"/>
          <p:cNvSpPr/>
          <p:nvPr/>
        </p:nvSpPr>
        <p:spPr>
          <a:xfrm>
            <a:off x="6428232" y="5074920"/>
            <a:ext cx="594360" cy="594360"/>
          </a:xfrm>
          <a:prstGeom prst="ellipse">
            <a:avLst/>
          </a:prstGeom>
          <a:solidFill>
            <a:srgbClr val="213341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6" name="Text 33"/>
          <p:cNvSpPr/>
          <p:nvPr/>
        </p:nvSpPr>
        <p:spPr>
          <a:xfrm>
            <a:off x="6428232" y="5074920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3</a:t>
            </a:r>
            <a:endParaRPr lang="en-US" sz="2000" dirty="0"/>
          </a:p>
        </p:txBody>
      </p:sp>
      <p:sp>
        <p:nvSpPr>
          <p:cNvPr id="37" name="Text 34"/>
          <p:cNvSpPr/>
          <p:nvPr/>
        </p:nvSpPr>
        <p:spPr>
          <a:xfrm>
            <a:off x="7223760" y="5001768"/>
            <a:ext cx="4023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2133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VENTE  </a:t>
            </a:r>
            <a:r>
              <a:rPr lang="en-US" sz="1200" i="1" dirty="0">
                <a:solidFill>
                  <a:srgbClr val="5C6B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 Cette personne peut m'aider. »</a:t>
            </a:r>
            <a:endParaRPr lang="en-US" sz="1600" dirty="0"/>
          </a:p>
        </p:txBody>
      </p:sp>
      <p:sp>
        <p:nvSpPr>
          <p:cNvPr id="38" name="Text 35"/>
          <p:cNvSpPr/>
          <p:nvPr/>
        </p:nvSpPr>
        <p:spPr>
          <a:xfrm>
            <a:off x="7223760" y="5286485"/>
            <a:ext cx="4023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400" dirty="0">
                <a:solidFill>
                  <a:srgbClr val="2133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Présenter votre solution, donner envie d'agir.</a:t>
            </a:r>
            <a:endParaRPr lang="en-US" sz="1400" dirty="0"/>
          </a:p>
        </p:txBody>
      </p:sp>
      <p:sp>
        <p:nvSpPr>
          <p:cNvPr id="39" name="Shape 36"/>
          <p:cNvSpPr/>
          <p:nvPr/>
        </p:nvSpPr>
        <p:spPr>
          <a:xfrm>
            <a:off x="502920" y="6263640"/>
            <a:ext cx="11183112" cy="457200"/>
          </a:xfrm>
          <a:prstGeom prst="roundRect">
            <a:avLst>
              <a:gd name="adj" fmla="val 50000"/>
            </a:avLst>
          </a:prstGeom>
          <a:solidFill>
            <a:srgbClr val="213341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40" name="Text 37"/>
          <p:cNvSpPr/>
          <p:nvPr/>
        </p:nvSpPr>
        <p:spPr>
          <a:xfrm>
            <a:off x="777240" y="6263640"/>
            <a:ext cx="10607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Une fois vos contenus créés, partagez-les dans le groupe ou envoyez-les-moi </a:t>
            </a:r>
            <a:r>
              <a:rPr lang="en-US" sz="1400" i="1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</a:t>
            </a:r>
            <a:r>
              <a:rPr lang="en-US" sz="14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i="1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privé</a:t>
            </a:r>
            <a:r>
              <a:rPr lang="en-US" sz="14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je vous ferai un retour !</a:t>
            </a:r>
            <a:endParaRPr lang="en-US" sz="1400" dirty="0"/>
          </a:p>
        </p:txBody>
      </p:sp>
      <p:sp>
        <p:nvSpPr>
          <p:cNvPr id="41" name="Text 38"/>
          <p:cNvSpPr/>
          <p:nvPr/>
        </p:nvSpPr>
        <p:spPr>
          <a:xfrm>
            <a:off x="11505895" y="641908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2133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4F0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decor/blob_yellow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097280" y="4480560"/>
            <a:ext cx="3840480" cy="310896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0" y="594360"/>
            <a:ext cx="121916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7B55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Vitamine </a:t>
            </a:r>
            <a:r>
              <a:rPr lang="en-US" sz="2000" b="1" i="1" dirty="0">
                <a:solidFill>
                  <a:srgbClr val="213341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Digitale</a:t>
            </a:r>
            <a:endParaRPr lang="en-US" sz="2000" dirty="0"/>
          </a:p>
        </p:txBody>
      </p:sp>
      <p:sp>
        <p:nvSpPr>
          <p:cNvPr id="5" name="Text 1"/>
          <p:cNvSpPr/>
          <p:nvPr/>
        </p:nvSpPr>
        <p:spPr>
          <a:xfrm>
            <a:off x="457200" y="1965960"/>
            <a:ext cx="1127729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800" b="1" dirty="0">
                <a:solidFill>
                  <a:srgbClr val="213341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Merci pour votre attention</a:t>
            </a:r>
            <a:endParaRPr lang="en-US" sz="3800" dirty="0"/>
          </a:p>
        </p:txBody>
      </p:sp>
      <p:pic>
        <p:nvPicPr>
          <p:cNvPr id="6" name="Image 2" descr="/home/claude/decor/wavy_underlin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84168" y="2697480"/>
            <a:ext cx="4023360" cy="457200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457200" y="3154680"/>
            <a:ext cx="1127729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dirty="0">
                <a:solidFill>
                  <a:srgbClr val="F7B55A"/>
                </a:solidFill>
                <a:latin typeface="Segoe Print" pitchFamily="34" charset="0"/>
                <a:ea typeface="Segoe Print" pitchFamily="34" charset="-122"/>
                <a:cs typeface="Segoe Print" pitchFamily="34" charset="-120"/>
              </a:rPr>
              <a:t>Des questions ?</a:t>
            </a:r>
            <a:endParaRPr lang="en-US" sz="2400" dirty="0"/>
          </a:p>
        </p:txBody>
      </p:sp>
      <p:sp>
        <p:nvSpPr>
          <p:cNvPr id="8" name="Text 3"/>
          <p:cNvSpPr/>
          <p:nvPr/>
        </p:nvSpPr>
        <p:spPr>
          <a:xfrm>
            <a:off x="1653463" y="3657600"/>
            <a:ext cx="9250527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600" i="1" dirty="0">
                <a:solidFill>
                  <a:srgbClr val="5C6B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 reste disponible dans le groupe ou en privé pour échanger avec vous et vous faire un retour sur vos contenus.</a:t>
            </a:r>
            <a:endParaRPr lang="en-US" sz="1600" dirty="0"/>
          </a:p>
        </p:txBody>
      </p:sp>
      <p:sp>
        <p:nvSpPr>
          <p:cNvPr id="9" name="Shape 4"/>
          <p:cNvSpPr/>
          <p:nvPr/>
        </p:nvSpPr>
        <p:spPr>
          <a:xfrm>
            <a:off x="2895448" y="4572000"/>
            <a:ext cx="6400800" cy="1417320"/>
          </a:xfrm>
          <a:prstGeom prst="roundRect">
            <a:avLst>
              <a:gd name="adj" fmla="val 12903"/>
            </a:avLst>
          </a:prstGeom>
          <a:solidFill>
            <a:srgbClr val="FFFFFF"/>
          </a:solidFill>
          <a:ln/>
          <a:effectLst>
            <a:outerShdw blurRad="101600" dist="38100" dir="5400000" algn="bl" rotWithShape="0">
              <a:srgbClr val="C9BFAE">
                <a:alpha val="35000"/>
              </a:srgbClr>
            </a:outerShdw>
          </a:effectLst>
        </p:spPr>
        <p:txBody>
          <a:bodyPr/>
          <a:lstStyle/>
          <a:p>
            <a:endParaRPr lang="fr-FR" dirty="0"/>
          </a:p>
        </p:txBody>
      </p:sp>
      <p:sp>
        <p:nvSpPr>
          <p:cNvPr id="10" name="Text 5"/>
          <p:cNvSpPr/>
          <p:nvPr/>
        </p:nvSpPr>
        <p:spPr>
          <a:xfrm>
            <a:off x="3078327" y="4668012"/>
            <a:ext cx="6035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213341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Laëtitia Tranchée - </a:t>
            </a:r>
            <a:r>
              <a:rPr lang="en-US" sz="1400" b="1" dirty="0" err="1">
                <a:solidFill>
                  <a:srgbClr val="213341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Vitamine</a:t>
            </a:r>
            <a:r>
              <a:rPr lang="en-US" sz="1400" b="1" dirty="0">
                <a:solidFill>
                  <a:srgbClr val="213341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 Digitale</a:t>
            </a:r>
            <a:endParaRPr lang="en-US" sz="1400" dirty="0"/>
          </a:p>
        </p:txBody>
      </p:sp>
      <p:pic>
        <p:nvPicPr>
          <p:cNvPr id="11" name="Image 3" descr="/home/claude/badges/phone_contac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09263" y="5148072"/>
            <a:ext cx="438912" cy="438912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2863443" y="5605272"/>
            <a:ext cx="213055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133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06 17 74 72 05</a:t>
            </a:r>
            <a:endParaRPr lang="en-US" sz="1200" dirty="0"/>
          </a:p>
        </p:txBody>
      </p:sp>
      <p:pic>
        <p:nvPicPr>
          <p:cNvPr id="13" name="Image 4" descr="/home/claude/badges/mail2_contact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39815" y="5148072"/>
            <a:ext cx="438912" cy="438912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4993995" y="5605272"/>
            <a:ext cx="213055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133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digitalevitamine@gmail.com</a:t>
            </a:r>
            <a:endParaRPr lang="en-US" sz="1200" dirty="0"/>
          </a:p>
        </p:txBody>
      </p:sp>
      <p:pic>
        <p:nvPicPr>
          <p:cNvPr id="15" name="Image 5" descr="/home/claude/badges/instagram_contact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70367" y="5148072"/>
            <a:ext cx="438912" cy="438912"/>
          </a:xfrm>
          <a:prstGeom prst="rect">
            <a:avLst/>
          </a:prstGeom>
        </p:spPr>
      </p:pic>
      <p:sp>
        <p:nvSpPr>
          <p:cNvPr id="16" name="Text 8"/>
          <p:cNvSpPr/>
          <p:nvPr/>
        </p:nvSpPr>
        <p:spPr>
          <a:xfrm>
            <a:off x="7124547" y="5605272"/>
            <a:ext cx="213055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133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@vitaminedigitale</a:t>
            </a:r>
            <a:endParaRPr lang="en-US" sz="1200" dirty="0"/>
          </a:p>
        </p:txBody>
      </p:sp>
      <p:sp>
        <p:nvSpPr>
          <p:cNvPr id="18" name="Text 9"/>
          <p:cNvSpPr/>
          <p:nvPr/>
        </p:nvSpPr>
        <p:spPr>
          <a:xfrm>
            <a:off x="11505895" y="641908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2133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000" dirty="0"/>
          </a:p>
        </p:txBody>
      </p:sp>
      <p:pic>
        <p:nvPicPr>
          <p:cNvPr id="22" name="Image 1" descr="/home/claude/decor/blob_orange.png">
            <a:extLst>
              <a:ext uri="{FF2B5EF4-FFF2-40B4-BE49-F238E27FC236}">
                <a16:creationId xmlns:a16="http://schemas.microsoft.com/office/drawing/2014/main" id="{BDF3379B-E1DF-6AFA-3B19-E65883B2DEF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0800000">
            <a:off x="7550002" y="-2538338"/>
            <a:ext cx="6707976" cy="466431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258</TotalTime>
  <Words>1379</Words>
  <Application>Microsoft Office PowerPoint</Application>
  <PresentationFormat>Grand écran</PresentationFormat>
  <Paragraphs>290</Paragraphs>
  <Slides>13</Slides>
  <Notes>13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18" baseType="lpstr">
      <vt:lpstr>Arial</vt:lpstr>
      <vt:lpstr>Calibri</vt:lpstr>
      <vt:lpstr>Poppins</vt:lpstr>
      <vt:lpstr>Segoe Print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Laëtitia Tranchée</cp:lastModifiedBy>
  <cp:revision>6</cp:revision>
  <dcterms:created xsi:type="dcterms:W3CDTF">2026-09-17T11:52:06Z</dcterms:created>
  <dcterms:modified xsi:type="dcterms:W3CDTF">2026-09-17T16:54:38Z</dcterms:modified>
</cp:coreProperties>
</file>