
<file path=[Content_Types].xml><?xml version="1.0" encoding="utf-8"?>
<Types xmlns="http://schemas.openxmlformats.org/package/2006/content-types">
  <Default Extension="jpeg" ContentType="image/jpeg"/>
  <Default Extension="jpg" ContentType="image/jpeg"/>
  <Default Extension="MOV" ContentType="video/quicktime"/>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5"/>
  </p:notesMasterIdLst>
  <p:sldIdLst>
    <p:sldId id="256" r:id="rId2"/>
    <p:sldId id="298" r:id="rId3"/>
    <p:sldId id="333" r:id="rId4"/>
    <p:sldId id="310" r:id="rId5"/>
    <p:sldId id="259" r:id="rId6"/>
    <p:sldId id="261" r:id="rId7"/>
    <p:sldId id="262" r:id="rId8"/>
    <p:sldId id="260" r:id="rId9"/>
    <p:sldId id="263" r:id="rId10"/>
    <p:sldId id="264" r:id="rId11"/>
    <p:sldId id="266" r:id="rId12"/>
    <p:sldId id="329" r:id="rId13"/>
    <p:sldId id="340" r:id="rId14"/>
    <p:sldId id="268" r:id="rId15"/>
    <p:sldId id="346" r:id="rId16"/>
    <p:sldId id="334" r:id="rId17"/>
    <p:sldId id="347" r:id="rId18"/>
    <p:sldId id="336" r:id="rId19"/>
    <p:sldId id="348" r:id="rId20"/>
    <p:sldId id="331" r:id="rId21"/>
    <p:sldId id="349" r:id="rId22"/>
    <p:sldId id="302" r:id="rId23"/>
    <p:sldId id="267" r:id="rId24"/>
    <p:sldId id="312" r:id="rId25"/>
    <p:sldId id="269" r:id="rId26"/>
    <p:sldId id="270" r:id="rId27"/>
    <p:sldId id="271" r:id="rId28"/>
    <p:sldId id="272" r:id="rId29"/>
    <p:sldId id="313" r:id="rId30"/>
    <p:sldId id="315" r:id="rId31"/>
    <p:sldId id="343" r:id="rId32"/>
    <p:sldId id="345" r:id="rId33"/>
    <p:sldId id="344" r:id="rId34"/>
    <p:sldId id="279" r:id="rId35"/>
    <p:sldId id="280" r:id="rId36"/>
    <p:sldId id="281" r:id="rId37"/>
    <p:sldId id="303" r:id="rId38"/>
    <p:sldId id="304" r:id="rId39"/>
    <p:sldId id="282" r:id="rId40"/>
    <p:sldId id="283" r:id="rId41"/>
    <p:sldId id="342" r:id="rId42"/>
    <p:sldId id="285" r:id="rId43"/>
    <p:sldId id="286" r:id="rId44"/>
    <p:sldId id="287" r:id="rId45"/>
    <p:sldId id="288" r:id="rId46"/>
    <p:sldId id="338" r:id="rId47"/>
    <p:sldId id="339" r:id="rId48"/>
    <p:sldId id="291" r:id="rId49"/>
    <p:sldId id="292" r:id="rId50"/>
    <p:sldId id="318" r:id="rId51"/>
    <p:sldId id="341" r:id="rId52"/>
    <p:sldId id="295" r:id="rId53"/>
    <p:sldId id="296" r:id="rId54"/>
  </p:sldIdLst>
  <p:sldSz cx="121793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1pPr>
    <a:lvl2pPr marL="0" marR="0" indent="457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2pPr>
    <a:lvl3pPr marL="0" marR="0" indent="914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3pPr>
    <a:lvl4pPr marL="0" marR="0" indent="1371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4pPr>
    <a:lvl5pPr marL="0" marR="0" indent="18288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5pPr>
    <a:lvl6pPr marL="0" marR="0" indent="22860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6pPr>
    <a:lvl7pPr marL="0" marR="0" indent="27432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7pPr>
    <a:lvl8pPr marL="0" marR="0" indent="32004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8pPr>
    <a:lvl9pPr marL="0" marR="0" indent="365760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912E"/>
    <a:srgbClr val="FFFDF7"/>
    <a:srgbClr val="6C6353"/>
    <a:srgbClr val="FFE333"/>
    <a:srgbClr val="FEFBF4"/>
    <a:srgbClr val="FF00D6"/>
    <a:srgbClr val="C9912E"/>
    <a:srgbClr val="095C6A"/>
    <a:srgbClr val="3FB9A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7034"/>
    <p:restoredTop sz="94657"/>
  </p:normalViewPr>
  <p:slideViewPr>
    <p:cSldViewPr snapToGrid="0">
      <p:cViewPr varScale="1">
        <p:scale>
          <a:sx n="143" d="100"/>
          <a:sy n="143" d="100"/>
        </p:scale>
        <p:origin x="1392" y="2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Shape 17"/>
          <p:cNvSpPr>
            <a:spLocks noGrp="1" noRot="1" noChangeAspect="1"/>
          </p:cNvSpPr>
          <p:nvPr>
            <p:ph type="sldImg"/>
          </p:nvPr>
        </p:nvSpPr>
        <p:spPr>
          <a:xfrm>
            <a:off x="1143000" y="685800"/>
            <a:ext cx="4572000" cy="3429000"/>
          </a:xfrm>
          <a:prstGeom prst="rect">
            <a:avLst/>
          </a:prstGeom>
        </p:spPr>
        <p:txBody>
          <a:bodyPr/>
          <a:lstStyle/>
          <a:p>
            <a:endParaRPr/>
          </a:p>
        </p:txBody>
      </p:sp>
      <p:sp>
        <p:nvSpPr>
          <p:cNvPr id="18" name="Shape 18"/>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defRPr sz="1200">
        <a:latin typeface="+mj-lt"/>
        <a:ea typeface="+mj-ea"/>
        <a:cs typeface="+mj-cs"/>
        <a:sym typeface="Calibri"/>
      </a:defRPr>
    </a:lvl1pPr>
    <a:lvl2pPr indent="228600" latinLnBrk="0">
      <a:defRPr sz="1200">
        <a:latin typeface="+mj-lt"/>
        <a:ea typeface="+mj-ea"/>
        <a:cs typeface="+mj-cs"/>
        <a:sym typeface="Calibri"/>
      </a:defRPr>
    </a:lvl2pPr>
    <a:lvl3pPr indent="457200" latinLnBrk="0">
      <a:defRPr sz="1200">
        <a:latin typeface="+mj-lt"/>
        <a:ea typeface="+mj-ea"/>
        <a:cs typeface="+mj-cs"/>
        <a:sym typeface="Calibri"/>
      </a:defRPr>
    </a:lvl3pPr>
    <a:lvl4pPr indent="685800" latinLnBrk="0">
      <a:defRPr sz="1200">
        <a:latin typeface="+mj-lt"/>
        <a:ea typeface="+mj-ea"/>
        <a:cs typeface="+mj-cs"/>
        <a:sym typeface="Calibri"/>
      </a:defRPr>
    </a:lvl4pPr>
    <a:lvl5pPr indent="914400" latinLnBrk="0">
      <a:defRPr sz="1200">
        <a:latin typeface="+mj-lt"/>
        <a:ea typeface="+mj-ea"/>
        <a:cs typeface="+mj-cs"/>
        <a:sym typeface="Calibri"/>
      </a:defRPr>
    </a:lvl5pPr>
    <a:lvl6pPr indent="1143000" latinLnBrk="0">
      <a:defRPr sz="1200">
        <a:latin typeface="+mj-lt"/>
        <a:ea typeface="+mj-ea"/>
        <a:cs typeface="+mj-cs"/>
        <a:sym typeface="Calibri"/>
      </a:defRPr>
    </a:lvl6pPr>
    <a:lvl7pPr indent="1371600" latinLnBrk="0">
      <a:defRPr sz="1200">
        <a:latin typeface="+mj-lt"/>
        <a:ea typeface="+mj-ea"/>
        <a:cs typeface="+mj-cs"/>
        <a:sym typeface="Calibri"/>
      </a:defRPr>
    </a:lvl7pPr>
    <a:lvl8pPr indent="1600200" latinLnBrk="0">
      <a:defRPr sz="1200">
        <a:latin typeface="+mj-lt"/>
        <a:ea typeface="+mj-ea"/>
        <a:cs typeface="+mj-cs"/>
        <a:sym typeface="Calibri"/>
      </a:defRPr>
    </a:lvl8pPr>
    <a:lvl9pPr indent="1828800" latinLnBrk="0">
      <a:defRPr sz="1200">
        <a:latin typeface="+mj-lt"/>
        <a:ea typeface="+mj-ea"/>
        <a:cs typeface="+mj-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8965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9095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8965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132774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6CF00-226A-23A5-2E84-B1091741CF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D40308-8FAD-4B3B-A1DE-1365646AA26D}"/>
              </a:ext>
            </a:extLst>
          </p:cNvPr>
          <p:cNvSpPr>
            <a:spLocks noGrp="1" noRot="1" noChangeAspect="1"/>
          </p:cNvSpPr>
          <p:nvPr>
            <p:ph type="sldImg"/>
          </p:nvPr>
        </p:nvSpPr>
        <p:spPr>
          <a:xfrm>
            <a:off x="384175" y="685800"/>
            <a:ext cx="6089650" cy="3429000"/>
          </a:xfrm>
        </p:spPr>
      </p:sp>
      <p:sp>
        <p:nvSpPr>
          <p:cNvPr id="3" name="Notes Placeholder 2">
            <a:extLst>
              <a:ext uri="{FF2B5EF4-FFF2-40B4-BE49-F238E27FC236}">
                <a16:creationId xmlns:a16="http://schemas.microsoft.com/office/drawing/2014/main" id="{8D3A4BD1-D783-AF3D-6515-7792FB9F5BC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2033907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60C75-F775-1215-6172-984B8C8331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F412C9-1CD6-2C26-941F-37C916D6F136}"/>
              </a:ext>
            </a:extLst>
          </p:cNvPr>
          <p:cNvSpPr>
            <a:spLocks noGrp="1" noRot="1" noChangeAspect="1"/>
          </p:cNvSpPr>
          <p:nvPr>
            <p:ph type="sldImg"/>
          </p:nvPr>
        </p:nvSpPr>
        <p:spPr>
          <a:xfrm>
            <a:off x="384175" y="685800"/>
            <a:ext cx="6089650" cy="3429000"/>
          </a:xfrm>
        </p:spPr>
      </p:sp>
      <p:sp>
        <p:nvSpPr>
          <p:cNvPr id="3" name="Notes Placeholder 2">
            <a:extLst>
              <a:ext uri="{FF2B5EF4-FFF2-40B4-BE49-F238E27FC236}">
                <a16:creationId xmlns:a16="http://schemas.microsoft.com/office/drawing/2014/main" id="{D478C1CD-6FF1-88B8-8BB8-43540462058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63967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FBC5BA-8BD2-981D-A028-6A0E80B8B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F3FAE-B04D-187F-EF64-9A12171D2679}"/>
              </a:ext>
            </a:extLst>
          </p:cNvPr>
          <p:cNvSpPr>
            <a:spLocks noGrp="1" noRot="1" noChangeAspect="1"/>
          </p:cNvSpPr>
          <p:nvPr>
            <p:ph type="sldImg"/>
          </p:nvPr>
        </p:nvSpPr>
        <p:spPr>
          <a:xfrm>
            <a:off x="384175" y="685800"/>
            <a:ext cx="6089650" cy="3429000"/>
          </a:xfrm>
        </p:spPr>
      </p:sp>
      <p:sp>
        <p:nvSpPr>
          <p:cNvPr id="3" name="Notes Placeholder 2">
            <a:extLst>
              <a:ext uri="{FF2B5EF4-FFF2-40B4-BE49-F238E27FC236}">
                <a16:creationId xmlns:a16="http://schemas.microsoft.com/office/drawing/2014/main" id="{9873D6AE-BCF3-2E86-D753-9936B23A628D}"/>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907608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8965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843330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4175" y="685800"/>
            <a:ext cx="608965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3202924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Image Slide">
    <p:bg>
      <p:bgPr>
        <a:solidFill>
          <a:srgbClr val="002752"/>
        </a:solidFill>
        <a:effectLst/>
      </p:bgPr>
    </p:bg>
    <p:spTree>
      <p:nvGrpSpPr>
        <p:cNvPr id="1" name=""/>
        <p:cNvGrpSpPr/>
        <p:nvPr/>
      </p:nvGrpSpPr>
      <p:grpSpPr>
        <a:xfrm>
          <a:off x="0" y="0"/>
          <a:ext cx="0" cy="0"/>
          <a:chOff x="0" y="0"/>
          <a:chExt cx="0" cy="0"/>
        </a:xfrm>
      </p:grpSpPr>
      <p:sp>
        <p:nvSpPr>
          <p:cNvPr id="107" name="Image"/>
          <p:cNvSpPr>
            <a:spLocks noGrp="1"/>
          </p:cNvSpPr>
          <p:nvPr>
            <p:ph type="pic" idx="21"/>
          </p:nvPr>
        </p:nvSpPr>
        <p:spPr>
          <a:xfrm rot="180000">
            <a:off x="-2786039" y="-3838962"/>
            <a:ext cx="17751347" cy="11868923"/>
          </a:xfrm>
          <a:prstGeom prst="rect">
            <a:avLst/>
          </a:prstGeom>
        </p:spPr>
        <p:txBody>
          <a:bodyPr tIns="45719" bIns="45719"/>
          <a:lstStyle/>
          <a:p>
            <a:endParaRPr/>
          </a:p>
        </p:txBody>
      </p:sp>
      <p:sp>
        <p:nvSpPr>
          <p:cNvPr id="108" name="Use ten words or less…"/>
          <p:cNvSpPr txBox="1">
            <a:spLocks noGrp="1"/>
          </p:cNvSpPr>
          <p:nvPr>
            <p:ph type="body" idx="22"/>
          </p:nvPr>
        </p:nvSpPr>
        <p:spPr>
          <a:xfrm>
            <a:off x="20700" y="1763144"/>
            <a:ext cx="12137900" cy="3331712"/>
          </a:xfrm>
          <a:prstGeom prst="rect">
            <a:avLst/>
          </a:prstGeom>
        </p:spPr>
        <p:txBody>
          <a:bodyPr lIns="50800" tIns="50800" rIns="50800" bIns="50800" anchor="ctr">
            <a:normAutofit/>
          </a:bodyPr>
          <a:lstStyle>
            <a:lvl1pPr marL="0" indent="0" algn="ctr" defTabSz="412337">
              <a:lnSpc>
                <a:spcPct val="100000"/>
              </a:lnSpc>
              <a:spcBef>
                <a:spcPts val="0"/>
              </a:spcBef>
              <a:buSzTx/>
              <a:buFontTx/>
              <a:buNone/>
              <a:defRPr sz="18000">
                <a:solidFill>
                  <a:srgbClr val="FFFFFF"/>
                </a:solidFill>
                <a:latin typeface="+mn-lt"/>
                <a:ea typeface="+mn-ea"/>
                <a:cs typeface="+mn-cs"/>
                <a:sym typeface="Quarto Bold"/>
              </a:defRPr>
            </a:lvl1pPr>
          </a:lstStyle>
          <a:p>
            <a:pPr marL="0" indent="0" algn="ctr" defTabSz="825500">
              <a:lnSpc>
                <a:spcPct val="100000"/>
              </a:lnSpc>
              <a:spcBef>
                <a:spcPts val="0"/>
              </a:spcBef>
              <a:buSzTx/>
              <a:buFontTx/>
              <a:buNone/>
              <a:defRPr sz="18000">
                <a:solidFill>
                  <a:srgbClr val="FFFFFF"/>
                </a:solidFill>
                <a:latin typeface="+mn-lt"/>
                <a:ea typeface="+mn-ea"/>
                <a:cs typeface="+mn-cs"/>
                <a:sym typeface="Quarto Bold"/>
              </a:defRPr>
            </a:pPr>
            <a:r>
              <a:t>Use ten words or less </a:t>
            </a:r>
          </a:p>
          <a:p>
            <a:pPr marL="0" indent="0" algn="ctr" defTabSz="825500">
              <a:lnSpc>
                <a:spcPct val="100000"/>
              </a:lnSpc>
              <a:spcBef>
                <a:spcPts val="0"/>
              </a:spcBef>
              <a:buSzTx/>
              <a:buFontTx/>
              <a:buNone/>
              <a:defRPr sz="18000">
                <a:solidFill>
                  <a:srgbClr val="FFFFFF"/>
                </a:solidFill>
                <a:latin typeface="+mn-lt"/>
                <a:ea typeface="+mn-ea"/>
                <a:cs typeface="+mn-cs"/>
                <a:sym typeface="Quarto Bold"/>
              </a:defRPr>
            </a:pPr>
            <a:r>
              <a:t>on Image slides.</a:t>
            </a:r>
          </a:p>
        </p:txBody>
      </p:sp>
      <p:pic>
        <p:nvPicPr>
          <p:cNvPr id="109" name="Image" descr="Image"/>
          <p:cNvPicPr>
            <a:picLocks noChangeAspect="1"/>
          </p:cNvPicPr>
          <p:nvPr/>
        </p:nvPicPr>
        <p:blipFill>
          <a:blip r:embed="rId2"/>
          <a:stretch>
            <a:fillRect/>
          </a:stretch>
        </p:blipFill>
        <p:spPr>
          <a:xfrm>
            <a:off x="11723517" y="6421253"/>
            <a:ext cx="276167" cy="297181"/>
          </a:xfrm>
          <a:prstGeom prst="rect">
            <a:avLst/>
          </a:prstGeom>
          <a:ln w="12700">
            <a:miter lim="400000"/>
          </a:ln>
        </p:spPr>
      </p:pic>
      <p:sp>
        <p:nvSpPr>
          <p:cNvPr id="110" name="Rectangle 14"/>
          <p:cNvSpPr txBox="1"/>
          <p:nvPr/>
        </p:nvSpPr>
        <p:spPr>
          <a:xfrm>
            <a:off x="520596" y="6475089"/>
            <a:ext cx="6806930" cy="222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lnSpc>
                <a:spcPct val="100000"/>
              </a:lnSpc>
              <a:defRPr sz="1700" spc="340">
                <a:solidFill>
                  <a:srgbClr val="FFFFFF"/>
                </a:solidFill>
                <a:latin typeface="Arial"/>
                <a:ea typeface="Arial"/>
                <a:cs typeface="Arial"/>
                <a:sym typeface="Arial"/>
              </a:defRPr>
            </a:lvl1pPr>
          </a:lstStyle>
          <a:p>
            <a:r>
              <a:rPr sz="849"/>
              <a:t>Global convention</a:t>
            </a:r>
          </a:p>
        </p:txBody>
      </p:sp>
      <p:sp>
        <p:nvSpPr>
          <p:cNvPr id="111" name="Slide Number"/>
          <p:cNvSpPr txBox="1">
            <a:spLocks noGrp="1"/>
          </p:cNvSpPr>
          <p:nvPr>
            <p:ph type="sldNum" sz="quarter" idx="2"/>
          </p:nvPr>
        </p:nvSpPr>
        <p:spPr>
          <a:xfrm>
            <a:off x="5972716" y="6486837"/>
            <a:ext cx="227627" cy="240963"/>
          </a:xfrm>
          <a:prstGeom prst="rect">
            <a:avLst/>
          </a:prstGeom>
        </p:spPr>
        <p:txBody>
          <a:bodyPr lIns="50800" tIns="50800" rIns="50800" bIns="50800" anchor="b"/>
          <a:lstStyle>
            <a:lvl1pPr algn="ctr" defTabSz="291808">
              <a:defRPr sz="899">
                <a:latin typeface="Helvetica Neue"/>
                <a:ea typeface="Helvetica Neue"/>
                <a:cs typeface="Helvetica Neue"/>
                <a:sym typeface="Helvetica Neue"/>
              </a:defRPr>
            </a:lvl1pPr>
          </a:lstStyle>
          <a:p>
            <a:fld id="{86CB4B4D-7CA3-9044-876B-883B54F8677D}" type="slidenum">
              <a:t>‹#›</a:t>
            </a:fld>
            <a:endParaRPr/>
          </a:p>
        </p:txBody>
      </p:sp>
    </p:spTree>
    <p:extLst>
      <p:ext uri="{BB962C8B-B14F-4D97-AF65-F5344CB8AC3E}">
        <p14:creationId xmlns:p14="http://schemas.microsoft.com/office/powerpoint/2010/main" val="128874683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608965" y="92074"/>
            <a:ext cx="10961370" cy="150812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nchor="ctr"/>
          <a:lstStyle/>
          <a:p>
            <a:r>
              <a:t>Title Text</a:t>
            </a:r>
          </a:p>
        </p:txBody>
      </p:sp>
      <p:sp>
        <p:nvSpPr>
          <p:cNvPr id="3" name="Body Level One…"/>
          <p:cNvSpPr txBox="1">
            <a:spLocks noGrp="1"/>
          </p:cNvSpPr>
          <p:nvPr>
            <p:ph type="body" idx="1"/>
          </p:nvPr>
        </p:nvSpPr>
        <p:spPr>
          <a:xfrm>
            <a:off x="608965" y="1600200"/>
            <a:ext cx="10961370" cy="52578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5886661" y="6172200"/>
            <a:ext cx="2841838" cy="368301"/>
          </a:xfrm>
          <a:prstGeom prst="rect">
            <a:avLst/>
          </a:prstGeom>
          <a:ln w="12700">
            <a:miter lim="400000"/>
          </a:ln>
        </p:spPr>
        <p:txBody>
          <a:bodyPr wrap="none" lIns="45719" rIns="45719" anchor="ctr">
            <a:spAutoFit/>
          </a:bodyPr>
          <a:lstStyle>
            <a:lvl1pPr algn="r">
              <a:defRPr sz="1200"/>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ransition spd="med"/>
  <p:txStyles>
    <p:titleStyle>
      <a:lvl1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1pPr>
      <a:lvl2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2pPr>
      <a:lvl3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3pPr>
      <a:lvl4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4pPr>
      <a:lvl5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5pPr>
      <a:lvl6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ctr" defTabSz="914400" rtl="0" latinLnBrk="0">
        <a:lnSpc>
          <a:spcPct val="10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342900" marR="0" indent="-3429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1pPr>
      <a:lvl2pPr marL="783771" marR="0" indent="-326571"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2pPr>
      <a:lvl3pPr marL="1219200" marR="0" indent="-30480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3pPr>
      <a:lvl4pPr marL="17373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4pPr>
      <a:lvl5pPr marL="21945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5pPr>
      <a:lvl6pPr marL="26517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6pPr>
      <a:lvl7pPr marL="3108960" marR="0" indent="-365760"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7pPr>
      <a:lvl8pPr marL="35661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8pPr>
      <a:lvl9pPr marL="4023359" marR="0" indent="-365759" algn="l" defTabSz="914400" rtl="0" latinLnBrk="0">
        <a:lnSpc>
          <a:spcPct val="100000"/>
        </a:lnSpc>
        <a:spcBef>
          <a:spcPts val="700"/>
        </a:spcBef>
        <a:spcAft>
          <a:spcPts val="0"/>
        </a:spcAft>
        <a:buClrTx/>
        <a:buSzPct val="100000"/>
        <a:buFont typeface="Arial"/>
        <a:buChar char="•"/>
        <a:tabLst/>
        <a:defRPr sz="3200" b="0" i="0" u="none" strike="noStrike" cap="none" spc="0" baseline="0">
          <a:solidFill>
            <a:srgbClr val="000000"/>
          </a:solidFill>
          <a:uFillTx/>
          <a:latin typeface="+mj-lt"/>
          <a:ea typeface="+mj-ea"/>
          <a:cs typeface="+mj-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457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914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1371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18288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22860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27432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32004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365760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OV"/><Relationship Id="rId1" Type="http://schemas.microsoft.com/office/2007/relationships/media" Target="../media/media1.MOV"/><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OV"/><Relationship Id="rId1" Type="http://schemas.microsoft.com/office/2007/relationships/media" Target="../media/media2.MOV"/><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3.png"/><Relationship Id="rId13" Type="http://schemas.openxmlformats.org/officeDocument/2006/relationships/image" Target="../media/image18.png"/><Relationship Id="rId18" Type="http://schemas.openxmlformats.org/officeDocument/2006/relationships/image" Target="../media/image23.png"/><Relationship Id="rId3" Type="http://schemas.openxmlformats.org/officeDocument/2006/relationships/image" Target="../media/image8.png"/><Relationship Id="rId7" Type="http://schemas.openxmlformats.org/officeDocument/2006/relationships/image" Target="../media/image12.png"/><Relationship Id="rId12" Type="http://schemas.openxmlformats.org/officeDocument/2006/relationships/image" Target="../media/image17.png"/><Relationship Id="rId17" Type="http://schemas.openxmlformats.org/officeDocument/2006/relationships/image" Target="../media/image22.png"/><Relationship Id="rId2" Type="http://schemas.openxmlformats.org/officeDocument/2006/relationships/image" Target="../media/image7.png"/><Relationship Id="rId16" Type="http://schemas.openxmlformats.org/officeDocument/2006/relationships/image" Target="../media/image21.png"/><Relationship Id="rId1" Type="http://schemas.openxmlformats.org/officeDocument/2006/relationships/slideLayout" Target="../slideLayouts/slideLayout1.xml"/><Relationship Id="rId6" Type="http://schemas.openxmlformats.org/officeDocument/2006/relationships/image" Target="../media/image11.png"/><Relationship Id="rId11" Type="http://schemas.openxmlformats.org/officeDocument/2006/relationships/image" Target="../media/image16.png"/><Relationship Id="rId5" Type="http://schemas.openxmlformats.org/officeDocument/2006/relationships/image" Target="../media/image10.png"/><Relationship Id="rId15" Type="http://schemas.openxmlformats.org/officeDocument/2006/relationships/image" Target="../media/image20.png"/><Relationship Id="rId10" Type="http://schemas.openxmlformats.org/officeDocument/2006/relationships/image" Target="../media/image15.png"/><Relationship Id="rId4" Type="http://schemas.openxmlformats.org/officeDocument/2006/relationships/image" Target="../media/image9.png"/><Relationship Id="rId9" Type="http://schemas.openxmlformats.org/officeDocument/2006/relationships/image" Target="../media/image14.png"/><Relationship Id="rId14" Type="http://schemas.openxmlformats.org/officeDocument/2006/relationships/image" Target="../media/image19.png"/></Relationships>
</file>

<file path=ppt/slides/_rels/slide7.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1.xml"/><Relationship Id="rId6" Type="http://schemas.openxmlformats.org/officeDocument/2006/relationships/image" Target="../media/image28.png"/><Relationship Id="rId5" Type="http://schemas.openxmlformats.org/officeDocument/2006/relationships/image" Target="../media/image27.jpg"/><Relationship Id="rId4" Type="http://schemas.openxmlformats.org/officeDocument/2006/relationships/image" Target="../media/image26.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hyperlink" Target="http://PUBMED.GOV"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0.png"/><Relationship Id="rId4" Type="http://schemas.openxmlformats.org/officeDocument/2006/relationships/image" Target="../media/image39.jpeg"/></Relationships>
</file>

<file path=ppt/slides/_rels/slide1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3.png"/></Relationships>
</file>

<file path=ppt/slides/_rels/slide15.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1.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2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image" Target="../media/image65.png"/><Relationship Id="rId5" Type="http://schemas.openxmlformats.org/officeDocument/2006/relationships/image" Target="../media/image64.png"/><Relationship Id="rId10" Type="http://schemas.openxmlformats.org/officeDocument/2006/relationships/image" Target="../media/image68.png"/><Relationship Id="rId4" Type="http://schemas.openxmlformats.org/officeDocument/2006/relationships/image" Target="../media/image63.png"/><Relationship Id="rId9" Type="http://schemas.openxmlformats.org/officeDocument/2006/relationships/image" Target="../media/image5.png"/></Relationships>
</file>

<file path=ppt/slides/_rels/slide27.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70.png"/><Relationship Id="rId7" Type="http://schemas.openxmlformats.org/officeDocument/2006/relationships/image" Target="../media/image73.png"/><Relationship Id="rId2"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72.png"/><Relationship Id="rId4" Type="http://schemas.openxmlformats.org/officeDocument/2006/relationships/image" Target="../media/image71.png"/></Relationships>
</file>

<file path=ppt/slides/_rels/slide2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5.png"/><Relationship Id="rId1" Type="http://schemas.openxmlformats.org/officeDocument/2006/relationships/slideLayout" Target="../slideLayouts/slideLayout1.xml"/><Relationship Id="rId4" Type="http://schemas.openxmlformats.org/officeDocument/2006/relationships/image" Target="../media/image76.JPG"/></Relationships>
</file>

<file path=ppt/slides/_rels/slide31.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80.png"/><Relationship Id="rId4" Type="http://schemas.openxmlformats.org/officeDocument/2006/relationships/image" Target="../media/image70.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83.jpeg"/><Relationship Id="rId2" Type="http://schemas.openxmlformats.org/officeDocument/2006/relationships/image" Target="../media/image82.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5.png"/><Relationship Id="rId7" Type="http://schemas.openxmlformats.org/officeDocument/2006/relationships/image" Target="../media/image88.png"/><Relationship Id="rId2" Type="http://schemas.openxmlformats.org/officeDocument/2006/relationships/image" Target="../media/image84.png"/><Relationship Id="rId1" Type="http://schemas.openxmlformats.org/officeDocument/2006/relationships/slideLayout" Target="../slideLayouts/slideLayout1.xml"/><Relationship Id="rId6" Type="http://schemas.openxmlformats.org/officeDocument/2006/relationships/image" Target="../media/image87.png"/><Relationship Id="rId5" Type="http://schemas.openxmlformats.org/officeDocument/2006/relationships/image" Target="../media/image64.png"/><Relationship Id="rId4" Type="http://schemas.openxmlformats.org/officeDocument/2006/relationships/image" Target="../media/image86.png"/><Relationship Id="rId9" Type="http://schemas.openxmlformats.org/officeDocument/2006/relationships/image" Target="../media/image90.png"/></Relationships>
</file>

<file path=ppt/slides/_rels/slide40.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1.xml"/><Relationship Id="rId4" Type="http://schemas.openxmlformats.org/officeDocument/2006/relationships/image" Target="../media/image93.png"/></Relationships>
</file>

<file path=ppt/slides/_rels/slide4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87.png"/><Relationship Id="rId7" Type="http://schemas.openxmlformats.org/officeDocument/2006/relationships/image" Target="../media/image98.png"/><Relationship Id="rId2" Type="http://schemas.openxmlformats.org/officeDocument/2006/relationships/image" Target="../media/image65.png"/><Relationship Id="rId1" Type="http://schemas.openxmlformats.org/officeDocument/2006/relationships/slideLayout" Target="../slideLayouts/slideLayout1.xml"/><Relationship Id="rId6" Type="http://schemas.openxmlformats.org/officeDocument/2006/relationships/image" Target="../media/image97.png"/><Relationship Id="rId5" Type="http://schemas.openxmlformats.org/officeDocument/2006/relationships/image" Target="../media/image96.png"/><Relationship Id="rId10" Type="http://schemas.openxmlformats.org/officeDocument/2006/relationships/image" Target="../media/image99.png"/><Relationship Id="rId4" Type="http://schemas.openxmlformats.org/officeDocument/2006/relationships/image" Target="../media/image95.png"/><Relationship Id="rId9" Type="http://schemas.openxmlformats.org/officeDocument/2006/relationships/image" Target="../media/image67.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8" Type="http://schemas.openxmlformats.org/officeDocument/2006/relationships/image" Target="../media/image106.png"/><Relationship Id="rId13" Type="http://schemas.openxmlformats.org/officeDocument/2006/relationships/image" Target="../media/image111.png"/><Relationship Id="rId18" Type="http://schemas.openxmlformats.org/officeDocument/2006/relationships/image" Target="../media/image116.png"/><Relationship Id="rId3" Type="http://schemas.openxmlformats.org/officeDocument/2006/relationships/image" Target="../media/image101.png"/><Relationship Id="rId21" Type="http://schemas.openxmlformats.org/officeDocument/2006/relationships/image" Target="../media/image119.png"/><Relationship Id="rId7" Type="http://schemas.openxmlformats.org/officeDocument/2006/relationships/image" Target="../media/image105.png"/><Relationship Id="rId12" Type="http://schemas.openxmlformats.org/officeDocument/2006/relationships/image" Target="../media/image110.png"/><Relationship Id="rId17" Type="http://schemas.openxmlformats.org/officeDocument/2006/relationships/image" Target="../media/image115.png"/><Relationship Id="rId25" Type="http://schemas.openxmlformats.org/officeDocument/2006/relationships/image" Target="../media/image123.png"/><Relationship Id="rId2" Type="http://schemas.openxmlformats.org/officeDocument/2006/relationships/image" Target="../media/image100.png"/><Relationship Id="rId16" Type="http://schemas.openxmlformats.org/officeDocument/2006/relationships/image" Target="../media/image114.png"/><Relationship Id="rId20" Type="http://schemas.openxmlformats.org/officeDocument/2006/relationships/image" Target="../media/image118.png"/><Relationship Id="rId1" Type="http://schemas.openxmlformats.org/officeDocument/2006/relationships/slideLayout" Target="../slideLayouts/slideLayout1.xml"/><Relationship Id="rId6" Type="http://schemas.openxmlformats.org/officeDocument/2006/relationships/image" Target="../media/image104.png"/><Relationship Id="rId11" Type="http://schemas.openxmlformats.org/officeDocument/2006/relationships/image" Target="../media/image109.png"/><Relationship Id="rId24" Type="http://schemas.openxmlformats.org/officeDocument/2006/relationships/image" Target="../media/image122.png"/><Relationship Id="rId5" Type="http://schemas.openxmlformats.org/officeDocument/2006/relationships/image" Target="../media/image103.png"/><Relationship Id="rId15" Type="http://schemas.openxmlformats.org/officeDocument/2006/relationships/image" Target="../media/image113.png"/><Relationship Id="rId23" Type="http://schemas.openxmlformats.org/officeDocument/2006/relationships/image" Target="../media/image121.png"/><Relationship Id="rId10" Type="http://schemas.openxmlformats.org/officeDocument/2006/relationships/image" Target="../media/image108.png"/><Relationship Id="rId19" Type="http://schemas.openxmlformats.org/officeDocument/2006/relationships/image" Target="../media/image117.png"/><Relationship Id="rId4" Type="http://schemas.openxmlformats.org/officeDocument/2006/relationships/image" Target="../media/image102.png"/><Relationship Id="rId9" Type="http://schemas.openxmlformats.org/officeDocument/2006/relationships/image" Target="../media/image107.png"/><Relationship Id="rId14" Type="http://schemas.openxmlformats.org/officeDocument/2006/relationships/image" Target="../media/image112.png"/><Relationship Id="rId22" Type="http://schemas.openxmlformats.org/officeDocument/2006/relationships/image" Target="../media/image120.png"/></Relationships>
</file>

<file path=ppt/slides/_rels/slide4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126.png"/><Relationship Id="rId2" Type="http://schemas.openxmlformats.org/officeDocument/2006/relationships/image" Target="../media/image125.png"/><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7.png"/><Relationship Id="rId1" Type="http://schemas.openxmlformats.org/officeDocument/2006/relationships/slideLayout" Target="../slideLayouts/slideLayout1.xml"/><Relationship Id="rId5" Type="http://schemas.openxmlformats.org/officeDocument/2006/relationships/image" Target="../media/image68.png"/><Relationship Id="rId4" Type="http://schemas.openxmlformats.org/officeDocument/2006/relationships/image" Target="../media/image127.png"/></Relationships>
</file>

<file path=ppt/slides/_rels/slide50.xml.rels><?xml version="1.0" encoding="UTF-8" standalone="yes"?>
<Relationships xmlns="http://schemas.openxmlformats.org/package/2006/relationships"><Relationship Id="rId2" Type="http://schemas.openxmlformats.org/officeDocument/2006/relationships/image" Target="../media/image128.png"/><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image" Target="../media/image129.png"/><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8" Type="http://schemas.openxmlformats.org/officeDocument/2006/relationships/image" Target="../media/image135.jpeg"/><Relationship Id="rId3" Type="http://schemas.openxmlformats.org/officeDocument/2006/relationships/image" Target="../media/image130.png"/><Relationship Id="rId7" Type="http://schemas.openxmlformats.org/officeDocument/2006/relationships/image" Target="../media/image134.png"/><Relationship Id="rId2" Type="http://schemas.openxmlformats.org/officeDocument/2006/relationships/image" Target="../media/image69.png"/><Relationship Id="rId1" Type="http://schemas.openxmlformats.org/officeDocument/2006/relationships/slideLayout" Target="../slideLayouts/slideLayout1.xml"/><Relationship Id="rId6" Type="http://schemas.openxmlformats.org/officeDocument/2006/relationships/image" Target="../media/image133.png"/><Relationship Id="rId5" Type="http://schemas.openxmlformats.org/officeDocument/2006/relationships/image" Target="../media/image132.png"/><Relationship Id="rId4" Type="http://schemas.openxmlformats.org/officeDocument/2006/relationships/image" Target="../media/image13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20" name="Shape 0"/>
          <p:cNvSpPr/>
          <p:nvPr/>
        </p:nvSpPr>
        <p:spPr>
          <a:xfrm>
            <a:off x="2066543" y="-2286000"/>
            <a:ext cx="8046722" cy="5486400"/>
          </a:xfrm>
          <a:prstGeom prst="ellipse">
            <a:avLst/>
          </a:prstGeom>
          <a:solidFill>
            <a:srgbClr val="FFF3B8">
              <a:alpha val="32000"/>
            </a:srgbClr>
          </a:solidFill>
          <a:ln w="12700">
            <a:miter lim="400000"/>
          </a:ln>
        </p:spPr>
        <p:txBody>
          <a:bodyPr lIns="45719" rIns="45719"/>
          <a:lstStyle/>
          <a:p>
            <a:endParaRPr/>
          </a:p>
        </p:txBody>
      </p:sp>
      <p:sp>
        <p:nvSpPr>
          <p:cNvPr id="21" name="Shape 1"/>
          <p:cNvSpPr/>
          <p:nvPr/>
        </p:nvSpPr>
        <p:spPr>
          <a:xfrm>
            <a:off x="3072383" y="-1554481"/>
            <a:ext cx="6035042" cy="4023362"/>
          </a:xfrm>
          <a:prstGeom prst="ellipse">
            <a:avLst/>
          </a:prstGeom>
          <a:solidFill>
            <a:srgbClr val="FFF3B8">
              <a:alpha val="48000"/>
            </a:srgbClr>
          </a:solidFill>
          <a:ln w="12700">
            <a:miter lim="400000"/>
          </a:ln>
        </p:spPr>
        <p:txBody>
          <a:bodyPr lIns="45719" rIns="45719"/>
          <a:lstStyle/>
          <a:p>
            <a:endParaRPr/>
          </a:p>
        </p:txBody>
      </p:sp>
      <p:sp>
        <p:nvSpPr>
          <p:cNvPr id="22" name="Shape 2"/>
          <p:cNvSpPr/>
          <p:nvPr/>
        </p:nvSpPr>
        <p:spPr>
          <a:xfrm>
            <a:off x="4078223" y="-914400"/>
            <a:ext cx="4023362" cy="2743200"/>
          </a:xfrm>
          <a:prstGeom prst="ellipse">
            <a:avLst/>
          </a:prstGeom>
          <a:solidFill>
            <a:srgbClr val="FFF3B8">
              <a:alpha val="64000"/>
            </a:srgbClr>
          </a:solidFill>
          <a:ln w="12700">
            <a:miter lim="400000"/>
          </a:ln>
        </p:spPr>
        <p:txBody>
          <a:bodyPr lIns="45719" rIns="45719"/>
          <a:lstStyle/>
          <a:p>
            <a:endParaRPr/>
          </a:p>
        </p:txBody>
      </p:sp>
      <p:sp>
        <p:nvSpPr>
          <p:cNvPr id="23" name="Shape 3"/>
          <p:cNvSpPr/>
          <p:nvPr/>
        </p:nvSpPr>
        <p:spPr>
          <a:xfrm>
            <a:off x="10469880" y="640080"/>
            <a:ext cx="1051561" cy="1051561"/>
          </a:xfrm>
          <a:prstGeom prst="ellipse">
            <a:avLst/>
          </a:prstGeom>
          <a:solidFill>
            <a:srgbClr val="FFE234"/>
          </a:solidFill>
          <a:ln w="12700">
            <a:miter lim="400000"/>
          </a:ln>
        </p:spPr>
        <p:txBody>
          <a:bodyPr lIns="45719" rIns="45719"/>
          <a:lstStyle/>
          <a:p>
            <a:endParaRPr>
              <a:solidFill>
                <a:srgbClr val="FFE333"/>
              </a:solidFill>
            </a:endParaRPr>
          </a:p>
        </p:txBody>
      </p:sp>
      <p:sp>
        <p:nvSpPr>
          <p:cNvPr id="24" name="Shape 4"/>
          <p:cNvSpPr/>
          <p:nvPr/>
        </p:nvSpPr>
        <p:spPr>
          <a:xfrm>
            <a:off x="813816" y="1476755"/>
            <a:ext cx="301753" cy="301753"/>
          </a:xfrm>
          <a:prstGeom prst="ellipse">
            <a:avLst/>
          </a:prstGeom>
          <a:solidFill>
            <a:srgbClr val="FFF3B8"/>
          </a:solidFill>
          <a:ln w="12700">
            <a:miter lim="400000"/>
          </a:ln>
        </p:spPr>
        <p:txBody>
          <a:bodyPr lIns="45719" rIns="45719"/>
          <a:lstStyle/>
          <a:p>
            <a:endParaRPr/>
          </a:p>
        </p:txBody>
      </p:sp>
      <p:sp>
        <p:nvSpPr>
          <p:cNvPr id="25" name="Shape 5"/>
          <p:cNvSpPr/>
          <p:nvPr/>
        </p:nvSpPr>
        <p:spPr>
          <a:xfrm>
            <a:off x="900683" y="1563624"/>
            <a:ext cx="128017" cy="128017"/>
          </a:xfrm>
          <a:prstGeom prst="ellipse">
            <a:avLst/>
          </a:prstGeom>
          <a:solidFill>
            <a:srgbClr val="FFE234"/>
          </a:solidFill>
          <a:ln w="12700">
            <a:miter lim="400000"/>
          </a:ln>
        </p:spPr>
        <p:txBody>
          <a:bodyPr lIns="45719" rIns="45719"/>
          <a:lstStyle/>
          <a:p>
            <a:endParaRPr/>
          </a:p>
        </p:txBody>
      </p:sp>
      <p:sp>
        <p:nvSpPr>
          <p:cNvPr id="26" name="Text 6"/>
          <p:cNvSpPr txBox="1"/>
          <p:nvPr/>
        </p:nvSpPr>
        <p:spPr>
          <a:xfrm>
            <a:off x="1234439" y="1549199"/>
            <a:ext cx="86868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50">
                <a:solidFill>
                  <a:srgbClr val="C9912E"/>
                </a:solidFill>
              </a:defRPr>
            </a:lvl1pPr>
          </a:lstStyle>
          <a:p>
            <a:r>
              <a:rPr dirty="0"/>
              <a:t>LIFEVANTAGE · THE ACTIVATION COMPANY</a:t>
            </a:r>
          </a:p>
        </p:txBody>
      </p:sp>
      <p:sp>
        <p:nvSpPr>
          <p:cNvPr id="27" name="Text 7"/>
          <p:cNvSpPr txBox="1"/>
          <p:nvPr/>
        </p:nvSpPr>
        <p:spPr>
          <a:xfrm>
            <a:off x="777240" y="2310974"/>
            <a:ext cx="10515601" cy="11387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defRPr sz="7400" i="1">
                <a:solidFill>
                  <a:srgbClr val="2A2620"/>
                </a:solidFill>
                <a:latin typeface="Georgia"/>
                <a:ea typeface="Georgia"/>
                <a:cs typeface="Georgia"/>
                <a:sym typeface="Georgia"/>
              </a:defRPr>
            </a:pPr>
            <a:r>
              <a:rPr dirty="0"/>
              <a:t>Activate </a:t>
            </a:r>
            <a:r>
              <a:rPr lang="en-US" dirty="0">
                <a:solidFill>
                  <a:srgbClr val="C9912E"/>
                </a:solidFill>
              </a:rPr>
              <a:t>E</a:t>
            </a:r>
            <a:r>
              <a:rPr dirty="0">
                <a:solidFill>
                  <a:srgbClr val="C9912E"/>
                </a:solidFill>
              </a:rPr>
              <a:t>verything</a:t>
            </a:r>
          </a:p>
        </p:txBody>
      </p:sp>
      <p:sp>
        <p:nvSpPr>
          <p:cNvPr id="28" name="Text 8"/>
          <p:cNvSpPr txBox="1"/>
          <p:nvPr/>
        </p:nvSpPr>
        <p:spPr>
          <a:xfrm>
            <a:off x="822960" y="4307448"/>
            <a:ext cx="9601201" cy="34622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2600" b="1">
                <a:solidFill>
                  <a:srgbClr val="6B6354"/>
                </a:solidFill>
              </a:defRPr>
            </a:lvl1pPr>
          </a:lstStyle>
          <a:p>
            <a:r>
              <a:rPr dirty="0"/>
              <a:t>The Science, The Company, and YOU</a:t>
            </a:r>
          </a:p>
        </p:txBody>
      </p:sp>
      <p:sp>
        <p:nvSpPr>
          <p:cNvPr id="29" name="Text 9"/>
          <p:cNvSpPr txBox="1"/>
          <p:nvPr/>
        </p:nvSpPr>
        <p:spPr>
          <a:xfrm>
            <a:off x="822960" y="4881810"/>
            <a:ext cx="8229601" cy="1667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300" i="1">
                <a:solidFill>
                  <a:srgbClr val="9C937F"/>
                </a:solidFill>
              </a:defRPr>
            </a:lvl1pPr>
          </a:lstStyle>
          <a:p>
            <a:r>
              <a:t>An opportunity overview</a:t>
            </a:r>
          </a:p>
        </p:txBody>
      </p:sp>
      <p:sp>
        <p:nvSpPr>
          <p:cNvPr id="2" name="Text 28">
            <a:extLst>
              <a:ext uri="{FF2B5EF4-FFF2-40B4-BE49-F238E27FC236}">
                <a16:creationId xmlns:a16="http://schemas.microsoft.com/office/drawing/2014/main" id="{FB5AA51F-4E1F-958D-28DB-EC106AF11436}"/>
              </a:ext>
            </a:extLst>
          </p:cNvPr>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rPr dirty="0"/>
              <a:t>IT STARTS WITH YELLOW</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BREAKTHRU 2026">
            <a:hlinkClick r:id="" action="ppaction://media"/>
            <a:extLst>
              <a:ext uri="{FF2B5EF4-FFF2-40B4-BE49-F238E27FC236}">
                <a16:creationId xmlns:a16="http://schemas.microsoft.com/office/drawing/2014/main" id="{2EC9D64A-CEF9-9F5F-9301-6931D63FC9D7}"/>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31612"/>
            <a:ext cx="12179300" cy="6921224"/>
          </a:xfrm>
          <a:prstGeom prst="rect">
            <a:avLst/>
          </a:prstGeom>
        </p:spPr>
      </p:pic>
    </p:spTree>
    <p:extLst>
      <p:ext uri="{BB962C8B-B14F-4D97-AF65-F5344CB8AC3E}">
        <p14:creationId xmlns:p14="http://schemas.microsoft.com/office/powerpoint/2010/main" val="2994116882"/>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72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38B8A7-F31D-82D0-207F-C9972083A86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AD5B6BCB-C0EC-3843-FCA9-E75CED94CCF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0" y="799"/>
            <a:ext cx="12180722" cy="6857201"/>
          </a:xfrm>
          <a:prstGeom prst="rect">
            <a:avLst/>
          </a:prstGeom>
        </p:spPr>
      </p:pic>
    </p:spTree>
    <p:extLst>
      <p:ext uri="{BB962C8B-B14F-4D97-AF65-F5344CB8AC3E}">
        <p14:creationId xmlns:p14="http://schemas.microsoft.com/office/powerpoint/2010/main" val="3626306791"/>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ABC PRIMETIME 2:30 Version - 2026">
            <a:hlinkClick r:id="" action="ppaction://media"/>
            <a:extLst>
              <a:ext uri="{FF2B5EF4-FFF2-40B4-BE49-F238E27FC236}">
                <a16:creationId xmlns:a16="http://schemas.microsoft.com/office/drawing/2014/main" id="{042CD998-A024-8400-C55F-803C520405FF}"/>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6350"/>
            <a:ext cx="12179300" cy="6851650"/>
          </a:xfrm>
          <a:prstGeom prst="rect">
            <a:avLst/>
          </a:prstGeom>
        </p:spPr>
      </p:pic>
    </p:spTree>
    <p:extLst>
      <p:ext uri="{BB962C8B-B14F-4D97-AF65-F5344CB8AC3E}">
        <p14:creationId xmlns:p14="http://schemas.microsoft.com/office/powerpoint/2010/main" val="3454385548"/>
      </p:ext>
    </p:extLst>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663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37"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38"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39"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WHERE IT STARTED</a:t>
            </a:r>
          </a:p>
        </p:txBody>
      </p:sp>
      <p:sp>
        <p:nvSpPr>
          <p:cNvPr id="40" name="Text 3"/>
          <p:cNvSpPr txBox="1"/>
          <p:nvPr/>
        </p:nvSpPr>
        <p:spPr>
          <a:xfrm>
            <a:off x="2843529" y="797843"/>
            <a:ext cx="7123776"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nSpc>
                <a:spcPct val="98000"/>
              </a:lnSpc>
              <a:defRPr sz="4000" i="1">
                <a:solidFill>
                  <a:srgbClr val="2A2620"/>
                </a:solidFill>
                <a:latin typeface="Georgia"/>
                <a:ea typeface="Georgia"/>
                <a:cs typeface="Georgia"/>
                <a:sym typeface="Georgia"/>
              </a:defRPr>
            </a:lvl1pPr>
          </a:lstStyle>
          <a:p>
            <a:r>
              <a:rPr dirty="0"/>
              <a:t>2005 — </a:t>
            </a:r>
            <a:r>
              <a:rPr dirty="0">
                <a:solidFill>
                  <a:srgbClr val="C9912E"/>
                </a:solidFill>
              </a:rPr>
              <a:t>A True Breakthrough</a:t>
            </a:r>
          </a:p>
        </p:txBody>
      </p:sp>
      <p:sp>
        <p:nvSpPr>
          <p:cNvPr id="41" name="Text 27"/>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pic>
        <p:nvPicPr>
          <p:cNvPr id="42" name="gallery-protandim-nrf2-US-2.png" descr="gallery-protandim-nrf2-US-2.png"/>
          <p:cNvPicPr>
            <a:picLocks noChangeAspect="1"/>
          </p:cNvPicPr>
          <p:nvPr/>
        </p:nvPicPr>
        <p:blipFill>
          <a:blip r:embed="rId2"/>
          <a:stretch>
            <a:fillRect/>
          </a:stretch>
        </p:blipFill>
        <p:spPr>
          <a:xfrm>
            <a:off x="3136646" y="1021091"/>
            <a:ext cx="5888227" cy="5888227"/>
          </a:xfrm>
          <a:prstGeom prst="rect">
            <a:avLst/>
          </a:prstGeom>
          <a:ln w="12700">
            <a:miter lim="400000"/>
          </a:ln>
        </p:spPr>
      </p:pic>
      <p:pic>
        <p:nvPicPr>
          <p:cNvPr id="43" name="background_removal#TUFITVNBMThWWTQjMSM2Y2FmMjhhNTNhMzRiYzBiNTFlMTQ3ZGQxNmEyZTRmMCM5OTAjI1RSQU5TRk9STUFUSU9OX1JFUVVFU1Q.png" descr="background_removal#TUFITVNBMThWWTQjMSM2Y2FmMjhhNTNhMzRiYzBiNTFlMTQ3ZGQxNmEyZTRmMCM5OTAjI1RSQU5TRk9STUFUSU9OX1JFUVVFU1Q.png"/>
          <p:cNvPicPr>
            <a:picLocks noChangeAspect="1"/>
          </p:cNvPicPr>
          <p:nvPr/>
        </p:nvPicPr>
        <p:blipFill>
          <a:blip r:embed="rId3"/>
          <a:stretch>
            <a:fillRect/>
          </a:stretch>
        </p:blipFill>
        <p:spPr>
          <a:xfrm>
            <a:off x="353415" y="1496838"/>
            <a:ext cx="4503145" cy="4835264"/>
          </a:xfrm>
          <a:prstGeom prst="rect">
            <a:avLst/>
          </a:prstGeom>
          <a:ln w="12700">
            <a:miter lim="400000"/>
          </a:ln>
        </p:spPr>
      </p:pic>
      <p:sp>
        <p:nvSpPr>
          <p:cNvPr id="44"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grpSp>
        <p:nvGrpSpPr>
          <p:cNvPr id="47" name="Group"/>
          <p:cNvGrpSpPr/>
          <p:nvPr/>
        </p:nvGrpSpPr>
        <p:grpSpPr>
          <a:xfrm>
            <a:off x="7827051" y="1966931"/>
            <a:ext cx="3697771" cy="3987026"/>
            <a:chOff x="0" y="0"/>
            <a:chExt cx="3697770" cy="3987024"/>
          </a:xfrm>
        </p:grpSpPr>
        <p:sp>
          <p:nvSpPr>
            <p:cNvPr id="45" name="Shape 11"/>
            <p:cNvSpPr/>
            <p:nvPr/>
          </p:nvSpPr>
          <p:spPr>
            <a:xfrm>
              <a:off x="0" y="0"/>
              <a:ext cx="3697771" cy="3987025"/>
            </a:xfrm>
            <a:prstGeom prst="roundRect">
              <a:avLst>
                <a:gd name="adj" fmla="val 4615"/>
              </a:avLst>
            </a:prstGeom>
            <a:solidFill>
              <a:srgbClr val="FFF3B8"/>
            </a:solidFill>
            <a:ln w="15875" cap="flat">
              <a:solidFill>
                <a:srgbClr val="C9912E"/>
              </a:solidFill>
              <a:prstDash val="solid"/>
              <a:round/>
            </a:ln>
            <a:effectLst>
              <a:outerShdw blurRad="139700" dist="50800" dir="5400000" rotWithShape="0">
                <a:srgbClr val="2A2620">
                  <a:alpha val="20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noAutofit/>
            </a:bodyPr>
            <a:lstStyle/>
            <a:p>
              <a:pPr>
                <a:lnSpc>
                  <a:spcPct val="150000"/>
                </a:lnSpc>
                <a:defRPr sz="3300" b="1">
                  <a:solidFill>
                    <a:srgbClr val="C9912E"/>
                  </a:solidFill>
                </a:defRPr>
              </a:pPr>
              <a:endParaRPr/>
            </a:p>
          </p:txBody>
        </p:sp>
        <p:sp>
          <p:nvSpPr>
            <p:cNvPr id="46" name="Text 12"/>
            <p:cNvSpPr txBox="1"/>
            <p:nvPr/>
          </p:nvSpPr>
          <p:spPr>
            <a:xfrm>
              <a:off x="161175" y="20646"/>
              <a:ext cx="3375419" cy="382339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p>
              <a:pPr>
                <a:lnSpc>
                  <a:spcPct val="150000"/>
                </a:lnSpc>
                <a:defRPr sz="2800" b="1">
                  <a:solidFill>
                    <a:srgbClr val="C9912E"/>
                  </a:solidFill>
                </a:defRPr>
              </a:pPr>
              <a:r>
                <a:rPr sz="3200"/>
                <a:t>The Company Story</a:t>
              </a:r>
            </a:p>
            <a:p>
              <a:pPr>
                <a:defRPr sz="2500" b="1">
                  <a:solidFill>
                    <a:srgbClr val="C9912E"/>
                  </a:solidFill>
                </a:defRPr>
              </a:pPr>
              <a:r>
                <a:rPr b="0">
                  <a:solidFill>
                    <a:srgbClr val="2A2620"/>
                  </a:solidFill>
                </a:rPr>
                <a:t>· ABCNEWS.COM</a:t>
              </a:r>
            </a:p>
            <a:p>
              <a:pPr>
                <a:lnSpc>
                  <a:spcPct val="102000"/>
                </a:lnSpc>
                <a:defRPr sz="2500" b="1">
                  <a:solidFill>
                    <a:srgbClr val="C9912E"/>
                  </a:solidFill>
                </a:defRPr>
              </a:pPr>
              <a:r>
                <a:rPr b="0">
                  <a:solidFill>
                    <a:srgbClr val="2A2620"/>
                  </a:solidFill>
                </a:rPr>
                <a:t>· $5 million in orders</a:t>
              </a:r>
            </a:p>
            <a:p>
              <a:pPr>
                <a:lnSpc>
                  <a:spcPct val="102000"/>
                </a:lnSpc>
                <a:defRPr sz="2500" b="1">
                  <a:solidFill>
                    <a:srgbClr val="C9912E"/>
                  </a:solidFill>
                </a:defRPr>
              </a:pPr>
              <a:r>
                <a:rPr b="0">
                  <a:solidFill>
                    <a:srgbClr val="2A2620"/>
                  </a:solidFill>
                </a:rPr>
                <a:t>· Stock $1 to $20</a:t>
              </a:r>
            </a:p>
            <a:p>
              <a:pPr>
                <a:lnSpc>
                  <a:spcPct val="102000"/>
                </a:lnSpc>
                <a:defRPr sz="2500" b="1">
                  <a:solidFill>
                    <a:srgbClr val="C9912E"/>
                  </a:solidFill>
                </a:defRPr>
              </a:pPr>
              <a:r>
                <a:rPr b="0">
                  <a:solidFill>
                    <a:srgbClr val="2A2620"/>
                  </a:solidFill>
                </a:rPr>
                <a:t>· Small Biotech Company</a:t>
              </a:r>
            </a:p>
            <a:p>
              <a:pPr>
                <a:lnSpc>
                  <a:spcPct val="102000"/>
                </a:lnSpc>
                <a:defRPr sz="2500" b="1">
                  <a:solidFill>
                    <a:srgbClr val="C9912E"/>
                  </a:solidFill>
                </a:defRPr>
              </a:pPr>
              <a:r>
                <a:rPr b="0">
                  <a:solidFill>
                    <a:srgbClr val="2A2620"/>
                  </a:solidFill>
                </a:rPr>
                <a:t>· No infrastructure</a:t>
              </a:r>
            </a:p>
            <a:p>
              <a:pPr>
                <a:lnSpc>
                  <a:spcPct val="102000"/>
                </a:lnSpc>
                <a:defRPr sz="2500" b="1">
                  <a:solidFill>
                    <a:srgbClr val="C9912E"/>
                  </a:solidFill>
                </a:defRPr>
              </a:pPr>
              <a:r>
                <a:rPr b="0">
                  <a:solidFill>
                    <a:srgbClr val="2A2620"/>
                  </a:solidFill>
                </a:rPr>
                <a:t>· Dropped to 7 cents</a:t>
              </a:r>
            </a:p>
            <a:p>
              <a:pPr>
                <a:lnSpc>
                  <a:spcPct val="102000"/>
                </a:lnSpc>
                <a:defRPr sz="2800" b="1">
                  <a:solidFill>
                    <a:srgbClr val="C9912E"/>
                  </a:solidFill>
                </a:defRPr>
              </a:pPr>
              <a:r>
                <a:rPr sz="2500" b="0">
                  <a:solidFill>
                    <a:srgbClr val="2A2620"/>
                  </a:solidFill>
                </a:rPr>
                <a:t>· It had a story to be</a:t>
              </a:r>
              <a:r>
                <a:rPr b="0">
                  <a:solidFill>
                    <a:srgbClr val="2A2620"/>
                  </a:solidFill>
                </a:rPr>
                <a:t> told</a:t>
              </a:r>
            </a:p>
          </p:txBody>
        </p:sp>
      </p:gr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103"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104"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105"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INDEPENDENTLY STUDIED</a:t>
            </a:r>
          </a:p>
        </p:txBody>
      </p:sp>
      <p:sp>
        <p:nvSpPr>
          <p:cNvPr id="106" name="Text 3"/>
          <p:cNvSpPr txBox="1"/>
          <p:nvPr/>
        </p:nvSpPr>
        <p:spPr>
          <a:xfrm>
            <a:off x="4029057" y="359483"/>
            <a:ext cx="11338561" cy="54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3300" i="1">
                <a:solidFill>
                  <a:srgbClr val="2A2620"/>
                </a:solidFill>
                <a:latin typeface="Georgia"/>
                <a:ea typeface="Georgia"/>
                <a:cs typeface="Georgia"/>
                <a:sym typeface="Georgia"/>
              </a:defRPr>
            </a:pPr>
            <a:r>
              <a:rPr sz="3600" dirty="0"/>
              <a:t>Studied at Institutions </a:t>
            </a:r>
            <a:r>
              <a:rPr sz="3600" dirty="0">
                <a:solidFill>
                  <a:srgbClr val="C9912E"/>
                </a:solidFill>
              </a:rPr>
              <a:t>YOU Trust</a:t>
            </a:r>
          </a:p>
        </p:txBody>
      </p:sp>
      <p:sp>
        <p:nvSpPr>
          <p:cNvPr id="107" name="Text 4"/>
          <p:cNvSpPr txBox="1"/>
          <p:nvPr/>
        </p:nvSpPr>
        <p:spPr>
          <a:xfrm>
            <a:off x="2859171" y="1276555"/>
            <a:ext cx="6460958" cy="3693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500">
                <a:solidFill>
                  <a:srgbClr val="6B6354"/>
                </a:solidFill>
              </a:defRPr>
            </a:lvl1pPr>
          </a:lstStyle>
          <a:p>
            <a:r>
              <a:rPr sz="2400" dirty="0">
                <a:solidFill>
                  <a:srgbClr val="C9912E"/>
                </a:solidFill>
              </a:rPr>
              <a:t>Independent </a:t>
            </a:r>
            <a:r>
              <a:rPr lang="en-US" sz="2400" dirty="0">
                <a:solidFill>
                  <a:srgbClr val="C9912E"/>
                </a:solidFill>
              </a:rPr>
              <a:t>R</a:t>
            </a:r>
            <a:r>
              <a:rPr sz="2400" dirty="0">
                <a:solidFill>
                  <a:srgbClr val="C9912E"/>
                </a:solidFill>
              </a:rPr>
              <a:t>esearchers — </a:t>
            </a:r>
            <a:r>
              <a:rPr lang="en-US" sz="2400" dirty="0">
                <a:solidFill>
                  <a:srgbClr val="C9912E"/>
                </a:solidFill>
              </a:rPr>
              <a:t>N</a:t>
            </a:r>
            <a:r>
              <a:rPr sz="2400" dirty="0">
                <a:solidFill>
                  <a:srgbClr val="C9912E"/>
                </a:solidFill>
              </a:rPr>
              <a:t>ot </a:t>
            </a:r>
            <a:r>
              <a:rPr lang="en-US" sz="2400" dirty="0">
                <a:solidFill>
                  <a:srgbClr val="C9912E"/>
                </a:solidFill>
              </a:rPr>
              <a:t>J</a:t>
            </a:r>
            <a:r>
              <a:rPr sz="2400" dirty="0">
                <a:solidFill>
                  <a:srgbClr val="C9912E"/>
                </a:solidFill>
              </a:rPr>
              <a:t>ust </a:t>
            </a:r>
            <a:r>
              <a:rPr lang="en-US" sz="2400" dirty="0">
                <a:solidFill>
                  <a:srgbClr val="C9912E"/>
                </a:solidFill>
              </a:rPr>
              <a:t>LifeVantage!</a:t>
            </a:r>
            <a:endParaRPr sz="2400" dirty="0">
              <a:solidFill>
                <a:srgbClr val="C9912E"/>
              </a:solidFill>
            </a:endParaRPr>
          </a:p>
        </p:txBody>
      </p:sp>
      <p:pic>
        <p:nvPicPr>
          <p:cNvPr id="113" name="background_removal#TUFITVRaYXNlZEEjMSM2Y2FmMjhhNTNhMzRiYzBiNTFlMTQ3ZGQxNmEyZTRmMCMxMDIyIyNUUkFOU0ZPUk1BVElPTl9SRVFVRVNU.png" descr="background_removal#TUFITVRaYXNlZEEjMSM2Y2FmMjhhNTNhMzRiYzBiNTFlMTQ3ZGQxNmEyZTRmMCMxMDIyIyNUUkFOU0ZPUk1BVElPTl9SRVFVRVNU.png"/>
          <p:cNvPicPr>
            <a:picLocks noChangeAspect="1"/>
          </p:cNvPicPr>
          <p:nvPr/>
        </p:nvPicPr>
        <p:blipFill>
          <a:blip r:embed="rId2"/>
          <a:stretch>
            <a:fillRect/>
          </a:stretch>
        </p:blipFill>
        <p:spPr>
          <a:xfrm>
            <a:off x="4773868" y="3776516"/>
            <a:ext cx="1859175" cy="938684"/>
          </a:xfrm>
          <a:prstGeom prst="rect">
            <a:avLst/>
          </a:prstGeom>
          <a:ln w="12700">
            <a:miter lim="400000"/>
          </a:ln>
        </p:spPr>
      </p:pic>
      <p:pic>
        <p:nvPicPr>
          <p:cNvPr id="114" name="Generate _Harvard University logo with crimson shield and VERITAS text, with _HARVARD UNIVERSITY_ text in black serif font_ in a modern vector art style with a flat design aesthetic.jpg" descr="Generate _Harvard University logo with crimson shield and VERITAS text, with _HARVARD UNIVERSITY_ text in black serif font_ in a modern vector art style with a flat design aesthetic.jpg"/>
          <p:cNvPicPr>
            <a:picLocks noChangeAspect="1"/>
          </p:cNvPicPr>
          <p:nvPr/>
        </p:nvPicPr>
        <p:blipFill>
          <a:blip r:embed="rId3"/>
          <a:stretch>
            <a:fillRect/>
          </a:stretch>
        </p:blipFill>
        <p:spPr>
          <a:xfrm>
            <a:off x="8636316" y="3776516"/>
            <a:ext cx="1367626" cy="1265654"/>
          </a:xfrm>
          <a:prstGeom prst="rect">
            <a:avLst/>
          </a:prstGeom>
          <a:ln w="12700">
            <a:miter lim="400000"/>
          </a:ln>
        </p:spPr>
      </p:pic>
      <p:pic>
        <p:nvPicPr>
          <p:cNvPr id="115" name="background_removal#TUFITVRhZ2FPeGMjMSM2Y2FmMjhhNTNhMzRiYzBiNTFlMTQ3ZGQxNmEyZTRmMCMxMjYwIyNUUkFOU0ZPUk1BVElPTl9SRVFVRVNU.png" descr="background_removal#TUFITVRhZ2FPeGMjMSM2Y2FmMjhhNTNhMzRiYzBiNTFlMTQ3ZGQxNmEyZTRmMCMxMjYwIyNUUkFOU0ZPUk1BVElPTl9SRVFVRVNU.png"/>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9490222" y="5270838"/>
            <a:ext cx="2095036" cy="997688"/>
          </a:xfrm>
          <a:prstGeom prst="rect">
            <a:avLst/>
          </a:prstGeom>
          <a:ln w="12700">
            <a:miter lim="400000"/>
          </a:ln>
        </p:spPr>
      </p:pic>
      <p:pic>
        <p:nvPicPr>
          <p:cNvPr id="116" name="Generate _GSK GlaxoSmithKline logo with orange circular symbol and gray text_ in a modern vector art style with a flat design aesthetic.jpg" descr="Generate _GSK GlaxoSmithKline logo with orange circular symbol and gray text_ in a modern vector art style with a flat design aesthetic.jpg"/>
          <p:cNvPicPr>
            <a:picLocks noChangeAspect="1"/>
          </p:cNvPicPr>
          <p:nvPr/>
        </p:nvPicPr>
        <p:blipFill>
          <a:blip r:embed="rId5"/>
          <a:stretch>
            <a:fillRect/>
          </a:stretch>
        </p:blipFill>
        <p:spPr>
          <a:xfrm>
            <a:off x="6946931" y="5360173"/>
            <a:ext cx="1990766" cy="674668"/>
          </a:xfrm>
          <a:prstGeom prst="rect">
            <a:avLst/>
          </a:prstGeom>
          <a:ln w="12700">
            <a:miter lim="400000"/>
          </a:ln>
        </p:spPr>
      </p:pic>
      <p:pic>
        <p:nvPicPr>
          <p:cNvPr id="118" name="Generate _NIA NIH National Institute on Aging National Institutes of Health logo with circular seal emblem and text_ in a modern vector art style with a flat design aesthetic.jpg" descr="Generate _NIA NIH National Institute on Aging National Institutes of Health logo with circular seal emblem and text_ in a modern vector art style with a flat design aesthetic.jpg"/>
          <p:cNvPicPr>
            <a:picLocks noChangeAspect="1"/>
          </p:cNvPicPr>
          <p:nvPr/>
        </p:nvPicPr>
        <p:blipFill>
          <a:blip r:embed="rId6"/>
          <a:stretch>
            <a:fillRect/>
          </a:stretch>
        </p:blipFill>
        <p:spPr>
          <a:xfrm>
            <a:off x="296714" y="5285153"/>
            <a:ext cx="1564553" cy="824707"/>
          </a:xfrm>
          <a:prstGeom prst="rect">
            <a:avLst/>
          </a:prstGeom>
          <a:ln w="12700">
            <a:miter lim="400000"/>
          </a:ln>
        </p:spPr>
      </p:pic>
      <p:pic>
        <p:nvPicPr>
          <p:cNvPr id="119" name="background_removal#TUFITVRhZ2FPeGMjMSM2Y2FmMjhhNTNhMzRiYzBiNTFlMTQ3ZGQxNmEyZTRmMCMxMjYwIyNUUkFOU0ZPUk1BVElPTl9SRVFVRVNU.png" descr="background_removal#TUFITVRhZ2FPeGMjMSM2Y2FmMjhhNTNhMzRiYzBiNTFlMTQ3ZGQxNmEyZTRmMCMxMjYwIyNUUkFOU0ZPUk1BVElPTl9SRVFVRVNU.png"/>
          <p:cNvPicPr>
            <a:picLocks noChangeAspect="1"/>
          </p:cNvPicPr>
          <p:nvPr/>
        </p:nvPicPr>
        <p:blipFill>
          <a:blip r:embed="rId7">
            <a:extLst>
              <a:ext uri="{28A0092B-C50C-407E-A947-70E740481C1C}">
                <a14:useLocalDpi xmlns:a14="http://schemas.microsoft.com/office/drawing/2010/main"/>
              </a:ext>
            </a:extLst>
          </a:blip>
          <a:srcRect/>
          <a:stretch>
            <a:fillRect/>
          </a:stretch>
        </p:blipFill>
        <p:spPr>
          <a:xfrm>
            <a:off x="2230291" y="5336169"/>
            <a:ext cx="2362978" cy="738119"/>
          </a:xfrm>
          <a:prstGeom prst="rect">
            <a:avLst/>
          </a:prstGeom>
          <a:ln w="12700">
            <a:miter lim="400000"/>
          </a:ln>
        </p:spPr>
      </p:pic>
      <p:pic>
        <p:nvPicPr>
          <p:cNvPr id="121" name="background_removal#TUFITVRhZ2FPeGMjMSM2Y2FmMjhhNTNhMzRiYzBiNTFlMTQ3ZGQxNmEyZTRmMCMxMjYwIyNUUkFOU0ZPUk1BVElPTl9SRVFVRVNU.png" descr="background_removal#TUFITVRhZ2FPeGMjMSM2Y2FmMjhhNTNhMzRiYzBiNTFlMTQ3ZGQxNmEyZTRmMCMxMjYwIyNUUkFOU0ZPUk1BVElPTl9SRVFVRVNU.png"/>
          <p:cNvPicPr>
            <a:picLocks noChangeAspect="1"/>
          </p:cNvPicPr>
          <p:nvPr/>
        </p:nvPicPr>
        <p:blipFill>
          <a:blip r:embed="rId8">
            <a:extLst>
              <a:ext uri="{28A0092B-C50C-407E-A947-70E740481C1C}">
                <a14:useLocalDpi xmlns:a14="http://schemas.microsoft.com/office/drawing/2010/main"/>
              </a:ext>
            </a:extLst>
          </a:blip>
          <a:srcRect/>
          <a:stretch>
            <a:fillRect/>
          </a:stretch>
        </p:blipFill>
        <p:spPr>
          <a:xfrm>
            <a:off x="1996974" y="3876143"/>
            <a:ext cx="2471979" cy="889923"/>
          </a:xfrm>
          <a:prstGeom prst="rect">
            <a:avLst/>
          </a:prstGeom>
          <a:ln w="12700">
            <a:miter lim="400000"/>
          </a:ln>
        </p:spPr>
      </p:pic>
      <p:pic>
        <p:nvPicPr>
          <p:cNvPr id="122" name="Generate _University of Kentucky logo with blue UK letters and _UNIVERSITY OF KENTUCKY_ text_ in a modern vector art style with a flat design aesthetic.jpg" descr="Generate _University of Kentucky logo with blue UK letters and _UNIVERSITY OF KENTUCKY_ text_ in a modern vector art style with a flat design aesthetic.jpg"/>
          <p:cNvPicPr>
            <a:picLocks noChangeAspect="1"/>
          </p:cNvPicPr>
          <p:nvPr/>
        </p:nvPicPr>
        <p:blipFill>
          <a:blip r:embed="rId9"/>
          <a:stretch>
            <a:fillRect/>
          </a:stretch>
        </p:blipFill>
        <p:spPr>
          <a:xfrm>
            <a:off x="459347" y="2347509"/>
            <a:ext cx="1097036" cy="824708"/>
          </a:xfrm>
          <a:prstGeom prst="rect">
            <a:avLst/>
          </a:prstGeom>
          <a:ln w="12700">
            <a:miter lim="400000"/>
          </a:ln>
        </p:spPr>
      </p:pic>
      <p:pic>
        <p:nvPicPr>
          <p:cNvPr id="124" name="Generate _University of Colorado Denver logo with gold and black CU Denver interlocking letters and _University of Colorado Denver_ text_ in a modern vector art style with a flat design aesthetic.jpg" descr="Generate _University of Colorado Denver logo with gold and black CU Denver interlocking letters and _University of Colorado Denver_ text_ in a modern vector art style with a flat design aesthetic.jpg"/>
          <p:cNvPicPr>
            <a:picLocks noChangeAspect="1"/>
          </p:cNvPicPr>
          <p:nvPr/>
        </p:nvPicPr>
        <p:blipFill>
          <a:blip r:embed="rId10"/>
          <a:stretch>
            <a:fillRect/>
          </a:stretch>
        </p:blipFill>
        <p:spPr>
          <a:xfrm>
            <a:off x="8537853" y="2347509"/>
            <a:ext cx="1564552" cy="1089175"/>
          </a:xfrm>
          <a:prstGeom prst="rect">
            <a:avLst/>
          </a:prstGeom>
          <a:ln w="12700">
            <a:miter lim="400000"/>
          </a:ln>
        </p:spPr>
      </p:pic>
      <p:pic>
        <p:nvPicPr>
          <p:cNvPr id="125" name="Generate _IMSS logo with green square containing white stylized eagle or bird symbol and _IMSS_ text_ in a modern vector art style with a flat design aesthetic.jpg" descr="Generate _IMSS logo with green square containing white stylized eagle or bird symbol and _IMSS_ text_ in a modern vector art style with a flat design aesthetic.jpg"/>
          <p:cNvPicPr>
            <a:picLocks noChangeAspect="1"/>
          </p:cNvPicPr>
          <p:nvPr/>
        </p:nvPicPr>
        <p:blipFill>
          <a:blip r:embed="rId11"/>
          <a:stretch>
            <a:fillRect/>
          </a:stretch>
        </p:blipFill>
        <p:spPr>
          <a:xfrm>
            <a:off x="10515761" y="3785986"/>
            <a:ext cx="894439" cy="1128948"/>
          </a:xfrm>
          <a:prstGeom prst="rect">
            <a:avLst/>
          </a:prstGeom>
          <a:ln w="12700">
            <a:miter lim="400000"/>
          </a:ln>
        </p:spPr>
      </p:pic>
      <p:pic>
        <p:nvPicPr>
          <p:cNvPr id="126" name="Generate _Children's Hospital Colorado logo with colorful figure of adult and child in red, yellow, and blue_ in a modern vector art style with a flat design aesthetic.jpg" descr="Generate _Children's Hospital Colorado logo with colorful figure of adult and child in red, yellow, and blue_ in a modern vector art style with a flat design aesthetic.jpg"/>
          <p:cNvPicPr>
            <a:picLocks noChangeAspect="1"/>
          </p:cNvPicPr>
          <p:nvPr/>
        </p:nvPicPr>
        <p:blipFill>
          <a:blip r:embed="rId12"/>
          <a:stretch>
            <a:fillRect/>
          </a:stretch>
        </p:blipFill>
        <p:spPr>
          <a:xfrm>
            <a:off x="5162247" y="5063846"/>
            <a:ext cx="1082416" cy="997745"/>
          </a:xfrm>
          <a:prstGeom prst="rect">
            <a:avLst/>
          </a:prstGeom>
          <a:ln w="12700">
            <a:miter lim="400000"/>
          </a:ln>
        </p:spPr>
      </p:pic>
      <p:pic>
        <p:nvPicPr>
          <p:cNvPr id="127" name="Generate _Ohio State University logo with red buckeye leaf in gray athletic O and _OHIO STATE_ text in black_ in a modern vector art style with a flat design aesthetic.jpg" descr="Generate _Ohio State University logo with red buckeye leaf in gray athletic O and _OHIO STATE_ text in black_ in a modern vector art style with a flat design aesthetic.jpg"/>
          <p:cNvPicPr>
            <a:picLocks noChangeAspect="1"/>
          </p:cNvPicPr>
          <p:nvPr/>
        </p:nvPicPr>
        <p:blipFill>
          <a:blip r:embed="rId13"/>
          <a:stretch>
            <a:fillRect/>
          </a:stretch>
        </p:blipFill>
        <p:spPr>
          <a:xfrm>
            <a:off x="6948716" y="3776515"/>
            <a:ext cx="1244404" cy="1089175"/>
          </a:xfrm>
          <a:prstGeom prst="rect">
            <a:avLst/>
          </a:prstGeom>
          <a:ln w="12700">
            <a:miter lim="400000"/>
          </a:ln>
        </p:spPr>
      </p:pic>
      <p:pic>
        <p:nvPicPr>
          <p:cNvPr id="128" name="Generate _LSU Louisiana State University logo with purple LSU letters and _LOUISIANA STATE UNIVERSITY_ text_ in a modern vector art style with a flat design aesthetic.jpg" descr="Generate _LSU Louisiana State University logo with purple LSU letters and _LOUISIANA STATE UNIVERSITY_ text_ in a modern vector art style with a flat design aesthetic.jpg"/>
          <p:cNvPicPr>
            <a:picLocks noChangeAspect="1"/>
          </p:cNvPicPr>
          <p:nvPr/>
        </p:nvPicPr>
        <p:blipFill>
          <a:blip r:embed="rId14"/>
          <a:stretch>
            <a:fillRect/>
          </a:stretch>
        </p:blipFill>
        <p:spPr>
          <a:xfrm>
            <a:off x="6946931" y="2594771"/>
            <a:ext cx="1246189" cy="765996"/>
          </a:xfrm>
          <a:prstGeom prst="rect">
            <a:avLst/>
          </a:prstGeom>
          <a:ln w="12700">
            <a:miter lim="400000"/>
          </a:ln>
        </p:spPr>
      </p:pic>
      <p:sp>
        <p:nvSpPr>
          <p:cNvPr id="129"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2" name="Picture 1" descr="Texas Tech Logo, symbol, meaning, history, PNG, brand">
            <a:extLst>
              <a:ext uri="{FF2B5EF4-FFF2-40B4-BE49-F238E27FC236}">
                <a16:creationId xmlns:a16="http://schemas.microsoft.com/office/drawing/2014/main" id="{27F6FAAE-AEC5-73A3-9966-3B98D905893B}"/>
              </a:ext>
            </a:extLst>
          </p:cNvPr>
          <p:cNvPicPr>
            <a:picLocks noChangeAspect="1"/>
          </p:cNvPicPr>
          <p:nvPr/>
        </p:nvPicPr>
        <p:blipFill>
          <a:blip r:embed="rId15"/>
          <a:stretch>
            <a:fillRect/>
          </a:stretch>
        </p:blipFill>
        <p:spPr>
          <a:xfrm>
            <a:off x="39709" y="3776515"/>
            <a:ext cx="1936312" cy="1089175"/>
          </a:xfrm>
          <a:prstGeom prst="rect">
            <a:avLst/>
          </a:prstGeom>
        </p:spPr>
      </p:pic>
      <p:pic>
        <p:nvPicPr>
          <p:cNvPr id="3" name="Picture 2" descr="Vanderbilt Commodores Logo and symbol, meaning, history, PNG ...">
            <a:extLst>
              <a:ext uri="{FF2B5EF4-FFF2-40B4-BE49-F238E27FC236}">
                <a16:creationId xmlns:a16="http://schemas.microsoft.com/office/drawing/2014/main" id="{E45178A6-A4C4-1222-A100-B4F203E85673}"/>
              </a:ext>
            </a:extLst>
          </p:cNvPr>
          <p:cNvPicPr>
            <a:picLocks noChangeAspect="1"/>
          </p:cNvPicPr>
          <p:nvPr/>
        </p:nvPicPr>
        <p:blipFill>
          <a:blip r:embed="rId16"/>
          <a:stretch>
            <a:fillRect/>
          </a:stretch>
        </p:blipFill>
        <p:spPr>
          <a:xfrm>
            <a:off x="4556458" y="2230642"/>
            <a:ext cx="2293996" cy="1289226"/>
          </a:xfrm>
          <a:prstGeom prst="rect">
            <a:avLst/>
          </a:prstGeom>
        </p:spPr>
      </p:pic>
      <p:pic>
        <p:nvPicPr>
          <p:cNvPr id="4" name="Picture 3" descr="Johns Hopkins University Logo - Transparent Rounded Square Johns Hopkins  University logo Icon 70344212 PNG">
            <a:extLst>
              <a:ext uri="{FF2B5EF4-FFF2-40B4-BE49-F238E27FC236}">
                <a16:creationId xmlns:a16="http://schemas.microsoft.com/office/drawing/2014/main" id="{9A18F8EC-0C5A-4973-B933-5C69A12CAB51}"/>
              </a:ext>
            </a:extLst>
          </p:cNvPr>
          <p:cNvPicPr>
            <a:picLocks noChangeAspect="1"/>
          </p:cNvPicPr>
          <p:nvPr/>
        </p:nvPicPr>
        <p:blipFill>
          <a:blip r:embed="rId17"/>
          <a:stretch>
            <a:fillRect/>
          </a:stretch>
        </p:blipFill>
        <p:spPr>
          <a:xfrm>
            <a:off x="10206010" y="2099781"/>
            <a:ext cx="1513943" cy="1513943"/>
          </a:xfrm>
          <a:prstGeom prst="rect">
            <a:avLst/>
          </a:prstGeom>
        </p:spPr>
      </p:pic>
      <p:pic>
        <p:nvPicPr>
          <p:cNvPr id="6" name="Picture 5">
            <a:extLst>
              <a:ext uri="{FF2B5EF4-FFF2-40B4-BE49-F238E27FC236}">
                <a16:creationId xmlns:a16="http://schemas.microsoft.com/office/drawing/2014/main" id="{80274626-EDCA-D0EB-48DF-6E19640B886C}"/>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2148311" y="2415856"/>
            <a:ext cx="2171700" cy="944911"/>
          </a:xfrm>
          <a:prstGeom prst="rect">
            <a:avLst/>
          </a:prstGeom>
        </p:spPr>
      </p:pic>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131"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132"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133"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COMPANY</a:t>
            </a:r>
          </a:p>
        </p:txBody>
      </p:sp>
      <p:sp>
        <p:nvSpPr>
          <p:cNvPr id="134" name="Text 3"/>
          <p:cNvSpPr txBox="1"/>
          <p:nvPr/>
        </p:nvSpPr>
        <p:spPr>
          <a:xfrm>
            <a:off x="3151281" y="400616"/>
            <a:ext cx="1133856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nSpc>
                <a:spcPct val="98000"/>
              </a:lnSpc>
              <a:defRPr sz="4000" i="1">
                <a:solidFill>
                  <a:srgbClr val="2A2620"/>
                </a:solidFill>
                <a:latin typeface="Georgia"/>
                <a:ea typeface="Georgia"/>
                <a:cs typeface="Georgia"/>
                <a:sym typeface="Georgia"/>
              </a:defRPr>
            </a:lvl1pPr>
          </a:lstStyle>
          <a:p>
            <a:r>
              <a:rPr dirty="0"/>
              <a:t>LifeVantage </a:t>
            </a:r>
            <a:r>
              <a:rPr dirty="0">
                <a:solidFill>
                  <a:srgbClr val="C9912E"/>
                </a:solidFill>
              </a:rPr>
              <a:t>at a Glance</a:t>
            </a:r>
          </a:p>
        </p:txBody>
      </p:sp>
      <p:grpSp>
        <p:nvGrpSpPr>
          <p:cNvPr id="11" name="Group 10">
            <a:extLst>
              <a:ext uri="{FF2B5EF4-FFF2-40B4-BE49-F238E27FC236}">
                <a16:creationId xmlns:a16="http://schemas.microsoft.com/office/drawing/2014/main" id="{85C82477-7FFA-0BE5-901B-0F3D21CDE65E}"/>
              </a:ext>
            </a:extLst>
          </p:cNvPr>
          <p:cNvGrpSpPr/>
          <p:nvPr/>
        </p:nvGrpSpPr>
        <p:grpSpPr>
          <a:xfrm>
            <a:off x="650241" y="1543607"/>
            <a:ext cx="5306911" cy="320041"/>
            <a:chOff x="662940" y="2222271"/>
            <a:chExt cx="5306911" cy="320041"/>
          </a:xfrm>
        </p:grpSpPr>
        <p:sp>
          <p:nvSpPr>
            <p:cNvPr id="135" name="Halo 6"/>
            <p:cNvSpPr/>
            <p:nvPr/>
          </p:nvSpPr>
          <p:spPr>
            <a:xfrm>
              <a:off x="662940" y="2222271"/>
              <a:ext cx="320041" cy="320041"/>
            </a:xfrm>
            <a:prstGeom prst="ellipse">
              <a:avLst/>
            </a:prstGeom>
            <a:solidFill>
              <a:srgbClr val="FFF3B8"/>
            </a:solidFill>
            <a:ln w="12700">
              <a:miter lim="400000"/>
            </a:ln>
          </p:spPr>
          <p:txBody>
            <a:bodyPr lIns="45719" rIns="45719"/>
            <a:lstStyle/>
            <a:p>
              <a:endParaRPr/>
            </a:p>
          </p:txBody>
        </p:sp>
        <p:sp>
          <p:nvSpPr>
            <p:cNvPr id="136" name="Dot 7"/>
            <p:cNvSpPr/>
            <p:nvPr/>
          </p:nvSpPr>
          <p:spPr>
            <a:xfrm>
              <a:off x="749808" y="2309139"/>
              <a:ext cx="146305" cy="146305"/>
            </a:xfrm>
            <a:prstGeom prst="ellipse">
              <a:avLst/>
            </a:prstGeom>
            <a:solidFill>
              <a:srgbClr val="FFE234"/>
            </a:solidFill>
            <a:ln w="12700">
              <a:miter lim="400000"/>
            </a:ln>
          </p:spPr>
          <p:txBody>
            <a:bodyPr lIns="45719" rIns="45719"/>
            <a:lstStyle/>
            <a:p>
              <a:endParaRPr/>
            </a:p>
          </p:txBody>
        </p:sp>
        <p:sp>
          <p:nvSpPr>
            <p:cNvPr id="137" name="Text 8"/>
            <p:cNvSpPr txBox="1"/>
            <p:nvPr/>
          </p:nvSpPr>
          <p:spPr>
            <a:xfrm>
              <a:off x="1069849" y="2263839"/>
              <a:ext cx="4900002"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defRPr b="1">
                  <a:solidFill>
                    <a:srgbClr val="2A2620"/>
                  </a:solidFill>
                </a:defRPr>
              </a:pPr>
              <a:r>
                <a:rPr dirty="0"/>
                <a:t>Publicly Traded on NASDAQ — and Debt-Free</a:t>
              </a:r>
            </a:p>
          </p:txBody>
        </p:sp>
      </p:grpSp>
      <p:grpSp>
        <p:nvGrpSpPr>
          <p:cNvPr id="16" name="Group 15">
            <a:extLst>
              <a:ext uri="{FF2B5EF4-FFF2-40B4-BE49-F238E27FC236}">
                <a16:creationId xmlns:a16="http://schemas.microsoft.com/office/drawing/2014/main" id="{C7300E96-5419-B833-658E-0919E7D4CFD4}"/>
              </a:ext>
            </a:extLst>
          </p:cNvPr>
          <p:cNvGrpSpPr/>
          <p:nvPr/>
        </p:nvGrpSpPr>
        <p:grpSpPr>
          <a:xfrm>
            <a:off x="650239" y="4718451"/>
            <a:ext cx="5306913" cy="320042"/>
            <a:chOff x="650239" y="5161808"/>
            <a:chExt cx="5306913" cy="320042"/>
          </a:xfrm>
        </p:grpSpPr>
        <p:sp>
          <p:nvSpPr>
            <p:cNvPr id="138" name="Halo 9"/>
            <p:cNvSpPr/>
            <p:nvPr/>
          </p:nvSpPr>
          <p:spPr>
            <a:xfrm>
              <a:off x="650239" y="5161808"/>
              <a:ext cx="320041" cy="320042"/>
            </a:xfrm>
            <a:prstGeom prst="ellipse">
              <a:avLst/>
            </a:prstGeom>
            <a:solidFill>
              <a:srgbClr val="FFF3B8"/>
            </a:solidFill>
            <a:ln w="12700" cap="flat">
              <a:noFill/>
              <a:miter lim="400000"/>
            </a:ln>
            <a:effectLst/>
          </p:spPr>
          <p:txBody>
            <a:bodyPr wrap="square" lIns="45719" tIns="45719" rIns="45719" bIns="45719" numCol="1" anchor="t">
              <a:noAutofit/>
            </a:bodyPr>
            <a:lstStyle/>
            <a:p>
              <a:endParaRPr/>
            </a:p>
          </p:txBody>
        </p:sp>
        <p:sp>
          <p:nvSpPr>
            <p:cNvPr id="139" name="Dot 10"/>
            <p:cNvSpPr/>
            <p:nvPr/>
          </p:nvSpPr>
          <p:spPr>
            <a:xfrm>
              <a:off x="737107" y="5248675"/>
              <a:ext cx="146305" cy="146305"/>
            </a:xfrm>
            <a:prstGeom prst="ellipse">
              <a:avLst/>
            </a:prstGeom>
            <a:solidFill>
              <a:srgbClr val="FFE234"/>
            </a:solidFill>
            <a:ln w="12700" cap="flat">
              <a:noFill/>
              <a:miter lim="400000"/>
            </a:ln>
            <a:effectLst/>
          </p:spPr>
          <p:txBody>
            <a:bodyPr wrap="square" lIns="45719" tIns="45719" rIns="45719" bIns="45719" numCol="1" anchor="t">
              <a:noAutofit/>
            </a:bodyPr>
            <a:lstStyle/>
            <a:p>
              <a:endParaRPr/>
            </a:p>
          </p:txBody>
        </p:sp>
        <p:sp>
          <p:nvSpPr>
            <p:cNvPr id="140" name="Text 11"/>
            <p:cNvSpPr txBox="1"/>
            <p:nvPr/>
          </p:nvSpPr>
          <p:spPr>
            <a:xfrm>
              <a:off x="1057148" y="5181504"/>
              <a:ext cx="4900004" cy="2769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defRPr b="1">
                  <a:solidFill>
                    <a:srgbClr val="2A2620"/>
                  </a:solidFill>
                </a:defRPr>
              </a:lvl1pPr>
            </a:lstStyle>
            <a:p>
              <a:r>
                <a:rPr dirty="0"/>
                <a:t>$2 Billion+ of Protandim Sold</a:t>
              </a:r>
              <a:r>
                <a:rPr lang="en-US" dirty="0"/>
                <a:t> &amp; BSCG Approved</a:t>
              </a:r>
              <a:endParaRPr dirty="0"/>
            </a:p>
          </p:txBody>
        </p:sp>
      </p:grpSp>
      <p:grpSp>
        <p:nvGrpSpPr>
          <p:cNvPr id="15" name="Group 14">
            <a:extLst>
              <a:ext uri="{FF2B5EF4-FFF2-40B4-BE49-F238E27FC236}">
                <a16:creationId xmlns:a16="http://schemas.microsoft.com/office/drawing/2014/main" id="{BE863DAD-5753-3396-400D-814DBBBCD625}"/>
              </a:ext>
            </a:extLst>
          </p:cNvPr>
          <p:cNvGrpSpPr/>
          <p:nvPr/>
        </p:nvGrpSpPr>
        <p:grpSpPr>
          <a:xfrm>
            <a:off x="640080" y="5320225"/>
            <a:ext cx="5306913" cy="320042"/>
            <a:chOff x="650239" y="5778408"/>
            <a:chExt cx="5306913" cy="320042"/>
          </a:xfrm>
        </p:grpSpPr>
        <p:sp>
          <p:nvSpPr>
            <p:cNvPr id="142" name="Halo 12"/>
            <p:cNvSpPr/>
            <p:nvPr/>
          </p:nvSpPr>
          <p:spPr>
            <a:xfrm>
              <a:off x="650239" y="5778408"/>
              <a:ext cx="320041" cy="320042"/>
            </a:xfrm>
            <a:prstGeom prst="ellipse">
              <a:avLst/>
            </a:prstGeom>
            <a:solidFill>
              <a:srgbClr val="FFF3B8"/>
            </a:solidFill>
            <a:ln w="12700" cap="flat">
              <a:noFill/>
              <a:miter lim="400000"/>
            </a:ln>
            <a:effectLst/>
          </p:spPr>
          <p:txBody>
            <a:bodyPr wrap="square" lIns="45719" tIns="45719" rIns="45719" bIns="45719" numCol="1" anchor="t">
              <a:noAutofit/>
            </a:bodyPr>
            <a:lstStyle/>
            <a:p>
              <a:endParaRPr/>
            </a:p>
          </p:txBody>
        </p:sp>
        <p:sp>
          <p:nvSpPr>
            <p:cNvPr id="143" name="Dot 13"/>
            <p:cNvSpPr/>
            <p:nvPr/>
          </p:nvSpPr>
          <p:spPr>
            <a:xfrm>
              <a:off x="737107" y="5865275"/>
              <a:ext cx="146305" cy="146305"/>
            </a:xfrm>
            <a:prstGeom prst="ellipse">
              <a:avLst/>
            </a:prstGeom>
            <a:solidFill>
              <a:srgbClr val="FFE234"/>
            </a:solidFill>
            <a:ln w="12700" cap="flat">
              <a:noFill/>
              <a:miter lim="400000"/>
            </a:ln>
            <a:effectLst/>
          </p:spPr>
          <p:txBody>
            <a:bodyPr wrap="square" lIns="45719" tIns="45719" rIns="45719" bIns="45719" numCol="1" anchor="t">
              <a:noAutofit/>
            </a:bodyPr>
            <a:lstStyle/>
            <a:p>
              <a:endParaRPr/>
            </a:p>
          </p:txBody>
        </p:sp>
        <p:sp>
          <p:nvSpPr>
            <p:cNvPr id="144" name="Text 14"/>
            <p:cNvSpPr txBox="1"/>
            <p:nvPr/>
          </p:nvSpPr>
          <p:spPr>
            <a:xfrm>
              <a:off x="1057148" y="5798104"/>
              <a:ext cx="4900004" cy="2769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defRPr b="1">
                  <a:solidFill>
                    <a:srgbClr val="2A2620"/>
                  </a:solidFill>
                </a:defRPr>
              </a:lvl1pPr>
            </a:lstStyle>
            <a:p>
              <a:r>
                <a:rPr dirty="0"/>
                <a:t>30+ </a:t>
              </a:r>
              <a:r>
                <a:rPr lang="en-US" dirty="0"/>
                <a:t>Peer-Reviewed </a:t>
              </a:r>
              <a:r>
                <a:rPr dirty="0"/>
                <a:t>Published Studies</a:t>
              </a:r>
              <a:r>
                <a:rPr lang="en-US" dirty="0"/>
                <a:t> in PubMed</a:t>
              </a:r>
              <a:endParaRPr dirty="0"/>
            </a:p>
          </p:txBody>
        </p:sp>
      </p:grpSp>
      <p:grpSp>
        <p:nvGrpSpPr>
          <p:cNvPr id="12" name="Group 11">
            <a:extLst>
              <a:ext uri="{FF2B5EF4-FFF2-40B4-BE49-F238E27FC236}">
                <a16:creationId xmlns:a16="http://schemas.microsoft.com/office/drawing/2014/main" id="{F7FE01C0-3D01-D9A5-92A9-7A93F81DCA6B}"/>
              </a:ext>
            </a:extLst>
          </p:cNvPr>
          <p:cNvGrpSpPr/>
          <p:nvPr/>
        </p:nvGrpSpPr>
        <p:grpSpPr>
          <a:xfrm>
            <a:off x="6022241" y="1567520"/>
            <a:ext cx="5579970" cy="320042"/>
            <a:chOff x="5924127" y="2244143"/>
            <a:chExt cx="5579970" cy="320042"/>
          </a:xfrm>
        </p:grpSpPr>
        <p:sp>
          <p:nvSpPr>
            <p:cNvPr id="146" name="Halo 15"/>
            <p:cNvSpPr/>
            <p:nvPr/>
          </p:nvSpPr>
          <p:spPr>
            <a:xfrm>
              <a:off x="5924127" y="2244143"/>
              <a:ext cx="320041" cy="320042"/>
            </a:xfrm>
            <a:prstGeom prst="ellipse">
              <a:avLst/>
            </a:prstGeom>
            <a:solidFill>
              <a:srgbClr val="FFF3B8"/>
            </a:solidFill>
            <a:ln w="12700" cap="flat">
              <a:noFill/>
              <a:miter lim="400000"/>
            </a:ln>
            <a:effectLst/>
          </p:spPr>
          <p:txBody>
            <a:bodyPr wrap="square" lIns="45719" tIns="45719" rIns="45719" bIns="45719" numCol="1" anchor="t">
              <a:noAutofit/>
            </a:bodyPr>
            <a:lstStyle/>
            <a:p>
              <a:endParaRPr/>
            </a:p>
          </p:txBody>
        </p:sp>
        <p:sp>
          <p:nvSpPr>
            <p:cNvPr id="147" name="Dot 16"/>
            <p:cNvSpPr/>
            <p:nvPr/>
          </p:nvSpPr>
          <p:spPr>
            <a:xfrm>
              <a:off x="6010994" y="2331010"/>
              <a:ext cx="146305" cy="146305"/>
            </a:xfrm>
            <a:prstGeom prst="ellipse">
              <a:avLst/>
            </a:prstGeom>
            <a:solidFill>
              <a:srgbClr val="FFE234"/>
            </a:solidFill>
            <a:ln w="12700" cap="flat">
              <a:noFill/>
              <a:miter lim="400000"/>
            </a:ln>
            <a:effectLst/>
          </p:spPr>
          <p:txBody>
            <a:bodyPr wrap="square" lIns="45719" tIns="45719" rIns="45719" bIns="45719" numCol="1" anchor="t">
              <a:noAutofit/>
            </a:bodyPr>
            <a:lstStyle/>
            <a:p>
              <a:endParaRPr/>
            </a:p>
          </p:txBody>
        </p:sp>
        <p:sp>
          <p:nvSpPr>
            <p:cNvPr id="148" name="Text 17"/>
            <p:cNvSpPr txBox="1"/>
            <p:nvPr/>
          </p:nvSpPr>
          <p:spPr>
            <a:xfrm>
              <a:off x="6304094" y="2280574"/>
              <a:ext cx="5200003" cy="24164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defRPr b="1">
                  <a:solidFill>
                    <a:srgbClr val="2A2620"/>
                  </a:solidFill>
                </a:defRPr>
              </a:lvl1pPr>
            </a:lstStyle>
            <a:p>
              <a:r>
                <a:rPr dirty="0"/>
                <a:t>Newsweek 2024 &amp; 2025 — “The Wellness Revolution”</a:t>
              </a:r>
            </a:p>
          </p:txBody>
        </p:sp>
      </p:grpSp>
      <p:grpSp>
        <p:nvGrpSpPr>
          <p:cNvPr id="13" name="Group 12">
            <a:extLst>
              <a:ext uri="{FF2B5EF4-FFF2-40B4-BE49-F238E27FC236}">
                <a16:creationId xmlns:a16="http://schemas.microsoft.com/office/drawing/2014/main" id="{A37823E0-7D98-BFD3-3AE0-201E6687BC46}"/>
              </a:ext>
            </a:extLst>
          </p:cNvPr>
          <p:cNvGrpSpPr/>
          <p:nvPr/>
        </p:nvGrpSpPr>
        <p:grpSpPr>
          <a:xfrm>
            <a:off x="6017106" y="4118826"/>
            <a:ext cx="5606910" cy="320041"/>
            <a:chOff x="6022340" y="5161808"/>
            <a:chExt cx="5606910" cy="320041"/>
          </a:xfrm>
        </p:grpSpPr>
        <p:sp>
          <p:nvSpPr>
            <p:cNvPr id="150" name="Halo 18"/>
            <p:cNvSpPr/>
            <p:nvPr/>
          </p:nvSpPr>
          <p:spPr>
            <a:xfrm>
              <a:off x="6022340" y="5161808"/>
              <a:ext cx="320041" cy="320041"/>
            </a:xfrm>
            <a:prstGeom prst="ellipse">
              <a:avLst/>
            </a:prstGeom>
            <a:solidFill>
              <a:srgbClr val="FFF3B8"/>
            </a:solidFill>
            <a:ln w="12700">
              <a:miter lim="400000"/>
            </a:ln>
          </p:spPr>
          <p:txBody>
            <a:bodyPr lIns="45719" rIns="45719"/>
            <a:lstStyle/>
            <a:p>
              <a:endParaRPr/>
            </a:p>
          </p:txBody>
        </p:sp>
        <p:sp>
          <p:nvSpPr>
            <p:cNvPr id="151" name="Dot 19"/>
            <p:cNvSpPr/>
            <p:nvPr/>
          </p:nvSpPr>
          <p:spPr>
            <a:xfrm>
              <a:off x="6109208" y="5248676"/>
              <a:ext cx="146305" cy="146305"/>
            </a:xfrm>
            <a:prstGeom prst="ellipse">
              <a:avLst/>
            </a:prstGeom>
            <a:solidFill>
              <a:srgbClr val="FFE234"/>
            </a:solidFill>
            <a:ln w="12700">
              <a:miter lim="400000"/>
            </a:ln>
          </p:spPr>
          <p:txBody>
            <a:bodyPr lIns="45719" rIns="45719"/>
            <a:lstStyle/>
            <a:p>
              <a:endParaRPr/>
            </a:p>
          </p:txBody>
        </p:sp>
        <p:sp>
          <p:nvSpPr>
            <p:cNvPr id="152" name="Text 20"/>
            <p:cNvSpPr txBox="1"/>
            <p:nvPr/>
          </p:nvSpPr>
          <p:spPr>
            <a:xfrm>
              <a:off x="6429249" y="5203207"/>
              <a:ext cx="5200001"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rPr lang="en-US" dirty="0"/>
                <a:t>15 Patents Issued &amp; Pending</a:t>
              </a:r>
              <a:endParaRPr dirty="0"/>
            </a:p>
          </p:txBody>
        </p:sp>
      </p:grpSp>
      <p:sp>
        <p:nvSpPr>
          <p:cNvPr id="158"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rPr dirty="0"/>
              <a:t>IT STARTS WITH YELLOW</a:t>
            </a:r>
          </a:p>
        </p:txBody>
      </p:sp>
      <p:pic>
        <p:nvPicPr>
          <p:cNvPr id="2" name="Picture 1" descr="File:American Broadcasting Company Logo.svg - Wikimedia Commons">
            <a:extLst>
              <a:ext uri="{FF2B5EF4-FFF2-40B4-BE49-F238E27FC236}">
                <a16:creationId xmlns:a16="http://schemas.microsoft.com/office/drawing/2014/main" id="{7C0FF557-9003-F20D-A18D-1E570F48FB00}"/>
              </a:ext>
            </a:extLst>
          </p:cNvPr>
          <p:cNvPicPr>
            <a:picLocks noChangeAspect="1"/>
          </p:cNvPicPr>
          <p:nvPr/>
        </p:nvPicPr>
        <p:blipFill>
          <a:blip r:embed="rId2"/>
          <a:stretch>
            <a:fillRect/>
          </a:stretch>
        </p:blipFill>
        <p:spPr>
          <a:xfrm>
            <a:off x="8575374" y="4827447"/>
            <a:ext cx="1156879" cy="1159289"/>
          </a:xfrm>
          <a:prstGeom prst="rect">
            <a:avLst/>
          </a:prstGeom>
        </p:spPr>
      </p:pic>
      <p:pic>
        <p:nvPicPr>
          <p:cNvPr id="3" name="Picture 2" descr="PBS Logo, symbol, meaning, history, PNG, brand">
            <a:extLst>
              <a:ext uri="{FF2B5EF4-FFF2-40B4-BE49-F238E27FC236}">
                <a16:creationId xmlns:a16="http://schemas.microsoft.com/office/drawing/2014/main" id="{CF690E25-24AF-8540-B1A8-5B0F43F752FD}"/>
              </a:ext>
            </a:extLst>
          </p:cNvPr>
          <p:cNvPicPr>
            <a:picLocks noChangeAspect="1"/>
          </p:cNvPicPr>
          <p:nvPr/>
        </p:nvPicPr>
        <p:blipFill>
          <a:blip r:embed="rId3"/>
          <a:stretch>
            <a:fillRect/>
          </a:stretch>
        </p:blipFill>
        <p:spPr>
          <a:xfrm>
            <a:off x="10035358" y="4483372"/>
            <a:ext cx="1406836" cy="791345"/>
          </a:xfrm>
          <a:prstGeom prst="rect">
            <a:avLst/>
          </a:prstGeom>
        </p:spPr>
      </p:pic>
      <p:pic>
        <p:nvPicPr>
          <p:cNvPr id="6" name="Picture 5">
            <a:extLst>
              <a:ext uri="{FF2B5EF4-FFF2-40B4-BE49-F238E27FC236}">
                <a16:creationId xmlns:a16="http://schemas.microsoft.com/office/drawing/2014/main" id="{FAD02564-9690-2096-0805-ACD209DA3DB9}"/>
              </a:ext>
            </a:extLst>
          </p:cNvPr>
          <p:cNvPicPr>
            <a:picLocks noChangeAspect="1"/>
          </p:cNvPicPr>
          <p:nvPr/>
        </p:nvPicPr>
        <p:blipFill>
          <a:blip r:embed="rId4"/>
          <a:stretch/>
        </p:blipFill>
        <p:spPr>
          <a:xfrm>
            <a:off x="10339569" y="5215030"/>
            <a:ext cx="1056467" cy="1003644"/>
          </a:xfrm>
          <a:prstGeom prst="rect">
            <a:avLst/>
          </a:prstGeom>
        </p:spPr>
      </p:pic>
      <p:pic>
        <p:nvPicPr>
          <p:cNvPr id="7" name="Picture 6" descr="Amazon.com: Chasing Life: New Discoveries in the Search for ...">
            <a:extLst>
              <a:ext uri="{FF2B5EF4-FFF2-40B4-BE49-F238E27FC236}">
                <a16:creationId xmlns:a16="http://schemas.microsoft.com/office/drawing/2014/main" id="{F9BFD09B-C56F-C54B-EBFD-99027EEE718B}"/>
              </a:ext>
            </a:extLst>
          </p:cNvPr>
          <p:cNvPicPr>
            <a:picLocks noChangeAspect="1"/>
          </p:cNvPicPr>
          <p:nvPr/>
        </p:nvPicPr>
        <p:blipFill>
          <a:blip r:embed="rId5"/>
          <a:stretch>
            <a:fillRect/>
          </a:stretch>
        </p:blipFill>
        <p:spPr>
          <a:xfrm>
            <a:off x="6481050" y="4658989"/>
            <a:ext cx="1487009" cy="1648569"/>
          </a:xfrm>
          <a:prstGeom prst="rect">
            <a:avLst/>
          </a:prstGeom>
        </p:spPr>
      </p:pic>
      <p:pic>
        <p:nvPicPr>
          <p:cNvPr id="19" name="Picture 18">
            <a:extLst>
              <a:ext uri="{FF2B5EF4-FFF2-40B4-BE49-F238E27FC236}">
                <a16:creationId xmlns:a16="http://schemas.microsoft.com/office/drawing/2014/main" id="{BFADEC81-B670-4A79-8DFA-EAC6BCE5754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1078991" y="2059974"/>
            <a:ext cx="4337025" cy="2328794"/>
          </a:xfrm>
          <a:prstGeom prst="rect">
            <a:avLst/>
          </a:prstGeom>
          <a:effectLst>
            <a:outerShdw blurRad="114300" dist="76200" dir="5400000" algn="t" rotWithShape="0">
              <a:prstClr val="black">
                <a:alpha val="40000"/>
              </a:prstClr>
            </a:outerShdw>
          </a:effectLst>
        </p:spPr>
      </p:pic>
      <p:pic>
        <p:nvPicPr>
          <p:cNvPr id="21" name="Picture 20">
            <a:extLst>
              <a:ext uri="{FF2B5EF4-FFF2-40B4-BE49-F238E27FC236}">
                <a16:creationId xmlns:a16="http://schemas.microsoft.com/office/drawing/2014/main" id="{9D61084A-5CE9-B42A-E63B-FD9E161EFF63}"/>
              </a:ext>
            </a:extLst>
          </p:cNvPr>
          <p:cNvPicPr>
            <a:picLocks noChangeAspect="1"/>
          </p:cNvPicPr>
          <p:nvPr/>
        </p:nvPicPr>
        <p:blipFill>
          <a:blip r:embed="rId7">
            <a:extLst>
              <a:ext uri="{28A0092B-C50C-407E-A947-70E740481C1C}">
                <a14:useLocalDpi xmlns:a14="http://schemas.microsoft.com/office/drawing/2010/main"/>
              </a:ext>
            </a:extLst>
          </a:blip>
          <a:srcRect t="26951" b="8410"/>
          <a:stretch>
            <a:fillRect/>
          </a:stretch>
        </p:blipFill>
        <p:spPr>
          <a:xfrm>
            <a:off x="6574014" y="1947139"/>
            <a:ext cx="4900002" cy="2111546"/>
          </a:xfrm>
          <a:prstGeom prst="rect">
            <a:avLst/>
          </a:prstGeom>
        </p:spPr>
      </p:pic>
      <p:pic>
        <p:nvPicPr>
          <p:cNvPr id="5" name="Picture 4">
            <a:extLst>
              <a:ext uri="{FF2B5EF4-FFF2-40B4-BE49-F238E27FC236}">
                <a16:creationId xmlns:a16="http://schemas.microsoft.com/office/drawing/2014/main" id="{D4DABD64-4041-B3FA-9256-7C1131A038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965447" y="2856030"/>
            <a:ext cx="835837" cy="258145"/>
          </a:xfrm>
          <a:prstGeom prst="rect">
            <a:avLst/>
          </a:prstGeom>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58" name="Shape 9"/>
          <p:cNvSpPr/>
          <p:nvPr/>
        </p:nvSpPr>
        <p:spPr>
          <a:xfrm flipH="1">
            <a:off x="3238657" y="4069079"/>
            <a:ext cx="921863" cy="1667249"/>
          </a:xfrm>
          <a:prstGeom prst="line">
            <a:avLst/>
          </a:prstGeom>
          <a:ln/>
        </p:spPr>
        <p:style>
          <a:lnRef idx="1">
            <a:schemeClr val="accent1"/>
          </a:lnRef>
          <a:fillRef idx="0">
            <a:schemeClr val="accent1"/>
          </a:fillRef>
          <a:effectRef idx="0">
            <a:schemeClr val="accent1"/>
          </a:effectRef>
          <a:fontRef idx="minor">
            <a:schemeClr val="tx1"/>
          </a:fontRef>
        </p:style>
        <p:txBody>
          <a:bodyPr lIns="45719" rIns="45719"/>
          <a:lstStyle/>
          <a:p>
            <a:endParaRPr/>
          </a:p>
        </p:txBody>
      </p:sp>
      <p:sp>
        <p:nvSpPr>
          <p:cNvPr id="6" name="Shape 25">
            <a:extLst>
              <a:ext uri="{FF2B5EF4-FFF2-40B4-BE49-F238E27FC236}">
                <a16:creationId xmlns:a16="http://schemas.microsoft.com/office/drawing/2014/main" id="{1AE24F40-A7B9-C9D5-4141-76130E2049B9}"/>
              </a:ext>
            </a:extLst>
          </p:cNvPr>
          <p:cNvSpPr/>
          <p:nvPr/>
        </p:nvSpPr>
        <p:spPr>
          <a:xfrm>
            <a:off x="2240105" y="5598825"/>
            <a:ext cx="1554481" cy="457201"/>
          </a:xfrm>
          <a:prstGeom prst="roundRect">
            <a:avLst>
              <a:gd name="adj" fmla="val 50000"/>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59" name="Shape 10"/>
          <p:cNvSpPr/>
          <p:nvPr/>
        </p:nvSpPr>
        <p:spPr>
          <a:xfrm flipH="1">
            <a:off x="2537137" y="4069079"/>
            <a:ext cx="1623383" cy="937261"/>
          </a:xfrm>
          <a:prstGeom prst="line">
            <a:avLst/>
          </a:prstGeom>
          <a:ln/>
        </p:spPr>
        <p:style>
          <a:lnRef idx="1">
            <a:schemeClr val="accent1"/>
          </a:lnRef>
          <a:fillRef idx="0">
            <a:schemeClr val="accent1"/>
          </a:fillRef>
          <a:effectRef idx="0">
            <a:schemeClr val="accent1"/>
          </a:effectRef>
          <a:fontRef idx="minor">
            <a:schemeClr val="tx1"/>
          </a:fontRef>
        </p:style>
        <p:txBody>
          <a:bodyPr lIns="45719" rIns="45719"/>
          <a:lstStyle/>
          <a:p>
            <a:endParaRPr/>
          </a:p>
        </p:txBody>
      </p:sp>
      <p:cxnSp>
        <p:nvCxnSpPr>
          <p:cNvPr id="3" name="Straight Connector 2">
            <a:extLst>
              <a:ext uri="{FF2B5EF4-FFF2-40B4-BE49-F238E27FC236}">
                <a16:creationId xmlns:a16="http://schemas.microsoft.com/office/drawing/2014/main" id="{5CE01552-D4FC-5695-A29A-A1D8ACA90182}"/>
              </a:ext>
            </a:extLst>
          </p:cNvPr>
          <p:cNvCxnSpPr>
            <a:cxnSpLocks/>
          </p:cNvCxnSpPr>
          <p:nvPr/>
        </p:nvCxnSpPr>
        <p:spPr>
          <a:xfrm>
            <a:off x="4115794" y="2183194"/>
            <a:ext cx="39282" cy="1831021"/>
          </a:xfrm>
          <a:prstGeom prst="line">
            <a:avLst/>
          </a:prstGeom>
          <a:ln/>
        </p:spPr>
        <p:style>
          <a:lnRef idx="1">
            <a:schemeClr val="accent1"/>
          </a:lnRef>
          <a:fillRef idx="0">
            <a:schemeClr val="accent1"/>
          </a:fillRef>
          <a:effectRef idx="0">
            <a:schemeClr val="accent1"/>
          </a:effectRef>
          <a:fontRef idx="minor">
            <a:schemeClr val="tx1"/>
          </a:fontRef>
        </p:style>
      </p:cxnSp>
      <p:sp>
        <p:nvSpPr>
          <p:cNvPr id="49"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50"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51"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SCALE</a:t>
            </a:r>
          </a:p>
        </p:txBody>
      </p:sp>
      <p:sp>
        <p:nvSpPr>
          <p:cNvPr id="52" name="Text 3"/>
          <p:cNvSpPr txBox="1"/>
          <p:nvPr/>
        </p:nvSpPr>
        <p:spPr>
          <a:xfrm>
            <a:off x="640080" y="1074613"/>
            <a:ext cx="5686324" cy="4699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3300" i="1">
                <a:solidFill>
                  <a:srgbClr val="2A2620"/>
                </a:solidFill>
                <a:latin typeface="Georgia"/>
                <a:ea typeface="Georgia"/>
                <a:cs typeface="Georgia"/>
                <a:sym typeface="Georgia"/>
              </a:defRPr>
            </a:pPr>
            <a:r>
              <a:rPr dirty="0"/>
              <a:t>It Touches </a:t>
            </a:r>
            <a:r>
              <a:rPr dirty="0">
                <a:solidFill>
                  <a:srgbClr val="C9912E"/>
                </a:solidFill>
              </a:rPr>
              <a:t>Nearly Everything</a:t>
            </a:r>
          </a:p>
        </p:txBody>
      </p:sp>
      <p:sp>
        <p:nvSpPr>
          <p:cNvPr id="54" name="Shape 5"/>
          <p:cNvSpPr/>
          <p:nvPr/>
        </p:nvSpPr>
        <p:spPr>
          <a:xfrm flipV="1">
            <a:off x="4160519" y="2633114"/>
            <a:ext cx="1204919" cy="1435966"/>
          </a:xfrm>
          <a:prstGeom prst="line">
            <a:avLst/>
          </a:prstGeom>
          <a:ln/>
        </p:spPr>
        <p:style>
          <a:lnRef idx="1">
            <a:schemeClr val="accent1"/>
          </a:lnRef>
          <a:fillRef idx="0">
            <a:schemeClr val="accent1"/>
          </a:fillRef>
          <a:effectRef idx="0">
            <a:schemeClr val="accent1"/>
          </a:effectRef>
          <a:fontRef idx="minor">
            <a:schemeClr val="tx1"/>
          </a:fontRef>
        </p:style>
        <p:txBody>
          <a:bodyPr lIns="45719" rIns="45719"/>
          <a:lstStyle/>
          <a:p>
            <a:endParaRPr/>
          </a:p>
        </p:txBody>
      </p:sp>
      <p:sp>
        <p:nvSpPr>
          <p:cNvPr id="55" name="Shape 6"/>
          <p:cNvSpPr/>
          <p:nvPr/>
        </p:nvSpPr>
        <p:spPr>
          <a:xfrm flipV="1">
            <a:off x="4160520" y="3743573"/>
            <a:ext cx="1846043" cy="325508"/>
          </a:xfrm>
          <a:prstGeom prst="line">
            <a:avLst/>
          </a:prstGeom>
          <a:ln/>
        </p:spPr>
        <p:style>
          <a:lnRef idx="1">
            <a:schemeClr val="accent1"/>
          </a:lnRef>
          <a:fillRef idx="0">
            <a:schemeClr val="accent1"/>
          </a:fillRef>
          <a:effectRef idx="0">
            <a:schemeClr val="accent1"/>
          </a:effectRef>
          <a:fontRef idx="minor">
            <a:schemeClr val="tx1"/>
          </a:fontRef>
        </p:style>
        <p:txBody>
          <a:bodyPr lIns="45719" rIns="45719"/>
          <a:lstStyle/>
          <a:p>
            <a:endParaRPr/>
          </a:p>
        </p:txBody>
      </p:sp>
      <p:sp>
        <p:nvSpPr>
          <p:cNvPr id="56" name="Shape 7"/>
          <p:cNvSpPr/>
          <p:nvPr/>
        </p:nvSpPr>
        <p:spPr>
          <a:xfrm>
            <a:off x="4160520" y="4069079"/>
            <a:ext cx="1623383" cy="937261"/>
          </a:xfrm>
          <a:prstGeom prst="line">
            <a:avLst/>
          </a:prstGeom>
          <a:ln/>
        </p:spPr>
        <p:style>
          <a:lnRef idx="1">
            <a:schemeClr val="accent1"/>
          </a:lnRef>
          <a:fillRef idx="0">
            <a:schemeClr val="accent1"/>
          </a:fillRef>
          <a:effectRef idx="0">
            <a:schemeClr val="accent1"/>
          </a:effectRef>
          <a:fontRef idx="minor">
            <a:schemeClr val="tx1"/>
          </a:fontRef>
        </p:style>
        <p:txBody>
          <a:bodyPr lIns="45719" rIns="45719"/>
          <a:lstStyle/>
          <a:p>
            <a:endParaRPr/>
          </a:p>
        </p:txBody>
      </p:sp>
      <p:sp>
        <p:nvSpPr>
          <p:cNvPr id="57" name="Shape 8"/>
          <p:cNvSpPr/>
          <p:nvPr/>
        </p:nvSpPr>
        <p:spPr>
          <a:xfrm>
            <a:off x="4160520" y="4069079"/>
            <a:ext cx="907014" cy="1722113"/>
          </a:xfrm>
          <a:prstGeom prst="line">
            <a:avLst/>
          </a:prstGeom>
          <a:ln/>
        </p:spPr>
        <p:style>
          <a:lnRef idx="1">
            <a:schemeClr val="accent1"/>
          </a:lnRef>
          <a:fillRef idx="0">
            <a:schemeClr val="accent1"/>
          </a:fillRef>
          <a:effectRef idx="0">
            <a:schemeClr val="accent1"/>
          </a:effectRef>
          <a:fontRef idx="minor">
            <a:schemeClr val="tx1"/>
          </a:fontRef>
        </p:style>
        <p:txBody>
          <a:bodyPr lIns="45719" rIns="45719"/>
          <a:lstStyle/>
          <a:p>
            <a:endParaRPr/>
          </a:p>
        </p:txBody>
      </p:sp>
      <p:sp>
        <p:nvSpPr>
          <p:cNvPr id="60" name="Shape 11"/>
          <p:cNvSpPr/>
          <p:nvPr/>
        </p:nvSpPr>
        <p:spPr>
          <a:xfrm flipH="1" flipV="1">
            <a:off x="2314477" y="3743573"/>
            <a:ext cx="1846043" cy="325508"/>
          </a:xfrm>
          <a:prstGeom prst="line">
            <a:avLst/>
          </a:prstGeom>
          <a:ln/>
        </p:spPr>
        <p:style>
          <a:lnRef idx="1">
            <a:schemeClr val="accent1"/>
          </a:lnRef>
          <a:fillRef idx="0">
            <a:schemeClr val="accent1"/>
          </a:fillRef>
          <a:effectRef idx="0">
            <a:schemeClr val="accent1"/>
          </a:effectRef>
          <a:fontRef idx="minor">
            <a:schemeClr val="tx1"/>
          </a:fontRef>
        </p:style>
        <p:txBody>
          <a:bodyPr lIns="45719" rIns="45719"/>
          <a:lstStyle/>
          <a:p>
            <a:endParaRPr/>
          </a:p>
        </p:txBody>
      </p:sp>
      <p:sp>
        <p:nvSpPr>
          <p:cNvPr id="61" name="Shape 12"/>
          <p:cNvSpPr/>
          <p:nvPr/>
        </p:nvSpPr>
        <p:spPr>
          <a:xfrm flipH="1" flipV="1">
            <a:off x="2955601" y="2633113"/>
            <a:ext cx="1204919" cy="1435968"/>
          </a:xfrm>
          <a:prstGeom prst="line">
            <a:avLst/>
          </a:prstGeom>
          <a:ln/>
        </p:spPr>
        <p:style>
          <a:lnRef idx="1">
            <a:schemeClr val="accent1"/>
          </a:lnRef>
          <a:fillRef idx="0">
            <a:schemeClr val="accent1"/>
          </a:fillRef>
          <a:effectRef idx="0">
            <a:schemeClr val="accent1"/>
          </a:effectRef>
          <a:fontRef idx="minor">
            <a:schemeClr val="tx1"/>
          </a:fontRef>
        </p:style>
        <p:txBody>
          <a:bodyPr lIns="45719" rIns="45719"/>
          <a:lstStyle/>
          <a:p>
            <a:endParaRPr/>
          </a:p>
        </p:txBody>
      </p:sp>
      <p:sp>
        <p:nvSpPr>
          <p:cNvPr id="62" name="Shape 13"/>
          <p:cNvSpPr/>
          <p:nvPr/>
        </p:nvSpPr>
        <p:spPr>
          <a:xfrm>
            <a:off x="3383279" y="1915860"/>
            <a:ext cx="1554481" cy="457201"/>
          </a:xfrm>
          <a:prstGeom prst="roundRect">
            <a:avLst>
              <a:gd name="adj" fmla="val 50000"/>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63" name="Shape 14"/>
          <p:cNvSpPr/>
          <p:nvPr/>
        </p:nvSpPr>
        <p:spPr>
          <a:xfrm>
            <a:off x="3673494" y="2080406"/>
            <a:ext cx="118873" cy="118873"/>
          </a:xfrm>
          <a:prstGeom prst="ellipse">
            <a:avLst/>
          </a:prstGeom>
          <a:solidFill>
            <a:srgbClr val="FFE234"/>
          </a:solidFill>
          <a:ln w="12700">
            <a:miter lim="400000"/>
          </a:ln>
        </p:spPr>
        <p:txBody>
          <a:bodyPr lIns="45719" rIns="45719"/>
          <a:lstStyle/>
          <a:p>
            <a:endParaRPr/>
          </a:p>
        </p:txBody>
      </p:sp>
      <p:sp>
        <p:nvSpPr>
          <p:cNvPr id="64" name="Text 15"/>
          <p:cNvSpPr txBox="1"/>
          <p:nvPr/>
        </p:nvSpPr>
        <p:spPr>
          <a:xfrm>
            <a:off x="3646585" y="2000341"/>
            <a:ext cx="932689"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pPr algn="ctr"/>
            <a:r>
              <a:rPr dirty="0"/>
              <a:t>Brain</a:t>
            </a:r>
          </a:p>
        </p:txBody>
      </p:sp>
      <p:sp>
        <p:nvSpPr>
          <p:cNvPr id="65" name="Shape 16"/>
          <p:cNvSpPr/>
          <p:nvPr/>
        </p:nvSpPr>
        <p:spPr>
          <a:xfrm>
            <a:off x="5006661" y="2503011"/>
            <a:ext cx="1554481" cy="457201"/>
          </a:xfrm>
          <a:prstGeom prst="roundRect">
            <a:avLst>
              <a:gd name="adj" fmla="val 50000"/>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67" name="Text 18"/>
          <p:cNvSpPr txBox="1"/>
          <p:nvPr/>
        </p:nvSpPr>
        <p:spPr>
          <a:xfrm>
            <a:off x="5483976" y="2630939"/>
            <a:ext cx="626618"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pPr algn="ctr"/>
            <a:r>
              <a:rPr dirty="0"/>
              <a:t>Eyes</a:t>
            </a:r>
          </a:p>
        </p:txBody>
      </p:sp>
      <p:grpSp>
        <p:nvGrpSpPr>
          <p:cNvPr id="5" name="Group 4">
            <a:extLst>
              <a:ext uri="{FF2B5EF4-FFF2-40B4-BE49-F238E27FC236}">
                <a16:creationId xmlns:a16="http://schemas.microsoft.com/office/drawing/2014/main" id="{24FA9459-4511-9F4F-4BB4-D8BE2688A480}"/>
              </a:ext>
            </a:extLst>
          </p:cNvPr>
          <p:cNvGrpSpPr/>
          <p:nvPr/>
        </p:nvGrpSpPr>
        <p:grpSpPr>
          <a:xfrm>
            <a:off x="5585338" y="3523170"/>
            <a:ext cx="1554481" cy="457201"/>
            <a:chOff x="5229321" y="3514973"/>
            <a:chExt cx="1554481" cy="457201"/>
          </a:xfrm>
        </p:grpSpPr>
        <p:sp>
          <p:nvSpPr>
            <p:cNvPr id="68" name="Shape 19"/>
            <p:cNvSpPr/>
            <p:nvPr/>
          </p:nvSpPr>
          <p:spPr>
            <a:xfrm>
              <a:off x="5229321" y="3514973"/>
              <a:ext cx="1554481" cy="457201"/>
            </a:xfrm>
            <a:prstGeom prst="roundRect">
              <a:avLst>
                <a:gd name="adj" fmla="val 50000"/>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69" name="Shape 20"/>
            <p:cNvSpPr/>
            <p:nvPr/>
          </p:nvSpPr>
          <p:spPr>
            <a:xfrm>
              <a:off x="5533554" y="3692335"/>
              <a:ext cx="118873" cy="118873"/>
            </a:xfrm>
            <a:prstGeom prst="ellipse">
              <a:avLst/>
            </a:prstGeom>
            <a:solidFill>
              <a:srgbClr val="FFE234"/>
            </a:solidFill>
            <a:ln w="12700">
              <a:miter lim="400000"/>
            </a:ln>
          </p:spPr>
          <p:txBody>
            <a:bodyPr lIns="45719" rIns="45719"/>
            <a:lstStyle/>
            <a:p>
              <a:endParaRPr/>
            </a:p>
          </p:txBody>
        </p:sp>
        <p:sp>
          <p:nvSpPr>
            <p:cNvPr id="70" name="Text 21"/>
            <p:cNvSpPr txBox="1"/>
            <p:nvPr/>
          </p:nvSpPr>
          <p:spPr>
            <a:xfrm>
              <a:off x="5723109" y="3622749"/>
              <a:ext cx="626617"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rPr dirty="0"/>
                <a:t>Heart</a:t>
              </a:r>
            </a:p>
          </p:txBody>
        </p:sp>
      </p:grpSp>
      <p:grpSp>
        <p:nvGrpSpPr>
          <p:cNvPr id="8" name="Group 7">
            <a:extLst>
              <a:ext uri="{FF2B5EF4-FFF2-40B4-BE49-F238E27FC236}">
                <a16:creationId xmlns:a16="http://schemas.microsoft.com/office/drawing/2014/main" id="{B290521E-97C6-FA3C-0E3B-699A4E940B2D}"/>
              </a:ext>
            </a:extLst>
          </p:cNvPr>
          <p:cNvGrpSpPr/>
          <p:nvPr/>
        </p:nvGrpSpPr>
        <p:grpSpPr>
          <a:xfrm>
            <a:off x="5277172" y="4809428"/>
            <a:ext cx="1554481" cy="457201"/>
            <a:chOff x="5006661" y="4815531"/>
            <a:chExt cx="1554481" cy="457201"/>
          </a:xfrm>
        </p:grpSpPr>
        <p:sp>
          <p:nvSpPr>
            <p:cNvPr id="71" name="Shape 22"/>
            <p:cNvSpPr/>
            <p:nvPr/>
          </p:nvSpPr>
          <p:spPr>
            <a:xfrm>
              <a:off x="5006661" y="4815531"/>
              <a:ext cx="1554481" cy="457201"/>
            </a:xfrm>
            <a:prstGeom prst="roundRect">
              <a:avLst>
                <a:gd name="adj" fmla="val 50000"/>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72" name="Shape 23"/>
            <p:cNvSpPr/>
            <p:nvPr/>
          </p:nvSpPr>
          <p:spPr>
            <a:xfrm>
              <a:off x="5410163" y="4993957"/>
              <a:ext cx="118873" cy="118873"/>
            </a:xfrm>
            <a:prstGeom prst="ellipse">
              <a:avLst/>
            </a:prstGeom>
            <a:solidFill>
              <a:srgbClr val="FFE234"/>
            </a:solidFill>
            <a:ln w="12700">
              <a:miter lim="400000"/>
            </a:ln>
          </p:spPr>
          <p:txBody>
            <a:bodyPr lIns="45719" rIns="45719"/>
            <a:lstStyle/>
            <a:p>
              <a:endParaRPr/>
            </a:p>
          </p:txBody>
        </p:sp>
        <p:sp>
          <p:nvSpPr>
            <p:cNvPr id="73" name="Text 24"/>
            <p:cNvSpPr txBox="1"/>
            <p:nvPr/>
          </p:nvSpPr>
          <p:spPr>
            <a:xfrm>
              <a:off x="5594802" y="4937142"/>
              <a:ext cx="757709"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rPr dirty="0"/>
                <a:t>Skin</a:t>
              </a:r>
            </a:p>
          </p:txBody>
        </p:sp>
      </p:grpSp>
      <p:sp>
        <p:nvSpPr>
          <p:cNvPr id="74" name="Shape 25"/>
          <p:cNvSpPr/>
          <p:nvPr/>
        </p:nvSpPr>
        <p:spPr>
          <a:xfrm>
            <a:off x="4306301" y="5598826"/>
            <a:ext cx="1554481" cy="457201"/>
          </a:xfrm>
          <a:prstGeom prst="roundRect">
            <a:avLst>
              <a:gd name="adj" fmla="val 50000"/>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75" name="Shape 26"/>
          <p:cNvSpPr/>
          <p:nvPr/>
        </p:nvSpPr>
        <p:spPr>
          <a:xfrm>
            <a:off x="4534966" y="5775353"/>
            <a:ext cx="118873" cy="118873"/>
          </a:xfrm>
          <a:prstGeom prst="ellipse">
            <a:avLst/>
          </a:prstGeom>
          <a:solidFill>
            <a:srgbClr val="FFE234"/>
          </a:solidFill>
          <a:ln w="12700">
            <a:miter lim="400000"/>
          </a:ln>
        </p:spPr>
        <p:txBody>
          <a:bodyPr lIns="45719" rIns="45719"/>
          <a:lstStyle/>
          <a:p>
            <a:endParaRPr/>
          </a:p>
        </p:txBody>
      </p:sp>
      <p:sp>
        <p:nvSpPr>
          <p:cNvPr id="76" name="Text 27"/>
          <p:cNvSpPr txBox="1"/>
          <p:nvPr/>
        </p:nvSpPr>
        <p:spPr>
          <a:xfrm>
            <a:off x="4731077" y="5720675"/>
            <a:ext cx="816331" cy="24164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rPr dirty="0"/>
              <a:t>Kidneys</a:t>
            </a:r>
          </a:p>
        </p:txBody>
      </p:sp>
      <p:sp>
        <p:nvSpPr>
          <p:cNvPr id="78" name="Shape 29"/>
          <p:cNvSpPr/>
          <p:nvPr/>
        </p:nvSpPr>
        <p:spPr>
          <a:xfrm>
            <a:off x="2666018" y="5791192"/>
            <a:ext cx="118873" cy="118873"/>
          </a:xfrm>
          <a:prstGeom prst="ellipse">
            <a:avLst/>
          </a:prstGeom>
          <a:solidFill>
            <a:srgbClr val="FFE234"/>
          </a:solidFill>
          <a:ln w="12700">
            <a:miter lim="400000"/>
          </a:ln>
        </p:spPr>
        <p:txBody>
          <a:bodyPr lIns="45719" rIns="45719"/>
          <a:lstStyle/>
          <a:p>
            <a:endParaRPr/>
          </a:p>
        </p:txBody>
      </p:sp>
      <p:sp>
        <p:nvSpPr>
          <p:cNvPr id="79" name="Text 30"/>
          <p:cNvSpPr txBox="1"/>
          <p:nvPr/>
        </p:nvSpPr>
        <p:spPr>
          <a:xfrm>
            <a:off x="2855450" y="5720675"/>
            <a:ext cx="757708"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rPr dirty="0"/>
              <a:t>Joints</a:t>
            </a:r>
          </a:p>
        </p:txBody>
      </p:sp>
      <p:grpSp>
        <p:nvGrpSpPr>
          <p:cNvPr id="9" name="Group 8">
            <a:extLst>
              <a:ext uri="{FF2B5EF4-FFF2-40B4-BE49-F238E27FC236}">
                <a16:creationId xmlns:a16="http://schemas.microsoft.com/office/drawing/2014/main" id="{EC94F29F-F897-6400-7C14-0DB1BB84008B}"/>
              </a:ext>
            </a:extLst>
          </p:cNvPr>
          <p:cNvGrpSpPr/>
          <p:nvPr/>
        </p:nvGrpSpPr>
        <p:grpSpPr>
          <a:xfrm>
            <a:off x="1657992" y="4809428"/>
            <a:ext cx="1554481" cy="457201"/>
            <a:chOff x="1698783" y="4809428"/>
            <a:chExt cx="1554481" cy="457201"/>
          </a:xfrm>
        </p:grpSpPr>
        <p:sp>
          <p:nvSpPr>
            <p:cNvPr id="2" name="Shape 25">
              <a:extLst>
                <a:ext uri="{FF2B5EF4-FFF2-40B4-BE49-F238E27FC236}">
                  <a16:creationId xmlns:a16="http://schemas.microsoft.com/office/drawing/2014/main" id="{C5814018-377D-2E62-6684-703378CB8B59}"/>
                </a:ext>
              </a:extLst>
            </p:cNvPr>
            <p:cNvSpPr/>
            <p:nvPr/>
          </p:nvSpPr>
          <p:spPr>
            <a:xfrm>
              <a:off x="1698783" y="4809428"/>
              <a:ext cx="1554481" cy="457201"/>
            </a:xfrm>
            <a:prstGeom prst="roundRect">
              <a:avLst>
                <a:gd name="adj" fmla="val 50000"/>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81" name="Shape 32"/>
            <p:cNvSpPr/>
            <p:nvPr/>
          </p:nvSpPr>
          <p:spPr>
            <a:xfrm>
              <a:off x="2051160" y="4983251"/>
              <a:ext cx="118873" cy="118873"/>
            </a:xfrm>
            <a:prstGeom prst="ellipse">
              <a:avLst/>
            </a:prstGeom>
            <a:solidFill>
              <a:srgbClr val="FFE234"/>
            </a:solidFill>
            <a:ln w="12700">
              <a:miter lim="400000"/>
            </a:ln>
          </p:spPr>
          <p:txBody>
            <a:bodyPr lIns="45719" rIns="45719"/>
            <a:lstStyle/>
            <a:p>
              <a:endParaRPr/>
            </a:p>
          </p:txBody>
        </p:sp>
        <p:sp>
          <p:nvSpPr>
            <p:cNvPr id="82" name="Text 33"/>
            <p:cNvSpPr txBox="1"/>
            <p:nvPr/>
          </p:nvSpPr>
          <p:spPr>
            <a:xfrm>
              <a:off x="2238355" y="4904189"/>
              <a:ext cx="607353"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b="1">
                  <a:solidFill>
                    <a:srgbClr val="2A2620"/>
                  </a:solidFill>
                </a:defRPr>
              </a:lvl1pPr>
            </a:lstStyle>
            <a:p>
              <a:r>
                <a:rPr dirty="0"/>
                <a:t>Lungs</a:t>
              </a:r>
            </a:p>
          </p:txBody>
        </p:sp>
      </p:grpSp>
      <p:grpSp>
        <p:nvGrpSpPr>
          <p:cNvPr id="4" name="Group 3">
            <a:extLst>
              <a:ext uri="{FF2B5EF4-FFF2-40B4-BE49-F238E27FC236}">
                <a16:creationId xmlns:a16="http://schemas.microsoft.com/office/drawing/2014/main" id="{36FCCA3C-5F3A-80F1-1C4E-692C9D4EC001}"/>
              </a:ext>
            </a:extLst>
          </p:cNvPr>
          <p:cNvGrpSpPr/>
          <p:nvPr/>
        </p:nvGrpSpPr>
        <p:grpSpPr>
          <a:xfrm>
            <a:off x="1274185" y="3523170"/>
            <a:ext cx="1654019" cy="457201"/>
            <a:chOff x="1527334" y="3504100"/>
            <a:chExt cx="1654019" cy="457201"/>
          </a:xfrm>
        </p:grpSpPr>
        <p:sp>
          <p:nvSpPr>
            <p:cNvPr id="83" name="Shape 34"/>
            <p:cNvSpPr/>
            <p:nvPr/>
          </p:nvSpPr>
          <p:spPr>
            <a:xfrm>
              <a:off x="1527334" y="3504100"/>
              <a:ext cx="1654019" cy="457201"/>
            </a:xfrm>
            <a:prstGeom prst="roundRect">
              <a:avLst>
                <a:gd name="adj" fmla="val 50000"/>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84" name="Shape 35"/>
            <p:cNvSpPr/>
            <p:nvPr/>
          </p:nvSpPr>
          <p:spPr>
            <a:xfrm>
              <a:off x="1581265" y="3684137"/>
              <a:ext cx="118873" cy="118873"/>
            </a:xfrm>
            <a:prstGeom prst="ellipse">
              <a:avLst/>
            </a:prstGeom>
            <a:solidFill>
              <a:srgbClr val="FFE234"/>
            </a:solidFill>
            <a:ln w="12700">
              <a:miter lim="400000"/>
            </a:ln>
          </p:spPr>
          <p:txBody>
            <a:bodyPr lIns="45719" rIns="45719"/>
            <a:lstStyle/>
            <a:p>
              <a:endParaRPr/>
            </a:p>
          </p:txBody>
        </p:sp>
        <p:sp>
          <p:nvSpPr>
            <p:cNvPr id="85" name="Text 36"/>
            <p:cNvSpPr txBox="1"/>
            <p:nvPr/>
          </p:nvSpPr>
          <p:spPr>
            <a:xfrm>
              <a:off x="1718805" y="3617284"/>
              <a:ext cx="1389794"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500" b="1">
                  <a:solidFill>
                    <a:srgbClr val="2A2620"/>
                  </a:solidFill>
                </a:defRPr>
              </a:lvl1pPr>
            </a:lstStyle>
            <a:p>
              <a:r>
                <a:rPr lang="en-US" dirty="0"/>
                <a:t> </a:t>
              </a:r>
              <a:r>
                <a:rPr dirty="0"/>
                <a:t>Immune System</a:t>
              </a:r>
            </a:p>
          </p:txBody>
        </p:sp>
      </p:grpSp>
      <p:grpSp>
        <p:nvGrpSpPr>
          <p:cNvPr id="89" name="Group"/>
          <p:cNvGrpSpPr/>
          <p:nvPr/>
        </p:nvGrpSpPr>
        <p:grpSpPr>
          <a:xfrm>
            <a:off x="1856403" y="2575021"/>
            <a:ext cx="1682497" cy="457201"/>
            <a:chOff x="0" y="0"/>
            <a:chExt cx="1560674" cy="457200"/>
          </a:xfrm>
        </p:grpSpPr>
        <p:sp>
          <p:nvSpPr>
            <p:cNvPr id="86" name="Shape 37"/>
            <p:cNvSpPr/>
            <p:nvPr/>
          </p:nvSpPr>
          <p:spPr>
            <a:xfrm>
              <a:off x="0" y="0"/>
              <a:ext cx="1554481" cy="457200"/>
            </a:xfrm>
            <a:prstGeom prst="roundRect">
              <a:avLst>
                <a:gd name="adj" fmla="val 50000"/>
              </a:avLst>
            </a:prstGeom>
            <a:solidFill>
              <a:srgbClr val="FFFFFF"/>
            </a:solidFill>
            <a:ln w="12700" cap="flat">
              <a:solidFill>
                <a:srgbClr val="F3EAD6"/>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87" name="Shape 38"/>
            <p:cNvSpPr/>
            <p:nvPr/>
          </p:nvSpPr>
          <p:spPr>
            <a:xfrm>
              <a:off x="146304" y="173735"/>
              <a:ext cx="118873" cy="118873"/>
            </a:xfrm>
            <a:prstGeom prst="ellipse">
              <a:avLst/>
            </a:prstGeom>
            <a:solidFill>
              <a:srgbClr val="FFE234"/>
            </a:solidFill>
            <a:ln w="12700" cap="flat">
              <a:noFill/>
              <a:miter lim="400000"/>
            </a:ln>
            <a:effectLst/>
          </p:spPr>
          <p:txBody>
            <a:bodyPr wrap="square" lIns="45719" tIns="45719" rIns="45719" bIns="45719" numCol="1" anchor="t">
              <a:noAutofit/>
            </a:bodyPr>
            <a:lstStyle/>
            <a:p>
              <a:endParaRPr/>
            </a:p>
          </p:txBody>
        </p:sp>
        <p:sp>
          <p:nvSpPr>
            <p:cNvPr id="88" name="Text 39"/>
            <p:cNvSpPr txBox="1"/>
            <p:nvPr/>
          </p:nvSpPr>
          <p:spPr>
            <a:xfrm>
              <a:off x="310895" y="128595"/>
              <a:ext cx="1249780" cy="20915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defRPr sz="1600" b="1">
                  <a:solidFill>
                    <a:srgbClr val="2A2620"/>
                  </a:solidFill>
                </a:defRPr>
              </a:lvl1pPr>
            </a:lstStyle>
            <a:p>
              <a:r>
                <a:t>Blood Vessels</a:t>
              </a:r>
            </a:p>
          </p:txBody>
        </p:sp>
      </p:grpSp>
      <p:sp>
        <p:nvSpPr>
          <p:cNvPr id="90" name="Shape 40"/>
          <p:cNvSpPr/>
          <p:nvPr/>
        </p:nvSpPr>
        <p:spPr>
          <a:xfrm>
            <a:off x="3319271" y="3227832"/>
            <a:ext cx="1682497" cy="1682496"/>
          </a:xfrm>
          <a:prstGeom prst="ellipse">
            <a:avLst/>
          </a:prstGeom>
          <a:solidFill>
            <a:srgbClr val="FFE234"/>
          </a:solidFill>
          <a:ln w="12700">
            <a:miter lim="400000"/>
          </a:ln>
          <a:effectLst>
            <a:outerShdw blurRad="139700" dist="50800" dir="5400000" rotWithShape="0">
              <a:srgbClr val="2A2620">
                <a:alpha val="20000"/>
              </a:srgbClr>
            </a:outerShdw>
          </a:effectLst>
        </p:spPr>
        <p:txBody>
          <a:bodyPr lIns="45719" rIns="45719"/>
          <a:lstStyle/>
          <a:p>
            <a:endParaRPr/>
          </a:p>
        </p:txBody>
      </p:sp>
      <p:sp>
        <p:nvSpPr>
          <p:cNvPr id="91" name="Shape 41"/>
          <p:cNvSpPr/>
          <p:nvPr/>
        </p:nvSpPr>
        <p:spPr>
          <a:xfrm>
            <a:off x="3447288" y="3355847"/>
            <a:ext cx="1426465" cy="1426465"/>
          </a:xfrm>
          <a:prstGeom prst="ellipse">
            <a:avLst/>
          </a:prstGeom>
          <a:ln w="15875">
            <a:solidFill>
              <a:srgbClr val="2A2620"/>
            </a:solidFill>
          </a:ln>
        </p:spPr>
        <p:txBody>
          <a:bodyPr lIns="45719" rIns="45719"/>
          <a:lstStyle/>
          <a:p>
            <a:endParaRPr/>
          </a:p>
        </p:txBody>
      </p:sp>
      <p:sp>
        <p:nvSpPr>
          <p:cNvPr id="92" name="Text 42"/>
          <p:cNvSpPr txBox="1"/>
          <p:nvPr/>
        </p:nvSpPr>
        <p:spPr>
          <a:xfrm>
            <a:off x="3319271" y="3833812"/>
            <a:ext cx="1682497" cy="47053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gn="ctr">
              <a:lnSpc>
                <a:spcPct val="95000"/>
              </a:lnSpc>
              <a:defRPr sz="1600" b="1">
                <a:solidFill>
                  <a:srgbClr val="2A2620"/>
                </a:solidFill>
                <a:latin typeface="Georgia"/>
                <a:ea typeface="Georgia"/>
                <a:cs typeface="Georgia"/>
                <a:sym typeface="Georgia"/>
              </a:defRPr>
            </a:pPr>
            <a:r>
              <a:t>OXIDATIVE</a:t>
            </a:r>
          </a:p>
          <a:p>
            <a:pPr algn="ctr">
              <a:lnSpc>
                <a:spcPct val="95000"/>
              </a:lnSpc>
              <a:defRPr sz="1600" b="1">
                <a:solidFill>
                  <a:srgbClr val="2A2620"/>
                </a:solidFill>
                <a:latin typeface="Georgia"/>
                <a:ea typeface="Georgia"/>
                <a:cs typeface="Georgia"/>
                <a:sym typeface="Georgia"/>
              </a:defRPr>
            </a:pPr>
            <a:r>
              <a:t>STRESS</a:t>
            </a:r>
          </a:p>
        </p:txBody>
      </p:sp>
      <p:grpSp>
        <p:nvGrpSpPr>
          <p:cNvPr id="96" name="Group"/>
          <p:cNvGrpSpPr/>
          <p:nvPr/>
        </p:nvGrpSpPr>
        <p:grpSpPr>
          <a:xfrm>
            <a:off x="7679997" y="3920690"/>
            <a:ext cx="4114801" cy="2171301"/>
            <a:chOff x="0" y="0"/>
            <a:chExt cx="4114800" cy="2171300"/>
          </a:xfrm>
        </p:grpSpPr>
        <p:sp>
          <p:nvSpPr>
            <p:cNvPr id="93" name="Text 43"/>
            <p:cNvSpPr txBox="1"/>
            <p:nvPr/>
          </p:nvSpPr>
          <p:spPr>
            <a:xfrm>
              <a:off x="0" y="0"/>
              <a:ext cx="4114800" cy="9017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defRPr sz="6200" i="1">
                  <a:solidFill>
                    <a:srgbClr val="C9912E"/>
                  </a:solidFill>
                  <a:latin typeface="Georgia"/>
                  <a:ea typeface="Georgia"/>
                  <a:cs typeface="Georgia"/>
                  <a:sym typeface="Georgia"/>
                </a:defRPr>
              </a:lvl1pPr>
            </a:lstStyle>
            <a:p>
              <a:r>
                <a:t>405,000+</a:t>
              </a:r>
            </a:p>
          </p:txBody>
        </p:sp>
        <p:sp>
          <p:nvSpPr>
            <p:cNvPr id="94" name="Text 44"/>
            <p:cNvSpPr txBox="1"/>
            <p:nvPr/>
          </p:nvSpPr>
          <p:spPr>
            <a:xfrm>
              <a:off x="137160" y="966596"/>
              <a:ext cx="3840481" cy="506614"/>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nSpc>
                  <a:spcPct val="104999"/>
                </a:lnSpc>
                <a:defRPr sz="1600" b="1">
                  <a:solidFill>
                    <a:srgbClr val="2A2620"/>
                  </a:solidFill>
                </a:defRPr>
              </a:lvl1pPr>
            </a:lstStyle>
            <a:p>
              <a:pPr algn="ctr"/>
              <a:r>
                <a:rPr lang="en-US"/>
                <a:t>peer-reviewed, published</a:t>
              </a:r>
            </a:p>
            <a:p>
              <a:pPr algn="ctr"/>
              <a:r>
                <a:t>studies referencing oxidative stress</a:t>
              </a:r>
            </a:p>
          </p:txBody>
        </p:sp>
        <p:sp>
          <p:nvSpPr>
            <p:cNvPr id="95" name="Text 45"/>
            <p:cNvSpPr txBox="1"/>
            <p:nvPr/>
          </p:nvSpPr>
          <p:spPr>
            <a:xfrm>
              <a:off x="182880" y="1538103"/>
              <a:ext cx="3749041" cy="6331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a:lnSpc>
                  <a:spcPct val="117999"/>
                </a:lnSpc>
                <a:defRPr sz="1300">
                  <a:solidFill>
                    <a:srgbClr val="6B6354"/>
                  </a:solidFill>
                </a:defRPr>
              </a:pPr>
              <a:r>
                <a:rPr dirty="0"/>
                <a:t>Searchable today in the U.S. National Library of Medicine — one of the most-studied subjects in modern medicine, </a:t>
              </a:r>
              <a:r>
                <a:rPr u="sng" dirty="0">
                  <a:solidFill>
                    <a:srgbClr val="0563C1"/>
                  </a:solidFill>
                  <a:uFill>
                    <a:solidFill>
                      <a:srgbClr val="0563C1"/>
                    </a:solidFill>
                  </a:uFill>
                  <a:hlinkClick r:id="rId2"/>
                </a:rPr>
                <a:t>PUBMED.GOV</a:t>
              </a:r>
            </a:p>
          </p:txBody>
        </p:sp>
      </p:grpSp>
      <p:pic>
        <p:nvPicPr>
          <p:cNvPr id="97" name="background_removal#TUFITVNYX3lSdDQjMSM2Y2FmMjhhNTNhMzRiYzBiNTFlMTQ3ZGQxNmEyZTRmMCMxMDM0IyNUUkFOU0ZPUk1BVElPTl9SRVFVRVNU.png" descr="background_removal#TUFITVNYX3lSdDQjMSM2Y2FmMjhhNTNhMzRiYzBiNTFlMTQ3ZGQxNmEyZTRmMCMxMDM0IyNUUkFOU0ZPUk1BVElPTl9SRVFVRVNU.png"/>
          <p:cNvPicPr>
            <a:picLocks noChangeAspect="1"/>
          </p:cNvPicPr>
          <p:nvPr/>
        </p:nvPicPr>
        <p:blipFill>
          <a:blip r:embed="rId3">
            <a:extLst>
              <a:ext uri="{28A0092B-C50C-407E-A947-70E740481C1C}">
                <a14:useLocalDpi xmlns:a14="http://schemas.microsoft.com/office/drawing/2010/main"/>
              </a:ext>
            </a:extLst>
          </a:blip>
          <a:srcRect b="3321"/>
          <a:stretch>
            <a:fillRect/>
          </a:stretch>
        </p:blipFill>
        <p:spPr>
          <a:xfrm>
            <a:off x="7545430" y="457940"/>
            <a:ext cx="3955425" cy="3372866"/>
          </a:xfrm>
          <a:prstGeom prst="rect">
            <a:avLst/>
          </a:prstGeom>
          <a:ln w="12700">
            <a:miter lim="400000"/>
          </a:ln>
          <a:effectLst>
            <a:outerShdw blurRad="254000" dist="127000" dir="16200000" rotWithShape="0">
              <a:srgbClr val="000000">
                <a:alpha val="70000"/>
              </a:srgbClr>
            </a:outerShdw>
          </a:effectLst>
        </p:spPr>
      </p:pic>
      <p:sp>
        <p:nvSpPr>
          <p:cNvPr id="98" name="405,791 results"/>
          <p:cNvSpPr txBox="1"/>
          <p:nvPr/>
        </p:nvSpPr>
        <p:spPr>
          <a:xfrm rot="21457703">
            <a:off x="8886686" y="1366090"/>
            <a:ext cx="1354645" cy="3330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r>
              <a:t>405,791 </a:t>
            </a:r>
            <a:r>
              <a:rPr sz="1300"/>
              <a:t>results</a:t>
            </a:r>
          </a:p>
        </p:txBody>
      </p:sp>
      <p:sp>
        <p:nvSpPr>
          <p:cNvPr id="99" name="oxidative stress"/>
          <p:cNvSpPr txBox="1"/>
          <p:nvPr/>
        </p:nvSpPr>
        <p:spPr>
          <a:xfrm rot="21264944">
            <a:off x="8992971" y="917810"/>
            <a:ext cx="1488853" cy="27799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45719" rIns="45719">
            <a:spAutoFit/>
          </a:bodyPr>
          <a:lstStyle>
            <a:lvl1pPr>
              <a:defRPr sz="1500"/>
            </a:lvl1pPr>
          </a:lstStyle>
          <a:p>
            <a:r>
              <a:t>oxidative stress</a:t>
            </a:r>
          </a:p>
        </p:txBody>
      </p:sp>
      <p:sp>
        <p:nvSpPr>
          <p:cNvPr id="100" name="Oval"/>
          <p:cNvSpPr/>
          <p:nvPr/>
        </p:nvSpPr>
        <p:spPr>
          <a:xfrm>
            <a:off x="8673695" y="1281164"/>
            <a:ext cx="1698726" cy="502940"/>
          </a:xfrm>
          <a:prstGeom prst="ellipse">
            <a:avLst/>
          </a:prstGeom>
          <a:ln w="88900">
            <a:solidFill>
              <a:srgbClr val="FFFB00"/>
            </a:solidFill>
            <a:miter/>
          </a:ln>
        </p:spPr>
        <p:txBody>
          <a:bodyPr lIns="45719" rIns="45719" anchor="ctr"/>
          <a:lstStyle/>
          <a:p>
            <a:endParaRPr/>
          </a:p>
        </p:txBody>
      </p:sp>
      <p:sp>
        <p:nvSpPr>
          <p:cNvPr id="101"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
        <p:nvSpPr>
          <p:cNvPr id="7" name="Shape 17">
            <a:extLst>
              <a:ext uri="{FF2B5EF4-FFF2-40B4-BE49-F238E27FC236}">
                <a16:creationId xmlns:a16="http://schemas.microsoft.com/office/drawing/2014/main" id="{B630281E-5E61-ADBD-BFDE-5A6B2B761870}"/>
              </a:ext>
            </a:extLst>
          </p:cNvPr>
          <p:cNvSpPr/>
          <p:nvPr/>
        </p:nvSpPr>
        <p:spPr>
          <a:xfrm>
            <a:off x="5410163" y="2689319"/>
            <a:ext cx="118873" cy="118873"/>
          </a:xfrm>
          <a:prstGeom prst="ellipse">
            <a:avLst/>
          </a:prstGeom>
          <a:solidFill>
            <a:srgbClr val="FFE234"/>
          </a:solidFill>
          <a:ln w="12700">
            <a:miter lim="400000"/>
          </a:ln>
        </p:spPr>
        <p:txBody>
          <a:bodyPr lIns="45719" rIns="45719"/>
          <a:lstStyle/>
          <a:p>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160"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161"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162"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PROBLEM</a:t>
            </a:r>
          </a:p>
        </p:txBody>
      </p:sp>
      <p:sp>
        <p:nvSpPr>
          <p:cNvPr id="163" name="Text 3"/>
          <p:cNvSpPr txBox="1"/>
          <p:nvPr/>
        </p:nvSpPr>
        <p:spPr>
          <a:xfrm>
            <a:off x="3138085" y="406135"/>
            <a:ext cx="5940211" cy="584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What is </a:t>
            </a:r>
            <a:r>
              <a:rPr dirty="0">
                <a:solidFill>
                  <a:srgbClr val="C9912E"/>
                </a:solidFill>
              </a:rPr>
              <a:t>Oxidative Stress?</a:t>
            </a:r>
          </a:p>
        </p:txBody>
      </p:sp>
      <p:sp>
        <p:nvSpPr>
          <p:cNvPr id="164" name="Text 4"/>
          <p:cNvSpPr txBox="1"/>
          <p:nvPr/>
        </p:nvSpPr>
        <p:spPr>
          <a:xfrm>
            <a:off x="3533378" y="1120398"/>
            <a:ext cx="10881361"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a:solidFill>
                  <a:srgbClr val="6B6354"/>
                </a:solidFill>
              </a:defRPr>
            </a:lvl1pPr>
          </a:lstStyle>
          <a:p>
            <a:r>
              <a:t>Free radicals outnumber your defenses — and cells start to rust.</a:t>
            </a:r>
          </a:p>
        </p:txBody>
      </p:sp>
      <p:sp>
        <p:nvSpPr>
          <p:cNvPr id="165" name="Text 8"/>
          <p:cNvSpPr txBox="1"/>
          <p:nvPr/>
        </p:nvSpPr>
        <p:spPr>
          <a:xfrm>
            <a:off x="6254343" y="1689432"/>
            <a:ext cx="3505075"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600" b="1" spc="266">
                <a:solidFill>
                  <a:srgbClr val="C9912E"/>
                </a:solidFill>
              </a:defRPr>
            </a:lvl1pPr>
          </a:lstStyle>
          <a:p>
            <a:r>
              <a:rPr dirty="0"/>
              <a:t>Oxidative Stress on an APPLE</a:t>
            </a:r>
          </a:p>
        </p:txBody>
      </p:sp>
      <p:sp>
        <p:nvSpPr>
          <p:cNvPr id="166" name="Text 9"/>
          <p:cNvSpPr txBox="1"/>
          <p:nvPr/>
        </p:nvSpPr>
        <p:spPr>
          <a:xfrm>
            <a:off x="6248871" y="5905207"/>
            <a:ext cx="3697771" cy="28943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nSpc>
                <a:spcPct val="110000"/>
              </a:lnSpc>
              <a:defRPr i="1">
                <a:solidFill>
                  <a:srgbClr val="6B6354"/>
                </a:solidFill>
              </a:defRPr>
            </a:lvl1pPr>
          </a:lstStyle>
          <a:p>
            <a:r>
              <a:rPr lang="en-US" dirty="0"/>
              <a:t>T</a:t>
            </a:r>
            <a:r>
              <a:rPr dirty="0"/>
              <a:t>he same </a:t>
            </a:r>
            <a:r>
              <a:rPr lang="en-US" dirty="0"/>
              <a:t>oxidation impacting our cells</a:t>
            </a:r>
            <a:endParaRPr dirty="0"/>
          </a:p>
        </p:txBody>
      </p:sp>
      <p:sp>
        <p:nvSpPr>
          <p:cNvPr id="167" name="Shape 11"/>
          <p:cNvSpPr/>
          <p:nvPr/>
        </p:nvSpPr>
        <p:spPr>
          <a:xfrm>
            <a:off x="596979" y="1689432"/>
            <a:ext cx="3697771" cy="4384840"/>
          </a:xfrm>
          <a:prstGeom prst="roundRect">
            <a:avLst>
              <a:gd name="adj" fmla="val 4615"/>
            </a:avLst>
          </a:prstGeom>
          <a:solidFill>
            <a:srgbClr val="FFF3B8"/>
          </a:solidFill>
          <a:ln w="15875">
            <a:solidFill>
              <a:srgbClr val="C9912E"/>
            </a:solidFill>
          </a:ln>
          <a:effectLst>
            <a:outerShdw blurRad="139700" dist="50800" dir="5400000" rotWithShape="0">
              <a:srgbClr val="2A2620">
                <a:alpha val="20000"/>
              </a:srgbClr>
            </a:outerShdw>
          </a:effectLst>
        </p:spPr>
        <p:txBody>
          <a:bodyPr lIns="45719" rIns="45719"/>
          <a:lstStyle/>
          <a:p>
            <a:endParaRPr/>
          </a:p>
        </p:txBody>
      </p:sp>
      <p:sp>
        <p:nvSpPr>
          <p:cNvPr id="168" name="Text 12"/>
          <p:cNvSpPr txBox="1"/>
          <p:nvPr/>
        </p:nvSpPr>
        <p:spPr>
          <a:xfrm>
            <a:off x="737611" y="1614538"/>
            <a:ext cx="3496304" cy="472758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p>
            <a:pPr algn="ctr">
              <a:lnSpc>
                <a:spcPct val="150000"/>
              </a:lnSpc>
              <a:defRPr sz="2800" b="1">
                <a:solidFill>
                  <a:srgbClr val="C9912E"/>
                </a:solidFill>
              </a:defRPr>
            </a:pPr>
            <a:r>
              <a:rPr sz="2800" dirty="0"/>
              <a:t>You </a:t>
            </a:r>
            <a:r>
              <a:rPr lang="en-US" sz="2800" dirty="0"/>
              <a:t>Experience</a:t>
            </a:r>
            <a:r>
              <a:rPr sz="2800" dirty="0"/>
              <a:t> </a:t>
            </a:r>
            <a:r>
              <a:rPr lang="en-US" sz="2800" dirty="0"/>
              <a:t>I</a:t>
            </a:r>
            <a:r>
              <a:rPr sz="2800" dirty="0"/>
              <a:t>t </a:t>
            </a:r>
            <a:r>
              <a:rPr lang="en-US" sz="2800" dirty="0"/>
              <a:t>A</a:t>
            </a:r>
            <a:r>
              <a:rPr sz="2800" dirty="0"/>
              <a:t>s:  </a:t>
            </a:r>
          </a:p>
          <a:p>
            <a:pPr>
              <a:lnSpc>
                <a:spcPct val="102000"/>
              </a:lnSpc>
              <a:defRPr sz="2800" b="1">
                <a:solidFill>
                  <a:srgbClr val="C9912E"/>
                </a:solidFill>
              </a:defRPr>
            </a:pPr>
            <a:r>
              <a:rPr sz="2800" b="0" dirty="0">
                <a:solidFill>
                  <a:srgbClr val="2A2620"/>
                </a:solidFill>
              </a:rPr>
              <a:t>· Fatigue </a:t>
            </a:r>
          </a:p>
          <a:p>
            <a:pPr>
              <a:lnSpc>
                <a:spcPct val="102000"/>
              </a:lnSpc>
              <a:defRPr sz="2800" b="1">
                <a:solidFill>
                  <a:srgbClr val="C9912E"/>
                </a:solidFill>
              </a:defRPr>
            </a:pPr>
            <a:r>
              <a:rPr sz="2800" b="0" dirty="0">
                <a:solidFill>
                  <a:srgbClr val="2A2620"/>
                </a:solidFill>
              </a:rPr>
              <a:t>· Brain Fog </a:t>
            </a:r>
            <a:endParaRPr sz="2800" dirty="0">
              <a:solidFill>
                <a:srgbClr val="2A2620"/>
              </a:solidFill>
            </a:endParaRPr>
          </a:p>
          <a:p>
            <a:pPr>
              <a:lnSpc>
                <a:spcPct val="102000"/>
              </a:lnSpc>
              <a:defRPr sz="2800" b="1">
                <a:solidFill>
                  <a:srgbClr val="C9912E"/>
                </a:solidFill>
              </a:defRPr>
            </a:pPr>
            <a:r>
              <a:rPr sz="2800" b="0" dirty="0">
                <a:solidFill>
                  <a:srgbClr val="2A2620"/>
                </a:solidFill>
              </a:rPr>
              <a:t>· Run-Down </a:t>
            </a:r>
          </a:p>
          <a:p>
            <a:pPr>
              <a:lnSpc>
                <a:spcPct val="102000"/>
              </a:lnSpc>
              <a:defRPr sz="2800" b="1">
                <a:solidFill>
                  <a:srgbClr val="C9912E"/>
                </a:solidFill>
              </a:defRPr>
            </a:pPr>
            <a:r>
              <a:rPr sz="2800" b="0" dirty="0">
                <a:solidFill>
                  <a:srgbClr val="2A2620"/>
                </a:solidFill>
              </a:rPr>
              <a:t>· Slower Recovery </a:t>
            </a:r>
          </a:p>
          <a:p>
            <a:pPr>
              <a:lnSpc>
                <a:spcPct val="102000"/>
              </a:lnSpc>
              <a:defRPr sz="2800" b="1">
                <a:solidFill>
                  <a:srgbClr val="C9912E"/>
                </a:solidFill>
              </a:defRPr>
            </a:pPr>
            <a:r>
              <a:rPr sz="2800" b="0" dirty="0">
                <a:solidFill>
                  <a:srgbClr val="2A2620"/>
                </a:solidFill>
              </a:rPr>
              <a:t>· Disrupted Sleep </a:t>
            </a:r>
          </a:p>
          <a:p>
            <a:pPr>
              <a:lnSpc>
                <a:spcPct val="102000"/>
              </a:lnSpc>
              <a:defRPr sz="2800" b="1">
                <a:solidFill>
                  <a:srgbClr val="C9912E"/>
                </a:solidFill>
              </a:defRPr>
            </a:pPr>
            <a:r>
              <a:rPr sz="2800" b="0" dirty="0">
                <a:solidFill>
                  <a:srgbClr val="2A2620"/>
                </a:solidFill>
              </a:rPr>
              <a:t>· </a:t>
            </a:r>
            <a:r>
              <a:rPr lang="en-US" sz="2800" b="0" dirty="0">
                <a:solidFill>
                  <a:srgbClr val="2A2620"/>
                </a:solidFill>
              </a:rPr>
              <a:t>Heightened Emotions</a:t>
            </a:r>
            <a:endParaRPr sz="2800" dirty="0"/>
          </a:p>
          <a:p>
            <a:pPr>
              <a:lnSpc>
                <a:spcPct val="102000"/>
              </a:lnSpc>
              <a:defRPr sz="2800" b="1">
                <a:solidFill>
                  <a:srgbClr val="C9912E"/>
                </a:solidFill>
              </a:defRPr>
            </a:pPr>
            <a:r>
              <a:rPr sz="2800" b="0" dirty="0">
                <a:solidFill>
                  <a:srgbClr val="2A2620"/>
                </a:solidFill>
              </a:rPr>
              <a:t>· </a:t>
            </a:r>
            <a:r>
              <a:rPr lang="en-US" sz="2800" b="0" dirty="0">
                <a:solidFill>
                  <a:srgbClr val="2A2620"/>
                </a:solidFill>
              </a:rPr>
              <a:t>Joint Tension</a:t>
            </a:r>
            <a:endParaRPr sz="2800" b="0" dirty="0">
              <a:solidFill>
                <a:srgbClr val="2A2620"/>
              </a:solidFill>
            </a:endParaRPr>
          </a:p>
          <a:p>
            <a:pPr>
              <a:lnSpc>
                <a:spcPct val="102000"/>
              </a:lnSpc>
              <a:defRPr sz="2800" b="1">
                <a:solidFill>
                  <a:srgbClr val="C9912E"/>
                </a:solidFill>
              </a:defRPr>
            </a:pPr>
            <a:r>
              <a:rPr sz="2800" b="0" dirty="0">
                <a:solidFill>
                  <a:srgbClr val="2A2620"/>
                </a:solidFill>
              </a:rPr>
              <a:t>· </a:t>
            </a:r>
            <a:r>
              <a:rPr lang="en-US" sz="2800" b="0" dirty="0">
                <a:solidFill>
                  <a:srgbClr val="2A2620"/>
                </a:solidFill>
              </a:rPr>
              <a:t>Skin Issues</a:t>
            </a:r>
            <a:endParaRPr lang="en-US" sz="2800" dirty="0">
              <a:solidFill>
                <a:srgbClr val="2A2620"/>
              </a:solidFill>
            </a:endParaRPr>
          </a:p>
          <a:p>
            <a:pPr>
              <a:lnSpc>
                <a:spcPct val="102000"/>
              </a:lnSpc>
              <a:defRPr sz="2800" b="1">
                <a:solidFill>
                  <a:srgbClr val="C9912E"/>
                </a:solidFill>
              </a:defRPr>
            </a:pPr>
            <a:endParaRPr lang="en-US" b="1" dirty="0">
              <a:solidFill>
                <a:srgbClr val="2A2620"/>
              </a:solidFill>
            </a:endParaRPr>
          </a:p>
        </p:txBody>
      </p:sp>
      <p:sp>
        <p:nvSpPr>
          <p:cNvPr id="169" name="Text 6"/>
          <p:cNvSpPr txBox="1"/>
          <p:nvPr/>
        </p:nvSpPr>
        <p:spPr>
          <a:xfrm>
            <a:off x="5253008" y="3736682"/>
            <a:ext cx="6082379"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nSpc>
                <a:spcPct val="110000"/>
              </a:lnSpc>
              <a:defRPr i="1">
                <a:solidFill>
                  <a:srgbClr val="6B6354"/>
                </a:solidFill>
              </a:defRPr>
            </a:lvl1pPr>
          </a:lstStyle>
          <a:p>
            <a:r>
              <a:rPr dirty="0"/>
              <a:t>healthy cells               free radical attack               oxidative stress</a:t>
            </a:r>
          </a:p>
        </p:txBody>
      </p:sp>
      <p:sp>
        <p:nvSpPr>
          <p:cNvPr id="170"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171" name="background_removal#TUFITVo0ZkIwS00jMSM2Y2FmMjhhNTNhMzRiYzBiNTFlMTQ3ZGQxNmEyZTRmMCM0MzIwIyNUUkFOU0ZPUk1BVElPTl9SRVFVRVNU.png" descr="background_removal#TUFITVo0ZkIwS00jMSM2Y2FmMjhhNTNhMzRiYzBiNTFlMTQ3ZGQxNmEyZTRmMCM0MzIwIyNUUkFOU0ZPUk1BVElPTl9SRVFVRVNU.png"/>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4907391" y="1903256"/>
            <a:ext cx="1802575" cy="2083320"/>
          </a:xfrm>
          <a:prstGeom prst="rect">
            <a:avLst/>
          </a:prstGeom>
          <a:ln w="12700">
            <a:miter lim="400000"/>
          </a:ln>
        </p:spPr>
      </p:pic>
      <p:pic>
        <p:nvPicPr>
          <p:cNvPr id="3" name="Picture 2">
            <a:extLst>
              <a:ext uri="{FF2B5EF4-FFF2-40B4-BE49-F238E27FC236}">
                <a16:creationId xmlns:a16="http://schemas.microsoft.com/office/drawing/2014/main" id="{68D8171B-E645-1B51-7C00-33192A4A3802}"/>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253008" y="3333845"/>
            <a:ext cx="5716849" cy="3811233"/>
          </a:xfrm>
          <a:prstGeom prst="rect">
            <a:avLst/>
          </a:prstGeom>
        </p:spPr>
      </p:pic>
      <p:pic>
        <p:nvPicPr>
          <p:cNvPr id="4" name="background_removal#TUFITVo0ZkIwS00jMSM2Y2FmMjhhNTNhMzRiYzBiNTFlMTQ3ZGQxNmEyZTRmMCM0MzIwIyNUUkFOU0ZPUk1BVElPTl9SRVFVRVNU.png" descr="background_removal#TUFITVo0ZkIwS00jMSM2Y2FmMjhhNTNhMzRiYzBiNTFlMTQ3ZGQxNmEyZTRmMCM0MzIwIyNUUkFOU0ZPUk1BVElPTl9SRVFVRVNU.png">
            <a:extLst>
              <a:ext uri="{FF2B5EF4-FFF2-40B4-BE49-F238E27FC236}">
                <a16:creationId xmlns:a16="http://schemas.microsoft.com/office/drawing/2014/main" id="{CDAA9FA1-D942-4C55-3186-5AF0E48C645F}"/>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7057364" y="1903256"/>
            <a:ext cx="1827457" cy="2083320"/>
          </a:xfrm>
          <a:prstGeom prst="rect">
            <a:avLst/>
          </a:prstGeom>
          <a:ln w="12700">
            <a:miter lim="400000"/>
          </a:ln>
        </p:spPr>
      </p:pic>
      <p:pic>
        <p:nvPicPr>
          <p:cNvPr id="5" name="background_removal#TUFITVo0ZkIwS00jMSM2Y2FmMjhhNTNhMzRiYzBiNTFlMTQ3ZGQxNmEyZTRmMCM0MzIwIyNUUkFOU0ZPUk1BVElPTl9SRVFVRVNU.png" descr="background_removal#TUFITVo0ZkIwS00jMSM2Y2FmMjhhNTNhMzRiYzBiNTFlMTQ3ZGQxNmEyZTRmMCM0MzIwIyNUUkFOU0ZPUk1BVElPTl9SRVFVRVNU.png">
            <a:extLst>
              <a:ext uri="{FF2B5EF4-FFF2-40B4-BE49-F238E27FC236}">
                <a16:creationId xmlns:a16="http://schemas.microsoft.com/office/drawing/2014/main" id="{C92460C2-22EE-FEF6-9584-33F3FF7896EC}"/>
              </a:ext>
            </a:extLst>
          </p:cNvPr>
          <p:cNvPicPr>
            <a:picLocks noChangeAspect="1"/>
          </p:cNvPicPr>
          <p:nvPr/>
        </p:nvPicPr>
        <p:blipFill>
          <a:blip r:embed="rId5">
            <a:extLst>
              <a:ext uri="{28A0092B-C50C-407E-A947-70E740481C1C}">
                <a14:useLocalDpi xmlns:a14="http://schemas.microsoft.com/office/drawing/2010/main"/>
              </a:ext>
            </a:extLst>
          </a:blip>
          <a:srcRect l="66537" t="2053" b="-2053"/>
          <a:stretch>
            <a:fillRect/>
          </a:stretch>
        </p:blipFill>
        <p:spPr>
          <a:xfrm>
            <a:off x="9429668" y="1857432"/>
            <a:ext cx="1827456" cy="2083320"/>
          </a:xfrm>
          <a:prstGeom prst="rect">
            <a:avLst/>
          </a:prstGeom>
          <a:ln w="12700">
            <a:miter lim="400000"/>
          </a:ln>
        </p:spPr>
      </p:pic>
      <p:pic>
        <p:nvPicPr>
          <p:cNvPr id="6" name="Picture 5">
            <a:extLst>
              <a:ext uri="{FF2B5EF4-FFF2-40B4-BE49-F238E27FC236}">
                <a16:creationId xmlns:a16="http://schemas.microsoft.com/office/drawing/2014/main" id="{34D44B24-78BB-917A-BE11-35F62893E403}"/>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6615619" y="2528387"/>
            <a:ext cx="536093" cy="671251"/>
          </a:xfrm>
          <a:prstGeom prst="rect">
            <a:avLst/>
          </a:prstGeom>
        </p:spPr>
      </p:pic>
      <p:pic>
        <p:nvPicPr>
          <p:cNvPr id="7" name="Picture 6">
            <a:extLst>
              <a:ext uri="{FF2B5EF4-FFF2-40B4-BE49-F238E27FC236}">
                <a16:creationId xmlns:a16="http://schemas.microsoft.com/office/drawing/2014/main" id="{B3CF8148-6F40-4BC1-1F20-C8BE6D92A733}"/>
              </a:ext>
            </a:extLst>
          </p:cNvPr>
          <p:cNvPicPr>
            <a:picLocks noChangeAspect="1"/>
          </p:cNvPicPr>
          <p:nvPr/>
        </p:nvPicPr>
        <p:blipFill>
          <a:blip r:embed="rId6">
            <a:extLst>
              <a:ext uri="{28A0092B-C50C-407E-A947-70E740481C1C}">
                <a14:useLocalDpi xmlns:a14="http://schemas.microsoft.com/office/drawing/2010/main"/>
              </a:ext>
            </a:extLst>
          </a:blip>
          <a:srcRect/>
          <a:stretch>
            <a:fillRect/>
          </a:stretch>
        </p:blipFill>
        <p:spPr>
          <a:xfrm>
            <a:off x="8884821" y="2528386"/>
            <a:ext cx="536093" cy="671251"/>
          </a:xfrm>
          <a:prstGeom prst="rect">
            <a:avLst/>
          </a:prstGeom>
        </p:spPr>
      </p:pic>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173"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174"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175"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MODERN LOAD</a:t>
            </a:r>
          </a:p>
        </p:txBody>
      </p:sp>
      <p:sp>
        <p:nvSpPr>
          <p:cNvPr id="176" name="Text 3"/>
          <p:cNvSpPr txBox="1"/>
          <p:nvPr/>
        </p:nvSpPr>
        <p:spPr>
          <a:xfrm>
            <a:off x="2180597" y="1184279"/>
            <a:ext cx="7818106"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nSpc>
                <a:spcPct val="98000"/>
              </a:lnSpc>
              <a:defRPr sz="4000" i="1">
                <a:solidFill>
                  <a:srgbClr val="2A2620"/>
                </a:solidFill>
                <a:latin typeface="Georgia"/>
                <a:ea typeface="Georgia"/>
                <a:cs typeface="Georgia"/>
                <a:sym typeface="Georgia"/>
              </a:defRPr>
            </a:lvl1pPr>
          </a:lstStyle>
          <a:p>
            <a:r>
              <a:rPr dirty="0"/>
              <a:t>What is </a:t>
            </a:r>
            <a:r>
              <a:rPr dirty="0">
                <a:solidFill>
                  <a:srgbClr val="C9912E"/>
                </a:solidFill>
              </a:rPr>
              <a:t>Free Radical Damage?</a:t>
            </a:r>
          </a:p>
        </p:txBody>
      </p:sp>
      <p:sp>
        <p:nvSpPr>
          <p:cNvPr id="177" name="Shape 4"/>
          <p:cNvSpPr/>
          <p:nvPr/>
        </p:nvSpPr>
        <p:spPr>
          <a:xfrm>
            <a:off x="662940" y="2116835"/>
            <a:ext cx="320041" cy="320041"/>
          </a:xfrm>
          <a:prstGeom prst="ellipse">
            <a:avLst/>
          </a:prstGeom>
          <a:solidFill>
            <a:srgbClr val="FFF3B8"/>
          </a:solidFill>
          <a:ln w="12700">
            <a:miter lim="400000"/>
          </a:ln>
        </p:spPr>
        <p:txBody>
          <a:bodyPr lIns="45719" rIns="45719"/>
          <a:lstStyle/>
          <a:p>
            <a:endParaRPr/>
          </a:p>
        </p:txBody>
      </p:sp>
      <p:sp>
        <p:nvSpPr>
          <p:cNvPr id="178" name="Shape 5"/>
          <p:cNvSpPr/>
          <p:nvPr/>
        </p:nvSpPr>
        <p:spPr>
          <a:xfrm>
            <a:off x="749808" y="2203704"/>
            <a:ext cx="146305" cy="146305"/>
          </a:xfrm>
          <a:prstGeom prst="ellipse">
            <a:avLst/>
          </a:prstGeom>
          <a:solidFill>
            <a:srgbClr val="FFE234"/>
          </a:solidFill>
          <a:ln w="12700">
            <a:miter lim="400000"/>
          </a:ln>
        </p:spPr>
        <p:txBody>
          <a:bodyPr lIns="45719" rIns="45719"/>
          <a:lstStyle/>
          <a:p>
            <a:endParaRPr/>
          </a:p>
        </p:txBody>
      </p:sp>
      <p:sp>
        <p:nvSpPr>
          <p:cNvPr id="179" name="Text 6"/>
          <p:cNvSpPr txBox="1"/>
          <p:nvPr/>
        </p:nvSpPr>
        <p:spPr>
          <a:xfrm>
            <a:off x="1069849" y="2148946"/>
            <a:ext cx="4657009"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Processed and Low-nutrient food</a:t>
            </a:r>
          </a:p>
        </p:txBody>
      </p:sp>
      <p:sp>
        <p:nvSpPr>
          <p:cNvPr id="180" name="Shape 7"/>
          <p:cNvSpPr/>
          <p:nvPr/>
        </p:nvSpPr>
        <p:spPr>
          <a:xfrm>
            <a:off x="662940" y="2720339"/>
            <a:ext cx="320041" cy="320041"/>
          </a:xfrm>
          <a:prstGeom prst="ellipse">
            <a:avLst/>
          </a:prstGeom>
          <a:solidFill>
            <a:srgbClr val="FFF3B8"/>
          </a:solidFill>
          <a:ln w="12700">
            <a:miter lim="400000"/>
          </a:ln>
        </p:spPr>
        <p:txBody>
          <a:bodyPr lIns="45719" rIns="45719"/>
          <a:lstStyle/>
          <a:p>
            <a:endParaRPr/>
          </a:p>
        </p:txBody>
      </p:sp>
      <p:sp>
        <p:nvSpPr>
          <p:cNvPr id="181" name="Shape 8"/>
          <p:cNvSpPr/>
          <p:nvPr/>
        </p:nvSpPr>
        <p:spPr>
          <a:xfrm>
            <a:off x="749808" y="2807207"/>
            <a:ext cx="146305" cy="146305"/>
          </a:xfrm>
          <a:prstGeom prst="ellipse">
            <a:avLst/>
          </a:prstGeom>
          <a:solidFill>
            <a:srgbClr val="FFE234"/>
          </a:solidFill>
          <a:ln w="12700">
            <a:miter lim="400000"/>
          </a:ln>
        </p:spPr>
        <p:txBody>
          <a:bodyPr lIns="45719" rIns="45719"/>
          <a:lstStyle/>
          <a:p>
            <a:endParaRPr/>
          </a:p>
        </p:txBody>
      </p:sp>
      <p:sp>
        <p:nvSpPr>
          <p:cNvPr id="182" name="Text 9"/>
          <p:cNvSpPr txBox="1"/>
          <p:nvPr/>
        </p:nvSpPr>
        <p:spPr>
          <a:xfrm>
            <a:off x="1069849" y="2734775"/>
            <a:ext cx="1996924"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rPr lang="en-US" dirty="0"/>
              <a:t>Low-quality</a:t>
            </a:r>
            <a:r>
              <a:rPr dirty="0"/>
              <a:t> water</a:t>
            </a:r>
          </a:p>
        </p:txBody>
      </p:sp>
      <p:sp>
        <p:nvSpPr>
          <p:cNvPr id="183" name="Shape 10"/>
          <p:cNvSpPr/>
          <p:nvPr/>
        </p:nvSpPr>
        <p:spPr>
          <a:xfrm>
            <a:off x="662940" y="3323844"/>
            <a:ext cx="320041" cy="320041"/>
          </a:xfrm>
          <a:prstGeom prst="ellipse">
            <a:avLst/>
          </a:prstGeom>
          <a:solidFill>
            <a:srgbClr val="FFF3B8"/>
          </a:solidFill>
          <a:ln w="12700">
            <a:miter lim="400000"/>
          </a:ln>
        </p:spPr>
        <p:txBody>
          <a:bodyPr lIns="45719" rIns="45719"/>
          <a:lstStyle/>
          <a:p>
            <a:endParaRPr/>
          </a:p>
        </p:txBody>
      </p:sp>
      <p:sp>
        <p:nvSpPr>
          <p:cNvPr id="184" name="Shape 11"/>
          <p:cNvSpPr/>
          <p:nvPr/>
        </p:nvSpPr>
        <p:spPr>
          <a:xfrm>
            <a:off x="749808" y="3410711"/>
            <a:ext cx="146305" cy="146305"/>
          </a:xfrm>
          <a:prstGeom prst="ellipse">
            <a:avLst/>
          </a:prstGeom>
          <a:solidFill>
            <a:srgbClr val="FFE234"/>
          </a:solidFill>
          <a:ln w="12700">
            <a:miter lim="400000"/>
          </a:ln>
        </p:spPr>
        <p:txBody>
          <a:bodyPr lIns="45719" rIns="45719"/>
          <a:lstStyle/>
          <a:p>
            <a:endParaRPr/>
          </a:p>
        </p:txBody>
      </p:sp>
      <p:sp>
        <p:nvSpPr>
          <p:cNvPr id="185" name="Text 12"/>
          <p:cNvSpPr txBox="1"/>
          <p:nvPr/>
        </p:nvSpPr>
        <p:spPr>
          <a:xfrm>
            <a:off x="1069849" y="3355954"/>
            <a:ext cx="1996924"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Contaminated air</a:t>
            </a:r>
          </a:p>
        </p:txBody>
      </p:sp>
      <p:sp>
        <p:nvSpPr>
          <p:cNvPr id="186" name="Shape 13"/>
          <p:cNvSpPr/>
          <p:nvPr/>
        </p:nvSpPr>
        <p:spPr>
          <a:xfrm>
            <a:off x="662940" y="3927347"/>
            <a:ext cx="320041" cy="320041"/>
          </a:xfrm>
          <a:prstGeom prst="ellipse">
            <a:avLst/>
          </a:prstGeom>
          <a:solidFill>
            <a:srgbClr val="FFF3B8"/>
          </a:solidFill>
          <a:ln w="12700">
            <a:miter lim="400000"/>
          </a:ln>
        </p:spPr>
        <p:txBody>
          <a:bodyPr lIns="45719" rIns="45719"/>
          <a:lstStyle/>
          <a:p>
            <a:endParaRPr/>
          </a:p>
        </p:txBody>
      </p:sp>
      <p:sp>
        <p:nvSpPr>
          <p:cNvPr id="187" name="Shape 14"/>
          <p:cNvSpPr/>
          <p:nvPr/>
        </p:nvSpPr>
        <p:spPr>
          <a:xfrm>
            <a:off x="749808" y="4014215"/>
            <a:ext cx="146305" cy="146305"/>
          </a:xfrm>
          <a:prstGeom prst="ellipse">
            <a:avLst/>
          </a:prstGeom>
          <a:solidFill>
            <a:srgbClr val="FFE234"/>
          </a:solidFill>
          <a:ln w="12700">
            <a:miter lim="400000"/>
          </a:ln>
        </p:spPr>
        <p:txBody>
          <a:bodyPr lIns="45719" rIns="45719"/>
          <a:lstStyle/>
          <a:p>
            <a:endParaRPr/>
          </a:p>
        </p:txBody>
      </p:sp>
      <p:sp>
        <p:nvSpPr>
          <p:cNvPr id="188" name="Text 15"/>
          <p:cNvSpPr txBox="1"/>
          <p:nvPr/>
        </p:nvSpPr>
        <p:spPr>
          <a:xfrm>
            <a:off x="1069849" y="3959458"/>
            <a:ext cx="3628534"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Too little — or too much — exercise</a:t>
            </a:r>
          </a:p>
        </p:txBody>
      </p:sp>
      <p:sp>
        <p:nvSpPr>
          <p:cNvPr id="189" name="Shape 16"/>
          <p:cNvSpPr/>
          <p:nvPr/>
        </p:nvSpPr>
        <p:spPr>
          <a:xfrm>
            <a:off x="662940" y="4530852"/>
            <a:ext cx="320041" cy="320041"/>
          </a:xfrm>
          <a:prstGeom prst="ellipse">
            <a:avLst/>
          </a:prstGeom>
          <a:solidFill>
            <a:srgbClr val="FFF3B8"/>
          </a:solidFill>
          <a:ln w="12700">
            <a:miter lim="400000"/>
          </a:ln>
        </p:spPr>
        <p:txBody>
          <a:bodyPr lIns="45719" rIns="45719"/>
          <a:lstStyle/>
          <a:p>
            <a:endParaRPr/>
          </a:p>
        </p:txBody>
      </p:sp>
      <p:sp>
        <p:nvSpPr>
          <p:cNvPr id="190" name="Shape 17"/>
          <p:cNvSpPr/>
          <p:nvPr/>
        </p:nvSpPr>
        <p:spPr>
          <a:xfrm>
            <a:off x="749808" y="4617720"/>
            <a:ext cx="146305" cy="146305"/>
          </a:xfrm>
          <a:prstGeom prst="ellipse">
            <a:avLst/>
          </a:prstGeom>
          <a:solidFill>
            <a:srgbClr val="FFE234"/>
          </a:solidFill>
          <a:ln w="12700">
            <a:miter lim="400000"/>
          </a:ln>
        </p:spPr>
        <p:txBody>
          <a:bodyPr lIns="45719" rIns="45719"/>
          <a:lstStyle/>
          <a:p>
            <a:endParaRPr/>
          </a:p>
        </p:txBody>
      </p:sp>
      <p:sp>
        <p:nvSpPr>
          <p:cNvPr id="191" name="Text 18"/>
          <p:cNvSpPr txBox="1"/>
          <p:nvPr/>
        </p:nvSpPr>
        <p:spPr>
          <a:xfrm>
            <a:off x="1069849" y="4562962"/>
            <a:ext cx="2235296"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Environmental toxins</a:t>
            </a:r>
          </a:p>
        </p:txBody>
      </p:sp>
      <p:sp>
        <p:nvSpPr>
          <p:cNvPr id="192" name="Shape 19"/>
          <p:cNvSpPr/>
          <p:nvPr/>
        </p:nvSpPr>
        <p:spPr>
          <a:xfrm>
            <a:off x="662940" y="5134355"/>
            <a:ext cx="320041" cy="320041"/>
          </a:xfrm>
          <a:prstGeom prst="ellipse">
            <a:avLst/>
          </a:prstGeom>
          <a:solidFill>
            <a:srgbClr val="FFF3B8"/>
          </a:solidFill>
          <a:ln w="12700">
            <a:miter lim="400000"/>
          </a:ln>
        </p:spPr>
        <p:txBody>
          <a:bodyPr lIns="45719" rIns="45719"/>
          <a:lstStyle/>
          <a:p>
            <a:endParaRPr/>
          </a:p>
        </p:txBody>
      </p:sp>
      <p:sp>
        <p:nvSpPr>
          <p:cNvPr id="193" name="Shape 20"/>
          <p:cNvSpPr/>
          <p:nvPr/>
        </p:nvSpPr>
        <p:spPr>
          <a:xfrm>
            <a:off x="749808" y="5221223"/>
            <a:ext cx="146305" cy="146305"/>
          </a:xfrm>
          <a:prstGeom prst="ellipse">
            <a:avLst/>
          </a:prstGeom>
          <a:solidFill>
            <a:srgbClr val="FFE234"/>
          </a:solidFill>
          <a:ln w="12700">
            <a:miter lim="400000"/>
          </a:ln>
        </p:spPr>
        <p:txBody>
          <a:bodyPr lIns="45719" rIns="45719"/>
          <a:lstStyle/>
          <a:p>
            <a:endParaRPr/>
          </a:p>
        </p:txBody>
      </p:sp>
      <p:sp>
        <p:nvSpPr>
          <p:cNvPr id="194" name="Text 21"/>
          <p:cNvSpPr txBox="1"/>
          <p:nvPr/>
        </p:nvSpPr>
        <p:spPr>
          <a:xfrm>
            <a:off x="1069849" y="5166466"/>
            <a:ext cx="2235296"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Wi-Fi, EMFs, 4G / 5G</a:t>
            </a:r>
          </a:p>
        </p:txBody>
      </p:sp>
      <p:sp>
        <p:nvSpPr>
          <p:cNvPr id="195" name="Shape 22"/>
          <p:cNvSpPr/>
          <p:nvPr/>
        </p:nvSpPr>
        <p:spPr>
          <a:xfrm>
            <a:off x="662940" y="5737859"/>
            <a:ext cx="320041" cy="320041"/>
          </a:xfrm>
          <a:prstGeom prst="ellipse">
            <a:avLst/>
          </a:prstGeom>
          <a:solidFill>
            <a:srgbClr val="FFF3B8"/>
          </a:solidFill>
          <a:ln w="12700">
            <a:miter lim="400000"/>
          </a:ln>
        </p:spPr>
        <p:txBody>
          <a:bodyPr lIns="45719" rIns="45719"/>
          <a:lstStyle/>
          <a:p>
            <a:endParaRPr/>
          </a:p>
        </p:txBody>
      </p:sp>
      <p:sp>
        <p:nvSpPr>
          <p:cNvPr id="196" name="Shape 23"/>
          <p:cNvSpPr/>
          <p:nvPr/>
        </p:nvSpPr>
        <p:spPr>
          <a:xfrm>
            <a:off x="749808" y="5824728"/>
            <a:ext cx="146305" cy="146305"/>
          </a:xfrm>
          <a:prstGeom prst="ellipse">
            <a:avLst/>
          </a:prstGeom>
          <a:solidFill>
            <a:srgbClr val="FFE234"/>
          </a:solidFill>
          <a:ln w="12700">
            <a:miter lim="400000"/>
          </a:ln>
        </p:spPr>
        <p:txBody>
          <a:bodyPr lIns="45719" rIns="45719"/>
          <a:lstStyle/>
          <a:p>
            <a:endParaRPr/>
          </a:p>
        </p:txBody>
      </p:sp>
      <p:sp>
        <p:nvSpPr>
          <p:cNvPr id="197" name="Text 24"/>
          <p:cNvSpPr txBox="1"/>
          <p:nvPr/>
        </p:nvSpPr>
        <p:spPr>
          <a:xfrm>
            <a:off x="1069849" y="5769970"/>
            <a:ext cx="2610163"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Medications — and more</a:t>
            </a:r>
          </a:p>
        </p:txBody>
      </p:sp>
      <p:sp>
        <p:nvSpPr>
          <p:cNvPr id="199"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7" name="Picture 6">
            <a:extLst>
              <a:ext uri="{FF2B5EF4-FFF2-40B4-BE49-F238E27FC236}">
                <a16:creationId xmlns:a16="http://schemas.microsoft.com/office/drawing/2014/main" id="{B4F61DD3-8FC2-56BE-AE88-F49666C6467A}"/>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237990" y="1676400"/>
            <a:ext cx="7772400" cy="5181600"/>
          </a:xfrm>
          <a:prstGeom prst="rect">
            <a:avLst/>
          </a:prstGeom>
          <a:effectLst>
            <a:outerShdw blurRad="63500" sx="102000" sy="102000" algn="ctr" rotWithShape="0">
              <a:prstClr val="black">
                <a:alpha val="40000"/>
              </a:prstClr>
            </a:outerShdw>
          </a:effectLst>
        </p:spPr>
      </p:pic>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236"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237"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238" name="Text 2"/>
          <p:cNvSpPr txBox="1"/>
          <p:nvPr/>
        </p:nvSpPr>
        <p:spPr>
          <a:xfrm>
            <a:off x="1078991" y="625655"/>
            <a:ext cx="2028340"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MODERN LOAD</a:t>
            </a:r>
          </a:p>
        </p:txBody>
      </p:sp>
      <p:sp>
        <p:nvSpPr>
          <p:cNvPr id="239" name="Text 7"/>
          <p:cNvSpPr txBox="1"/>
          <p:nvPr/>
        </p:nvSpPr>
        <p:spPr>
          <a:xfrm>
            <a:off x="7401369" y="1369602"/>
            <a:ext cx="4061334"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b="1" spc="115">
                <a:solidFill>
                  <a:srgbClr val="C9912E"/>
                </a:solidFill>
              </a:defRPr>
            </a:lvl1pPr>
          </a:lstStyle>
          <a:p>
            <a:r>
              <a:t>YOUR OWN ENZYMES  ·  1 : 1,000,000 / sec</a:t>
            </a:r>
          </a:p>
        </p:txBody>
      </p:sp>
      <p:sp>
        <p:nvSpPr>
          <p:cNvPr id="240" name="Text 4"/>
          <p:cNvSpPr txBox="1"/>
          <p:nvPr/>
        </p:nvSpPr>
        <p:spPr>
          <a:xfrm>
            <a:off x="1305504" y="1369602"/>
            <a:ext cx="3935651"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b="1" spc="115">
                <a:solidFill>
                  <a:srgbClr val="6B6354"/>
                </a:solidFill>
              </a:defRPr>
            </a:lvl1pPr>
          </a:lstStyle>
          <a:p>
            <a:r>
              <a:rPr dirty="0"/>
              <a:t>DIETARY ANTIOXIDANTS  ·  1 : 1 then done</a:t>
            </a:r>
          </a:p>
        </p:txBody>
      </p:sp>
      <p:pic>
        <p:nvPicPr>
          <p:cNvPr id="241" name="background_removal#TUFITVRUQ3BsQ1kjMSM2Y2FmMjhhNTNhMzRiYzBiNTFlMTQ3ZGQxNmEyZTRmMCMxMDY4IyNUUkFOU0ZPUk1BVElPTl9SRVFVRVNU.png" descr="background_removal#TUFITVRUQ3BsQ1kjMSM2Y2FmMjhhNTNhMzRiYzBiNTFlMTQ3ZGQxNmEyZTRmMCMxMDY4IyNUUkFOU0ZPUk1BVElPTl9SRVFVRVNU.png"/>
          <p:cNvPicPr>
            <a:picLocks noChangeAspect="1"/>
          </p:cNvPicPr>
          <p:nvPr/>
        </p:nvPicPr>
        <p:blipFill>
          <a:blip r:embed="rId2">
            <a:extLst>
              <a:ext uri="{28A0092B-C50C-407E-A947-70E740481C1C}">
                <a14:useLocalDpi xmlns:a14="http://schemas.microsoft.com/office/drawing/2010/main"/>
              </a:ext>
            </a:extLst>
          </a:blip>
          <a:srcRect l="4489" t="12207" r="4489"/>
          <a:stretch>
            <a:fillRect/>
          </a:stretch>
        </p:blipFill>
        <p:spPr>
          <a:xfrm>
            <a:off x="360336" y="1800792"/>
            <a:ext cx="5981026" cy="4180782"/>
          </a:xfrm>
          <a:prstGeom prst="rect">
            <a:avLst/>
          </a:prstGeom>
          <a:ln w="12700">
            <a:miter lim="400000"/>
          </a:ln>
        </p:spPr>
      </p:pic>
      <p:sp>
        <p:nvSpPr>
          <p:cNvPr id="242" name="Text 4"/>
          <p:cNvSpPr txBox="1"/>
          <p:nvPr/>
        </p:nvSpPr>
        <p:spPr>
          <a:xfrm>
            <a:off x="991098" y="3702416"/>
            <a:ext cx="1905463" cy="1292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1" spc="115">
                <a:solidFill>
                  <a:srgbClr val="6B6354"/>
                </a:solidFill>
              </a:defRPr>
            </a:lvl1pPr>
          </a:lstStyle>
          <a:p>
            <a:r>
              <a:rPr dirty="0"/>
              <a:t>400 oranges a da</a:t>
            </a:r>
            <a:r>
              <a:rPr lang="en-US" dirty="0"/>
              <a:t>y</a:t>
            </a:r>
            <a:endParaRPr dirty="0"/>
          </a:p>
        </p:txBody>
      </p:sp>
      <p:sp>
        <p:nvSpPr>
          <p:cNvPr id="243" name="Text 4"/>
          <p:cNvSpPr txBox="1"/>
          <p:nvPr/>
        </p:nvSpPr>
        <p:spPr>
          <a:xfrm>
            <a:off x="3698220" y="3702417"/>
            <a:ext cx="2593343" cy="1292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1" spc="115">
                <a:solidFill>
                  <a:srgbClr val="6B6354"/>
                </a:solidFill>
              </a:defRPr>
            </a:lvl1pPr>
          </a:lstStyle>
          <a:p>
            <a:r>
              <a:rPr dirty="0"/>
              <a:t>500 cups of broccoli daily</a:t>
            </a:r>
          </a:p>
        </p:txBody>
      </p:sp>
      <p:sp>
        <p:nvSpPr>
          <p:cNvPr id="244" name="Text 4"/>
          <p:cNvSpPr txBox="1"/>
          <p:nvPr/>
        </p:nvSpPr>
        <p:spPr>
          <a:xfrm>
            <a:off x="3907790" y="5751520"/>
            <a:ext cx="2433572" cy="179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1" spc="115">
                <a:solidFill>
                  <a:srgbClr val="6B6354"/>
                </a:solidFill>
              </a:defRPr>
            </a:lvl1pPr>
          </a:lstStyle>
          <a:p>
            <a:r>
              <a:rPr dirty="0"/>
              <a:t>120 vitamin C tablets</a:t>
            </a:r>
          </a:p>
        </p:txBody>
      </p:sp>
      <p:sp>
        <p:nvSpPr>
          <p:cNvPr id="245" name="Text 4"/>
          <p:cNvSpPr txBox="1"/>
          <p:nvPr/>
        </p:nvSpPr>
        <p:spPr>
          <a:xfrm>
            <a:off x="795528" y="5747226"/>
            <a:ext cx="2433573" cy="1799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500" b="1" spc="115">
                <a:solidFill>
                  <a:srgbClr val="6B6354"/>
                </a:solidFill>
              </a:defRPr>
            </a:lvl1pPr>
          </a:lstStyle>
          <a:p>
            <a:r>
              <a:rPr dirty="0"/>
              <a:t>110 cups of blueberries</a:t>
            </a:r>
          </a:p>
        </p:txBody>
      </p:sp>
      <p:sp>
        <p:nvSpPr>
          <p:cNvPr id="246"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grpSp>
        <p:nvGrpSpPr>
          <p:cNvPr id="268" name="Group"/>
          <p:cNvGrpSpPr/>
          <p:nvPr/>
        </p:nvGrpSpPr>
        <p:grpSpPr>
          <a:xfrm>
            <a:off x="6505956" y="1934145"/>
            <a:ext cx="5852162" cy="4069082"/>
            <a:chOff x="0" y="0"/>
            <a:chExt cx="5852161" cy="4069080"/>
          </a:xfrm>
        </p:grpSpPr>
        <p:grpSp>
          <p:nvGrpSpPr>
            <p:cNvPr id="249" name="Group"/>
            <p:cNvGrpSpPr/>
            <p:nvPr/>
          </p:nvGrpSpPr>
          <p:grpSpPr>
            <a:xfrm>
              <a:off x="123443" y="0"/>
              <a:ext cx="5148073" cy="4069080"/>
              <a:chOff x="0" y="0"/>
              <a:chExt cx="5148071" cy="4069079"/>
            </a:xfrm>
          </p:grpSpPr>
          <p:sp>
            <p:nvSpPr>
              <p:cNvPr id="247" name="Shape 7"/>
              <p:cNvSpPr/>
              <p:nvPr/>
            </p:nvSpPr>
            <p:spPr>
              <a:xfrm>
                <a:off x="0" y="0"/>
                <a:ext cx="5148072" cy="4069080"/>
              </a:xfrm>
              <a:prstGeom prst="roundRect">
                <a:avLst>
                  <a:gd name="adj" fmla="val 3146"/>
                </a:avLst>
              </a:prstGeom>
              <a:solidFill>
                <a:srgbClr val="FFFFFF"/>
              </a:solidFill>
              <a:ln w="12700" cap="flat">
                <a:solidFill>
                  <a:srgbClr val="F3EAD6"/>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248" name="Text 8"/>
              <p:cNvSpPr txBox="1"/>
              <p:nvPr/>
            </p:nvSpPr>
            <p:spPr>
              <a:xfrm>
                <a:off x="288035" y="251814"/>
                <a:ext cx="4572001"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defRPr sz="1100" b="1" spc="200">
                    <a:solidFill>
                      <a:srgbClr val="C9912E"/>
                    </a:solidFill>
                  </a:defRPr>
                </a:lvl1pPr>
              </a:lstStyle>
              <a:p>
                <a:r>
                  <a:t>OXIDATIVE STRESS OVER TIME</a:t>
                </a:r>
              </a:p>
            </p:txBody>
          </p:sp>
        </p:grpSp>
        <p:sp>
          <p:nvSpPr>
            <p:cNvPr id="250" name="Shape 10"/>
            <p:cNvSpPr/>
            <p:nvPr/>
          </p:nvSpPr>
          <p:spPr>
            <a:xfrm>
              <a:off x="868679" y="2179752"/>
              <a:ext cx="4114801" cy="1"/>
            </a:xfrm>
            <a:prstGeom prst="line">
              <a:avLst/>
            </a:prstGeom>
            <a:noFill/>
            <a:ln w="9525" cap="flat">
              <a:solidFill>
                <a:srgbClr val="F3EAD6"/>
              </a:solidFill>
              <a:prstDash val="solid"/>
              <a:round/>
            </a:ln>
            <a:effectLst/>
          </p:spPr>
          <p:txBody>
            <a:bodyPr wrap="square" lIns="45719" tIns="45719" rIns="45719" bIns="45719" numCol="1" anchor="t">
              <a:noAutofit/>
            </a:bodyPr>
            <a:lstStyle/>
            <a:p>
              <a:endParaRPr/>
            </a:p>
          </p:txBody>
        </p:sp>
        <p:sp>
          <p:nvSpPr>
            <p:cNvPr id="251" name="Shape 11"/>
            <p:cNvSpPr/>
            <p:nvPr/>
          </p:nvSpPr>
          <p:spPr>
            <a:xfrm>
              <a:off x="868679" y="1356791"/>
              <a:ext cx="4114801" cy="1"/>
            </a:xfrm>
            <a:prstGeom prst="line">
              <a:avLst/>
            </a:prstGeom>
            <a:noFill/>
            <a:ln w="9525" cap="flat">
              <a:solidFill>
                <a:srgbClr val="F3EAD6"/>
              </a:solidFill>
              <a:prstDash val="solid"/>
              <a:round/>
            </a:ln>
            <a:effectLst/>
          </p:spPr>
          <p:txBody>
            <a:bodyPr wrap="square" lIns="45719" tIns="45719" rIns="45719" bIns="45719" numCol="1" anchor="t">
              <a:noAutofit/>
            </a:bodyPr>
            <a:lstStyle/>
            <a:p>
              <a:endParaRPr/>
            </a:p>
          </p:txBody>
        </p:sp>
        <p:sp>
          <p:nvSpPr>
            <p:cNvPr id="252" name="Shape 12"/>
            <p:cNvSpPr/>
            <p:nvPr/>
          </p:nvSpPr>
          <p:spPr>
            <a:xfrm>
              <a:off x="868679" y="533832"/>
              <a:ext cx="4114801" cy="1"/>
            </a:xfrm>
            <a:prstGeom prst="line">
              <a:avLst/>
            </a:prstGeom>
            <a:noFill/>
            <a:ln w="9525" cap="flat">
              <a:solidFill>
                <a:srgbClr val="F3EAD6"/>
              </a:solidFill>
              <a:prstDash val="solid"/>
              <a:round/>
            </a:ln>
            <a:effectLst/>
          </p:spPr>
          <p:txBody>
            <a:bodyPr wrap="square" lIns="45719" tIns="45719" rIns="45719" bIns="45719" numCol="1" anchor="t">
              <a:noAutofit/>
            </a:bodyPr>
            <a:lstStyle/>
            <a:p>
              <a:endParaRPr/>
            </a:p>
          </p:txBody>
        </p:sp>
        <p:sp>
          <p:nvSpPr>
            <p:cNvPr id="253" name="Shape 13"/>
            <p:cNvSpPr/>
            <p:nvPr/>
          </p:nvSpPr>
          <p:spPr>
            <a:xfrm flipH="1">
              <a:off x="868679" y="533831"/>
              <a:ext cx="1" cy="2468881"/>
            </a:xfrm>
            <a:prstGeom prst="line">
              <a:avLst/>
            </a:prstGeom>
            <a:noFill/>
            <a:ln w="15875" cap="flat">
              <a:solidFill>
                <a:srgbClr val="9C937F"/>
              </a:solidFill>
              <a:prstDash val="solid"/>
              <a:round/>
            </a:ln>
            <a:effectLst/>
          </p:spPr>
          <p:txBody>
            <a:bodyPr wrap="square" lIns="45719" tIns="45719" rIns="45719" bIns="45719" numCol="1" anchor="t">
              <a:noAutofit/>
            </a:bodyPr>
            <a:lstStyle/>
            <a:p>
              <a:endParaRPr/>
            </a:p>
          </p:txBody>
        </p:sp>
        <p:sp>
          <p:nvSpPr>
            <p:cNvPr id="254" name="Shape 14"/>
            <p:cNvSpPr/>
            <p:nvPr/>
          </p:nvSpPr>
          <p:spPr>
            <a:xfrm>
              <a:off x="868679" y="3002712"/>
              <a:ext cx="4114801" cy="1"/>
            </a:xfrm>
            <a:prstGeom prst="line">
              <a:avLst/>
            </a:prstGeom>
            <a:noFill/>
            <a:ln w="15875" cap="flat">
              <a:solidFill>
                <a:srgbClr val="9C937F"/>
              </a:solidFill>
              <a:prstDash val="solid"/>
              <a:round/>
            </a:ln>
            <a:effectLst/>
          </p:spPr>
          <p:txBody>
            <a:bodyPr wrap="square" lIns="45719" tIns="45719" rIns="45719" bIns="45719" numCol="1" anchor="t">
              <a:noAutofit/>
            </a:bodyPr>
            <a:lstStyle/>
            <a:p>
              <a:endParaRPr/>
            </a:p>
          </p:txBody>
        </p:sp>
        <p:sp>
          <p:nvSpPr>
            <p:cNvPr id="255" name="Shape 15"/>
            <p:cNvSpPr/>
            <p:nvPr/>
          </p:nvSpPr>
          <p:spPr>
            <a:xfrm flipV="1">
              <a:off x="868679" y="2015159"/>
              <a:ext cx="1371601" cy="543155"/>
            </a:xfrm>
            <a:prstGeom prst="line">
              <a:avLst/>
            </a:prstGeom>
            <a:noFill/>
            <a:ln w="38100" cap="flat">
              <a:solidFill>
                <a:srgbClr val="6B6354"/>
              </a:solidFill>
              <a:prstDash val="solid"/>
              <a:round/>
            </a:ln>
            <a:effectLst/>
          </p:spPr>
          <p:txBody>
            <a:bodyPr wrap="square" lIns="45719" tIns="45719" rIns="45719" bIns="45719" numCol="1" anchor="t">
              <a:noAutofit/>
            </a:bodyPr>
            <a:lstStyle/>
            <a:p>
              <a:endParaRPr/>
            </a:p>
          </p:txBody>
        </p:sp>
        <p:sp>
          <p:nvSpPr>
            <p:cNvPr id="256" name="Shape 16"/>
            <p:cNvSpPr/>
            <p:nvPr/>
          </p:nvSpPr>
          <p:spPr>
            <a:xfrm flipV="1">
              <a:off x="2240279" y="873876"/>
              <a:ext cx="2743202" cy="1141284"/>
            </a:xfrm>
            <a:prstGeom prst="line">
              <a:avLst/>
            </a:prstGeom>
            <a:noFill/>
            <a:ln w="38100" cap="flat">
              <a:solidFill>
                <a:srgbClr val="6B6354"/>
              </a:solidFill>
              <a:prstDash val="solid"/>
              <a:round/>
            </a:ln>
            <a:effectLst/>
          </p:spPr>
          <p:txBody>
            <a:bodyPr wrap="square" lIns="45719" tIns="45719" rIns="45719" bIns="45719" numCol="1" anchor="t">
              <a:noAutofit/>
            </a:bodyPr>
            <a:lstStyle/>
            <a:p>
              <a:endParaRPr/>
            </a:p>
          </p:txBody>
        </p:sp>
        <p:sp>
          <p:nvSpPr>
            <p:cNvPr id="258" name="Shape 19"/>
            <p:cNvSpPr/>
            <p:nvPr/>
          </p:nvSpPr>
          <p:spPr>
            <a:xfrm>
              <a:off x="868679" y="2557739"/>
              <a:ext cx="4194827" cy="41707"/>
            </a:xfrm>
            <a:prstGeom prst="line">
              <a:avLst/>
            </a:prstGeom>
            <a:noFill/>
            <a:ln w="50800" cap="flat">
              <a:solidFill>
                <a:srgbClr val="C9912E"/>
              </a:solidFill>
              <a:prstDash val="solid"/>
              <a:round/>
            </a:ln>
            <a:effectLst/>
          </p:spPr>
          <p:txBody>
            <a:bodyPr wrap="square" lIns="45719" tIns="45719" rIns="45719" bIns="45719" numCol="1" anchor="t">
              <a:noAutofit/>
            </a:bodyPr>
            <a:lstStyle/>
            <a:p>
              <a:endParaRPr/>
            </a:p>
          </p:txBody>
        </p:sp>
        <p:sp>
          <p:nvSpPr>
            <p:cNvPr id="260" name="Text 21"/>
            <p:cNvSpPr txBox="1"/>
            <p:nvPr/>
          </p:nvSpPr>
          <p:spPr>
            <a:xfrm>
              <a:off x="0" y="3085008"/>
              <a:ext cx="1737361" cy="1370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000">
                  <a:solidFill>
                    <a:srgbClr val="6B6354"/>
                  </a:solidFill>
                </a:defRPr>
              </a:lvl1pPr>
            </a:lstStyle>
            <a:p>
              <a:r>
                <a:t>Age 20</a:t>
              </a:r>
            </a:p>
          </p:txBody>
        </p:sp>
        <p:sp>
          <p:nvSpPr>
            <p:cNvPr id="261" name="Text 22"/>
            <p:cNvSpPr txBox="1"/>
            <p:nvPr/>
          </p:nvSpPr>
          <p:spPr>
            <a:xfrm>
              <a:off x="1371600" y="3085008"/>
              <a:ext cx="1737361" cy="1370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000">
                  <a:solidFill>
                    <a:srgbClr val="6B6354"/>
                  </a:solidFill>
                </a:defRPr>
              </a:lvl1pPr>
            </a:lstStyle>
            <a:p>
              <a:r>
                <a:t>40</a:t>
              </a:r>
            </a:p>
          </p:txBody>
        </p:sp>
        <p:sp>
          <p:nvSpPr>
            <p:cNvPr id="262" name="Text 23"/>
            <p:cNvSpPr txBox="1"/>
            <p:nvPr/>
          </p:nvSpPr>
          <p:spPr>
            <a:xfrm>
              <a:off x="2743200" y="3085008"/>
              <a:ext cx="1737361" cy="1370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000">
                  <a:solidFill>
                    <a:srgbClr val="6B6354"/>
                  </a:solidFill>
                </a:defRPr>
              </a:lvl1pPr>
            </a:lstStyle>
            <a:p>
              <a:r>
                <a:t>60</a:t>
              </a:r>
            </a:p>
          </p:txBody>
        </p:sp>
        <p:sp>
          <p:nvSpPr>
            <p:cNvPr id="263" name="Text 24"/>
            <p:cNvSpPr txBox="1"/>
            <p:nvPr/>
          </p:nvSpPr>
          <p:spPr>
            <a:xfrm>
              <a:off x="4114800" y="3085008"/>
              <a:ext cx="1737361" cy="13707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000">
                  <a:solidFill>
                    <a:srgbClr val="6B6354"/>
                  </a:solidFill>
                </a:defRPr>
              </a:lvl1pPr>
            </a:lstStyle>
            <a:p>
              <a:r>
                <a:t>80</a:t>
              </a:r>
            </a:p>
          </p:txBody>
        </p:sp>
        <p:sp>
          <p:nvSpPr>
            <p:cNvPr id="264" name="Text 25"/>
            <p:cNvSpPr txBox="1"/>
            <p:nvPr/>
          </p:nvSpPr>
          <p:spPr>
            <a:xfrm>
              <a:off x="2503187" y="581867"/>
              <a:ext cx="2560321"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r">
                <a:defRPr sz="1100" b="1">
                  <a:solidFill>
                    <a:srgbClr val="6B6354"/>
                  </a:solidFill>
                </a:defRPr>
              </a:lvl1pPr>
            </a:lstStyle>
            <a:p>
              <a:r>
                <a:t>Without Protandim</a:t>
              </a:r>
            </a:p>
          </p:txBody>
        </p:sp>
        <p:sp>
          <p:nvSpPr>
            <p:cNvPr id="265" name="Text 26"/>
            <p:cNvSpPr txBox="1"/>
            <p:nvPr/>
          </p:nvSpPr>
          <p:spPr>
            <a:xfrm>
              <a:off x="2731764" y="2771030"/>
              <a:ext cx="2286001"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r">
                <a:defRPr sz="1100" b="1">
                  <a:solidFill>
                    <a:srgbClr val="C9912E"/>
                  </a:solidFill>
                </a:defRPr>
              </a:lvl1pPr>
            </a:lstStyle>
            <a:p>
              <a:r>
                <a:t>With Protandim</a:t>
              </a:r>
            </a:p>
          </p:txBody>
        </p:sp>
        <p:sp>
          <p:nvSpPr>
            <p:cNvPr id="266" name="Text 6"/>
            <p:cNvSpPr txBox="1"/>
            <p:nvPr/>
          </p:nvSpPr>
          <p:spPr>
            <a:xfrm>
              <a:off x="1239094" y="3429398"/>
              <a:ext cx="3373970" cy="1667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defRPr sz="1300">
                  <a:solidFill>
                    <a:srgbClr val="2A2620"/>
                  </a:solidFill>
                </a:defRPr>
              </a:lvl1pPr>
            </a:lstStyle>
            <a:p>
              <a:r>
                <a:t>With a P Value of 0.0001</a:t>
              </a:r>
            </a:p>
          </p:txBody>
        </p:sp>
        <p:sp>
          <p:nvSpPr>
            <p:cNvPr id="267" name="Shape 15"/>
            <p:cNvSpPr/>
            <p:nvPr/>
          </p:nvSpPr>
          <p:spPr>
            <a:xfrm>
              <a:off x="4662424" y="1162282"/>
              <a:ext cx="1" cy="1299039"/>
            </a:xfrm>
            <a:prstGeom prst="line">
              <a:avLst/>
            </a:prstGeom>
            <a:noFill/>
            <a:ln w="76200" cap="flat">
              <a:solidFill>
                <a:srgbClr val="C9912E"/>
              </a:solidFill>
              <a:prstDash val="solid"/>
              <a:round/>
              <a:tailEnd type="triangle" w="med" len="med"/>
            </a:ln>
            <a:effectLst/>
          </p:spPr>
          <p:txBody>
            <a:bodyPr wrap="square" lIns="45719" tIns="45719" rIns="45719" bIns="45719" numCol="1" anchor="t">
              <a:noAutofit/>
            </a:bodyPr>
            <a:lstStyle/>
            <a:p>
              <a:endParaRPr/>
            </a:p>
          </p:txBody>
        </p:sp>
      </p:grpSp>
      <p:sp>
        <p:nvSpPr>
          <p:cNvPr id="2" name="Text 3">
            <a:extLst>
              <a:ext uri="{FF2B5EF4-FFF2-40B4-BE49-F238E27FC236}">
                <a16:creationId xmlns:a16="http://schemas.microsoft.com/office/drawing/2014/main" id="{94ED1F22-60CA-F532-1767-0D1571990D19}"/>
              </a:ext>
            </a:extLst>
          </p:cNvPr>
          <p:cNvSpPr txBox="1"/>
          <p:nvPr/>
        </p:nvSpPr>
        <p:spPr>
          <a:xfrm>
            <a:off x="3649880" y="398893"/>
            <a:ext cx="487954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nSpc>
                <a:spcPct val="98000"/>
              </a:lnSpc>
              <a:defRPr sz="3300" i="1">
                <a:solidFill>
                  <a:srgbClr val="2A2620"/>
                </a:solidFill>
                <a:latin typeface="Georgia"/>
                <a:ea typeface="Georgia"/>
                <a:cs typeface="Georgia"/>
                <a:sym typeface="Georgia"/>
              </a:defRPr>
            </a:lvl1pPr>
          </a:lstStyle>
          <a:p>
            <a:r>
              <a:rPr sz="4000" dirty="0"/>
              <a:t>Diet Alone </a:t>
            </a:r>
            <a:r>
              <a:rPr sz="4000" dirty="0">
                <a:solidFill>
                  <a:srgbClr val="C9912E"/>
                </a:solidFill>
              </a:rPr>
              <a:t>Can’t W</a:t>
            </a:r>
            <a:r>
              <a:rPr dirty="0">
                <a:solidFill>
                  <a:srgbClr val="C9912E"/>
                </a:solidFill>
              </a:rPr>
              <a:t>in</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 name="Image" descr="Image"/>
          <p:cNvPicPr>
            <a:picLocks noChangeAspect="1"/>
          </p:cNvPicPr>
          <p:nvPr/>
        </p:nvPicPr>
        <p:blipFill>
          <a:blip r:embed="rId3"/>
          <a:stretch>
            <a:fillRect/>
          </a:stretch>
        </p:blipFill>
        <p:spPr>
          <a:xfrm>
            <a:off x="11723517" y="6418136"/>
            <a:ext cx="276167" cy="296871"/>
          </a:xfrm>
          <a:prstGeom prst="rect">
            <a:avLst/>
          </a:prstGeom>
          <a:ln w="12700">
            <a:miter lim="400000"/>
          </a:ln>
        </p:spPr>
      </p:pic>
      <p:sp>
        <p:nvSpPr>
          <p:cNvPr id="351" name="Rectangle 14"/>
          <p:cNvSpPr txBox="1"/>
          <p:nvPr/>
        </p:nvSpPr>
        <p:spPr>
          <a:xfrm>
            <a:off x="520596" y="6471916"/>
            <a:ext cx="6806930" cy="222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lnSpc>
                <a:spcPct val="100000"/>
              </a:lnSpc>
              <a:defRPr sz="1700" spc="340">
                <a:solidFill>
                  <a:srgbClr val="FFFFFF"/>
                </a:solidFill>
                <a:latin typeface="Arial"/>
                <a:ea typeface="Arial"/>
                <a:cs typeface="Arial"/>
                <a:sym typeface="Arial"/>
              </a:defRPr>
            </a:lvl1pPr>
          </a:lstStyle>
          <a:p>
            <a:r>
              <a:rPr sz="849"/>
              <a:t>Global convention</a:t>
            </a:r>
          </a:p>
        </p:txBody>
      </p:sp>
      <p:pic>
        <p:nvPicPr>
          <p:cNvPr id="353" name="AdobeStock_204385884.jpeg" descr="AdobeStock_204385884.jpeg"/>
          <p:cNvPicPr>
            <a:picLocks noChangeAspect="1"/>
          </p:cNvPicPr>
          <p:nvPr/>
        </p:nvPicPr>
        <p:blipFill>
          <a:blip r:embed="rId4"/>
          <a:srcRect l="13068" t="18897" r="18364" b="2536"/>
          <a:stretch>
            <a:fillRect/>
          </a:stretch>
        </p:blipFill>
        <p:spPr>
          <a:xfrm>
            <a:off x="-76470" y="0"/>
            <a:ext cx="12332240" cy="7221217"/>
          </a:xfrm>
          <a:prstGeom prst="rect">
            <a:avLst/>
          </a:prstGeom>
          <a:ln w="12700">
            <a:miter lim="400000"/>
          </a:ln>
        </p:spPr>
      </p:pic>
      <p:pic>
        <p:nvPicPr>
          <p:cNvPr id="355" name="Image" descr="Image"/>
          <p:cNvPicPr>
            <a:picLocks noChangeAspect="1"/>
          </p:cNvPicPr>
          <p:nvPr/>
        </p:nvPicPr>
        <p:blipFill>
          <a:blip r:embed="rId3"/>
          <a:stretch>
            <a:fillRect/>
          </a:stretch>
        </p:blipFill>
        <p:spPr>
          <a:xfrm>
            <a:off x="11723517" y="6418136"/>
            <a:ext cx="276167" cy="296871"/>
          </a:xfrm>
          <a:prstGeom prst="rect">
            <a:avLst/>
          </a:prstGeom>
          <a:ln w="12700">
            <a:miter lim="400000"/>
          </a:ln>
        </p:spPr>
      </p:pic>
      <p:grpSp>
        <p:nvGrpSpPr>
          <p:cNvPr id="2" name="Group 1">
            <a:extLst>
              <a:ext uri="{FF2B5EF4-FFF2-40B4-BE49-F238E27FC236}">
                <a16:creationId xmlns:a16="http://schemas.microsoft.com/office/drawing/2014/main" id="{43E2BAC2-4B85-B5FF-2678-EE877D602742}"/>
              </a:ext>
            </a:extLst>
          </p:cNvPr>
          <p:cNvGrpSpPr/>
          <p:nvPr/>
        </p:nvGrpSpPr>
        <p:grpSpPr>
          <a:xfrm>
            <a:off x="1901118" y="1796164"/>
            <a:ext cx="5426407" cy="3265672"/>
            <a:chOff x="520595" y="1796164"/>
            <a:chExt cx="5426407" cy="3265672"/>
          </a:xfrm>
        </p:grpSpPr>
        <p:sp>
          <p:nvSpPr>
            <p:cNvPr id="356" name="Rectangle 14"/>
            <p:cNvSpPr txBox="1"/>
            <p:nvPr/>
          </p:nvSpPr>
          <p:spPr>
            <a:xfrm>
              <a:off x="520595" y="1796164"/>
              <a:ext cx="5426407" cy="784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defRPr sz="4500" spc="450">
                  <a:solidFill>
                    <a:srgbClr val="FFFFFF"/>
                  </a:solidFill>
                  <a:latin typeface="Proxima Nova Medium"/>
                  <a:ea typeface="Proxima Nova Medium"/>
                  <a:cs typeface="Proxima Nova Medium"/>
                  <a:sym typeface="Proxima Nova Medium"/>
                </a:defRPr>
              </a:lvl1pPr>
            </a:lstStyle>
            <a:p>
              <a:r>
                <a:rPr lang="en-US" sz="2248" dirty="0"/>
                <a:t>Tests show </a:t>
              </a:r>
              <a:r>
                <a:rPr sz="2248" dirty="0"/>
                <a:t>Microplastics were Found in</a:t>
              </a:r>
            </a:p>
          </p:txBody>
        </p:sp>
        <p:sp>
          <p:nvSpPr>
            <p:cNvPr id="357" name="Rectangle 14"/>
            <p:cNvSpPr txBox="1"/>
            <p:nvPr/>
          </p:nvSpPr>
          <p:spPr>
            <a:xfrm>
              <a:off x="520596" y="4277744"/>
              <a:ext cx="4466870" cy="78409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defRPr sz="4500" spc="450">
                  <a:solidFill>
                    <a:srgbClr val="FFFFFF"/>
                  </a:solidFill>
                  <a:latin typeface="Proxima Nova Medium"/>
                  <a:ea typeface="Proxima Nova Medium"/>
                  <a:cs typeface="Proxima Nova Medium"/>
                  <a:sym typeface="Proxima Nova Medium"/>
                </a:defRPr>
              </a:lvl1pPr>
            </a:lstStyle>
            <a:p>
              <a:r>
                <a:rPr sz="2248" dirty="0"/>
                <a:t>Of human brain samples</a:t>
              </a:r>
            </a:p>
          </p:txBody>
        </p:sp>
        <p:pic>
          <p:nvPicPr>
            <p:cNvPr id="358" name="pasted-movie.png" descr="pasted-movie.png"/>
            <p:cNvPicPr>
              <a:picLocks noChangeAspect="1"/>
            </p:cNvPicPr>
            <p:nvPr/>
          </p:nvPicPr>
          <p:blipFill>
            <a:blip r:embed="rId5"/>
            <a:stretch>
              <a:fillRect/>
            </a:stretch>
          </p:blipFill>
          <p:spPr>
            <a:xfrm>
              <a:off x="520595" y="3004719"/>
              <a:ext cx="2943583" cy="848562"/>
            </a:xfrm>
            <a:prstGeom prst="rect">
              <a:avLst/>
            </a:prstGeom>
            <a:ln w="12700">
              <a:miter lim="400000"/>
            </a:ln>
          </p:spPr>
        </p:pic>
      </p:gr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2C7E44A0-01E7-3D4D-F2CA-BFD431471308}"/>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F561213-FCF4-582C-A635-FFD5B480A6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111"/>
            <a:ext cx="12179300" cy="6843889"/>
          </a:xfrm>
          <a:prstGeom prst="rect">
            <a:avLst/>
          </a:prstGeom>
        </p:spPr>
      </p:pic>
    </p:spTree>
    <p:extLst>
      <p:ext uri="{BB962C8B-B14F-4D97-AF65-F5344CB8AC3E}">
        <p14:creationId xmlns:p14="http://schemas.microsoft.com/office/powerpoint/2010/main" val="3635112586"/>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0" name="Image" descr="Image"/>
          <p:cNvPicPr>
            <a:picLocks noChangeAspect="1"/>
          </p:cNvPicPr>
          <p:nvPr/>
        </p:nvPicPr>
        <p:blipFill>
          <a:blip r:embed="rId2"/>
          <a:stretch>
            <a:fillRect/>
          </a:stretch>
        </p:blipFill>
        <p:spPr>
          <a:xfrm>
            <a:off x="11723517" y="6418136"/>
            <a:ext cx="276167" cy="296871"/>
          </a:xfrm>
          <a:prstGeom prst="rect">
            <a:avLst/>
          </a:prstGeom>
          <a:ln w="12700">
            <a:miter lim="400000"/>
          </a:ln>
        </p:spPr>
      </p:pic>
      <p:sp>
        <p:nvSpPr>
          <p:cNvPr id="361" name="Rectangle 14"/>
          <p:cNvSpPr txBox="1"/>
          <p:nvPr/>
        </p:nvSpPr>
        <p:spPr>
          <a:xfrm>
            <a:off x="520596" y="6471916"/>
            <a:ext cx="6806930" cy="222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lnSpc>
                <a:spcPct val="100000"/>
              </a:lnSpc>
              <a:defRPr sz="1700" spc="340">
                <a:solidFill>
                  <a:srgbClr val="FFFFFF"/>
                </a:solidFill>
                <a:latin typeface="Arial"/>
                <a:ea typeface="Arial"/>
                <a:cs typeface="Arial"/>
                <a:sym typeface="Arial"/>
              </a:defRPr>
            </a:lvl1pPr>
          </a:lstStyle>
          <a:p>
            <a:r>
              <a:rPr sz="849"/>
              <a:t>Global convention</a:t>
            </a:r>
          </a:p>
        </p:txBody>
      </p:sp>
      <p:pic>
        <p:nvPicPr>
          <p:cNvPr id="362" name="AdobeStock_250350633.jpeg" descr="AdobeStock_250350633.jpeg"/>
          <p:cNvPicPr>
            <a:picLocks noChangeAspect="1"/>
          </p:cNvPicPr>
          <p:nvPr/>
        </p:nvPicPr>
        <p:blipFill>
          <a:blip r:embed="rId3"/>
          <a:srcRect l="24810" r="6530"/>
          <a:stretch>
            <a:fillRect/>
          </a:stretch>
        </p:blipFill>
        <p:spPr>
          <a:xfrm>
            <a:off x="-152940" y="-181486"/>
            <a:ext cx="12485179" cy="7310772"/>
          </a:xfrm>
          <a:prstGeom prst="rect">
            <a:avLst/>
          </a:prstGeom>
          <a:ln w="12700">
            <a:miter lim="400000"/>
          </a:ln>
        </p:spPr>
      </p:pic>
      <p:pic>
        <p:nvPicPr>
          <p:cNvPr id="364" name="Image" descr="Image"/>
          <p:cNvPicPr>
            <a:picLocks noChangeAspect="1"/>
          </p:cNvPicPr>
          <p:nvPr/>
        </p:nvPicPr>
        <p:blipFill>
          <a:blip r:embed="rId2"/>
          <a:stretch>
            <a:fillRect/>
          </a:stretch>
        </p:blipFill>
        <p:spPr>
          <a:xfrm>
            <a:off x="11723517" y="6418136"/>
            <a:ext cx="276167" cy="296871"/>
          </a:xfrm>
          <a:prstGeom prst="rect">
            <a:avLst/>
          </a:prstGeom>
          <a:ln w="12700">
            <a:miter lim="400000"/>
          </a:ln>
        </p:spPr>
      </p:pic>
      <p:sp>
        <p:nvSpPr>
          <p:cNvPr id="365" name="Rectangle 14"/>
          <p:cNvSpPr txBox="1"/>
          <p:nvPr/>
        </p:nvSpPr>
        <p:spPr>
          <a:xfrm>
            <a:off x="520596" y="2146367"/>
            <a:ext cx="6029291" cy="438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672" bIns="45672">
            <a:spAutoFit/>
          </a:bodyPr>
          <a:lstStyle>
            <a:lvl1pPr>
              <a:defRPr sz="4500" spc="450">
                <a:solidFill>
                  <a:srgbClr val="FFFFFF"/>
                </a:solidFill>
                <a:latin typeface="Proxima Nova Medium"/>
                <a:ea typeface="Proxima Nova Medium"/>
                <a:cs typeface="Proxima Nova Medium"/>
                <a:sym typeface="Proxima Nova Medium"/>
              </a:defRPr>
            </a:lvl1pPr>
          </a:lstStyle>
          <a:p>
            <a:r>
              <a:rPr sz="2248" dirty="0"/>
              <a:t>in 2023, pollution was linked to</a:t>
            </a:r>
          </a:p>
        </p:txBody>
      </p:sp>
      <p:sp>
        <p:nvSpPr>
          <p:cNvPr id="366" name="Rectangle 14"/>
          <p:cNvSpPr txBox="1"/>
          <p:nvPr/>
        </p:nvSpPr>
        <p:spPr>
          <a:xfrm>
            <a:off x="520596" y="4277744"/>
            <a:ext cx="4466870" cy="438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defRPr sz="4500" spc="450">
                <a:solidFill>
                  <a:srgbClr val="FFFFFF"/>
                </a:solidFill>
                <a:latin typeface="Proxima Nova Medium"/>
                <a:ea typeface="Proxima Nova Medium"/>
                <a:cs typeface="Proxima Nova Medium"/>
                <a:sym typeface="Proxima Nova Medium"/>
              </a:defRPr>
            </a:lvl1pPr>
          </a:lstStyle>
          <a:p>
            <a:r>
              <a:rPr sz="2248"/>
              <a:t>Worldwide</a:t>
            </a:r>
          </a:p>
        </p:txBody>
      </p:sp>
      <p:pic>
        <p:nvPicPr>
          <p:cNvPr id="367" name="pasted-movie.png" descr="pasted-movie.png"/>
          <p:cNvPicPr>
            <a:picLocks noChangeAspect="1"/>
          </p:cNvPicPr>
          <p:nvPr/>
        </p:nvPicPr>
        <p:blipFill>
          <a:blip r:embed="rId4"/>
          <a:stretch>
            <a:fillRect/>
          </a:stretch>
        </p:blipFill>
        <p:spPr>
          <a:xfrm>
            <a:off x="520596" y="2939936"/>
            <a:ext cx="9683079" cy="978128"/>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DFAF59B5-9947-F173-54ED-391AD310C112}"/>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6B2A47AC-359F-2A31-71B2-FD32D66969C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16" y="0"/>
            <a:ext cx="12165284" cy="6865910"/>
          </a:xfrm>
          <a:prstGeom prst="rect">
            <a:avLst/>
          </a:prstGeom>
        </p:spPr>
      </p:pic>
    </p:spTree>
    <p:extLst>
      <p:ext uri="{BB962C8B-B14F-4D97-AF65-F5344CB8AC3E}">
        <p14:creationId xmlns:p14="http://schemas.microsoft.com/office/powerpoint/2010/main" val="2166989414"/>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 name="Image" descr="Image"/>
          <p:cNvPicPr>
            <a:picLocks noChangeAspect="1"/>
          </p:cNvPicPr>
          <p:nvPr/>
        </p:nvPicPr>
        <p:blipFill>
          <a:blip r:embed="rId2"/>
          <a:stretch>
            <a:fillRect/>
          </a:stretch>
        </p:blipFill>
        <p:spPr>
          <a:xfrm>
            <a:off x="11723517" y="6418136"/>
            <a:ext cx="276167" cy="296871"/>
          </a:xfrm>
          <a:prstGeom prst="rect">
            <a:avLst/>
          </a:prstGeom>
          <a:ln w="12700">
            <a:miter lim="400000"/>
          </a:ln>
        </p:spPr>
      </p:pic>
      <p:sp>
        <p:nvSpPr>
          <p:cNvPr id="379" name="Rectangle 14"/>
          <p:cNvSpPr txBox="1"/>
          <p:nvPr/>
        </p:nvSpPr>
        <p:spPr>
          <a:xfrm>
            <a:off x="520596" y="6471916"/>
            <a:ext cx="6806930" cy="222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lnSpc>
                <a:spcPct val="100000"/>
              </a:lnSpc>
              <a:defRPr sz="1700" spc="340">
                <a:solidFill>
                  <a:srgbClr val="FFFFFF"/>
                </a:solidFill>
                <a:latin typeface="Arial"/>
                <a:ea typeface="Arial"/>
                <a:cs typeface="Arial"/>
                <a:sym typeface="Arial"/>
              </a:defRPr>
            </a:lvl1pPr>
          </a:lstStyle>
          <a:p>
            <a:r>
              <a:rPr sz="849"/>
              <a:t>Global convention</a:t>
            </a:r>
          </a:p>
        </p:txBody>
      </p:sp>
      <p:pic>
        <p:nvPicPr>
          <p:cNvPr id="380" name="AdobeStock_402150938 1.jpeg" descr="AdobeStock_402150938 1.jpeg"/>
          <p:cNvPicPr>
            <a:picLocks noChangeAspect="1"/>
          </p:cNvPicPr>
          <p:nvPr/>
        </p:nvPicPr>
        <p:blipFill>
          <a:blip r:embed="rId3"/>
          <a:srcRect l="3119" t="14666" r="21379" b="5525"/>
          <a:stretch>
            <a:fillRect/>
          </a:stretch>
        </p:blipFill>
        <p:spPr>
          <a:xfrm>
            <a:off x="-152940" y="-226386"/>
            <a:ext cx="12485179" cy="7310772"/>
          </a:xfrm>
          <a:prstGeom prst="rect">
            <a:avLst/>
          </a:prstGeom>
          <a:ln w="12700">
            <a:miter lim="400000"/>
          </a:ln>
        </p:spPr>
      </p:pic>
      <p:pic>
        <p:nvPicPr>
          <p:cNvPr id="382" name="Image" descr="Image"/>
          <p:cNvPicPr>
            <a:picLocks noChangeAspect="1"/>
          </p:cNvPicPr>
          <p:nvPr/>
        </p:nvPicPr>
        <p:blipFill>
          <a:blip r:embed="rId2"/>
          <a:stretch>
            <a:fillRect/>
          </a:stretch>
        </p:blipFill>
        <p:spPr>
          <a:xfrm>
            <a:off x="11723517" y="6418136"/>
            <a:ext cx="276167" cy="296871"/>
          </a:xfrm>
          <a:prstGeom prst="rect">
            <a:avLst/>
          </a:prstGeom>
          <a:ln w="12700">
            <a:miter lim="400000"/>
          </a:ln>
        </p:spPr>
      </p:pic>
      <p:sp>
        <p:nvSpPr>
          <p:cNvPr id="383" name="Rectangle 14"/>
          <p:cNvSpPr txBox="1"/>
          <p:nvPr/>
        </p:nvSpPr>
        <p:spPr>
          <a:xfrm>
            <a:off x="520596" y="4277744"/>
            <a:ext cx="4466870" cy="438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defRPr sz="4500" spc="450">
                <a:solidFill>
                  <a:srgbClr val="FFFFFF"/>
                </a:solidFill>
                <a:latin typeface="Proxima Nova Medium"/>
                <a:ea typeface="Proxima Nova Medium"/>
                <a:cs typeface="Proxima Nova Medium"/>
                <a:sym typeface="Proxima Nova Medium"/>
              </a:defRPr>
            </a:lvl1pPr>
          </a:lstStyle>
          <a:p>
            <a:r>
              <a:rPr sz="2248"/>
              <a:t>In the last decade</a:t>
            </a:r>
          </a:p>
        </p:txBody>
      </p:sp>
      <p:pic>
        <p:nvPicPr>
          <p:cNvPr id="384" name="pasted-movie.png" descr="pasted-movie.png"/>
          <p:cNvPicPr>
            <a:picLocks noChangeAspect="1"/>
          </p:cNvPicPr>
          <p:nvPr/>
        </p:nvPicPr>
        <p:blipFill>
          <a:blip r:embed="rId4"/>
          <a:stretch>
            <a:fillRect/>
          </a:stretch>
        </p:blipFill>
        <p:spPr>
          <a:xfrm>
            <a:off x="520596" y="2884109"/>
            <a:ext cx="7819859" cy="1089783"/>
          </a:xfrm>
          <a:prstGeom prst="rect">
            <a:avLst/>
          </a:prstGeom>
          <a:ln w="12700">
            <a:miter lim="400000"/>
          </a:ln>
        </p:spPr>
      </p:pic>
      <p:sp>
        <p:nvSpPr>
          <p:cNvPr id="385" name="Rectangle 14"/>
          <p:cNvSpPr txBox="1"/>
          <p:nvPr/>
        </p:nvSpPr>
        <p:spPr>
          <a:xfrm>
            <a:off x="520596" y="2146367"/>
            <a:ext cx="5850125" cy="438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defRPr sz="4500" spc="450">
                <a:solidFill>
                  <a:srgbClr val="FFFFFF"/>
                </a:solidFill>
                <a:latin typeface="Proxima Nova Medium"/>
                <a:ea typeface="Proxima Nova Medium"/>
                <a:cs typeface="Proxima Nova Medium"/>
                <a:sym typeface="Proxima Nova Medium"/>
              </a:defRPr>
            </a:lvl1pPr>
          </a:lstStyle>
          <a:p>
            <a:r>
              <a:rPr sz="2248"/>
              <a:t>A key hormone disruptor</a:t>
            </a:r>
          </a:p>
        </p:txBody>
      </p:sp>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CC27A3E6-D7D7-A071-300F-D52039C32CD5}"/>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46ACFC6-64A3-5CF0-3DC1-32D8DECD4B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51"/>
            <a:ext cx="12181171" cy="6856949"/>
          </a:xfrm>
          <a:prstGeom prst="rect">
            <a:avLst/>
          </a:prstGeom>
        </p:spPr>
      </p:pic>
    </p:spTree>
    <p:extLst>
      <p:ext uri="{BB962C8B-B14F-4D97-AF65-F5344CB8AC3E}">
        <p14:creationId xmlns:p14="http://schemas.microsoft.com/office/powerpoint/2010/main" val="2358974825"/>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18C07210-2D3F-7586-22C4-64DB68398EC5}"/>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60BDA8DC-B165-5D4C-6187-3E1F256B23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751"/>
            <a:ext cx="12182411" cy="6856249"/>
          </a:xfrm>
          <a:prstGeom prst="rect">
            <a:avLst/>
          </a:prstGeom>
        </p:spPr>
      </p:pic>
    </p:spTree>
    <p:extLst>
      <p:ext uri="{BB962C8B-B14F-4D97-AF65-F5344CB8AC3E}">
        <p14:creationId xmlns:p14="http://schemas.microsoft.com/office/powerpoint/2010/main" val="112310257"/>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20F801CB-A941-884E-430A-ADAB5FA2DA3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4254A548-184A-6FA4-63E9-81B09591C06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051"/>
            <a:ext cx="12181171" cy="6856949"/>
          </a:xfrm>
          <a:prstGeom prst="rect">
            <a:avLst/>
          </a:prstGeom>
        </p:spPr>
      </p:pic>
    </p:spTree>
    <p:extLst>
      <p:ext uri="{BB962C8B-B14F-4D97-AF65-F5344CB8AC3E}">
        <p14:creationId xmlns:p14="http://schemas.microsoft.com/office/powerpoint/2010/main" val="691124460"/>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9" name="Image" descr="Image"/>
          <p:cNvPicPr>
            <a:picLocks noChangeAspect="1"/>
          </p:cNvPicPr>
          <p:nvPr/>
        </p:nvPicPr>
        <p:blipFill>
          <a:blip r:embed="rId2"/>
          <a:stretch>
            <a:fillRect/>
          </a:stretch>
        </p:blipFill>
        <p:spPr>
          <a:xfrm>
            <a:off x="11723517" y="6418136"/>
            <a:ext cx="276167" cy="296871"/>
          </a:xfrm>
          <a:prstGeom prst="rect">
            <a:avLst/>
          </a:prstGeom>
          <a:ln w="12700">
            <a:miter lim="400000"/>
          </a:ln>
        </p:spPr>
      </p:pic>
      <p:sp>
        <p:nvSpPr>
          <p:cNvPr id="370" name="Rectangle 14"/>
          <p:cNvSpPr txBox="1"/>
          <p:nvPr/>
        </p:nvSpPr>
        <p:spPr>
          <a:xfrm>
            <a:off x="520596" y="6471916"/>
            <a:ext cx="6806930" cy="2229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lnSpc>
                <a:spcPct val="100000"/>
              </a:lnSpc>
              <a:defRPr sz="1700" spc="340">
                <a:solidFill>
                  <a:srgbClr val="FFFFFF"/>
                </a:solidFill>
                <a:latin typeface="Arial"/>
                <a:ea typeface="Arial"/>
                <a:cs typeface="Arial"/>
                <a:sym typeface="Arial"/>
              </a:defRPr>
            </a:lvl1pPr>
          </a:lstStyle>
          <a:p>
            <a:r>
              <a:rPr sz="849"/>
              <a:t>Global convention</a:t>
            </a:r>
          </a:p>
        </p:txBody>
      </p:sp>
      <p:pic>
        <p:nvPicPr>
          <p:cNvPr id="371" name="AdobeStock_101026212 1.jpeg" descr="AdobeStock_101026212 1.jpeg"/>
          <p:cNvPicPr>
            <a:picLocks noChangeAspect="1"/>
          </p:cNvPicPr>
          <p:nvPr/>
        </p:nvPicPr>
        <p:blipFill>
          <a:blip r:embed="rId3"/>
          <a:srcRect l="3323" t="20706" r="21992" b="1548"/>
          <a:stretch>
            <a:fillRect/>
          </a:stretch>
        </p:blipFill>
        <p:spPr>
          <a:xfrm>
            <a:off x="-91980" y="-226386"/>
            <a:ext cx="12485179" cy="7310772"/>
          </a:xfrm>
          <a:prstGeom prst="rect">
            <a:avLst/>
          </a:prstGeom>
          <a:ln w="12700">
            <a:miter lim="400000"/>
          </a:ln>
        </p:spPr>
      </p:pic>
      <p:pic>
        <p:nvPicPr>
          <p:cNvPr id="373" name="Image" descr="Image"/>
          <p:cNvPicPr>
            <a:picLocks noChangeAspect="1"/>
          </p:cNvPicPr>
          <p:nvPr/>
        </p:nvPicPr>
        <p:blipFill>
          <a:blip r:embed="rId2"/>
          <a:stretch>
            <a:fillRect/>
          </a:stretch>
        </p:blipFill>
        <p:spPr>
          <a:xfrm>
            <a:off x="11723517" y="6418136"/>
            <a:ext cx="276167" cy="296871"/>
          </a:xfrm>
          <a:prstGeom prst="rect">
            <a:avLst/>
          </a:prstGeom>
          <a:ln w="12700">
            <a:miter lim="400000"/>
          </a:ln>
        </p:spPr>
      </p:pic>
      <p:sp>
        <p:nvSpPr>
          <p:cNvPr id="374" name="Rectangle 14"/>
          <p:cNvSpPr txBox="1"/>
          <p:nvPr/>
        </p:nvSpPr>
        <p:spPr>
          <a:xfrm>
            <a:off x="520596" y="1769570"/>
            <a:ext cx="5569054" cy="8225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tIns="45672" bIns="45672">
            <a:spAutoFit/>
          </a:bodyPr>
          <a:lstStyle>
            <a:lvl1pPr>
              <a:lnSpc>
                <a:spcPct val="110000"/>
              </a:lnSpc>
              <a:defRPr sz="4500" spc="450">
                <a:solidFill>
                  <a:srgbClr val="FFFFFF"/>
                </a:solidFill>
                <a:latin typeface="Proxima Nova Medium"/>
                <a:ea typeface="Proxima Nova Medium"/>
                <a:cs typeface="Proxima Nova Medium"/>
                <a:sym typeface="Proxima Nova Medium"/>
              </a:defRPr>
            </a:lvl1pPr>
          </a:lstStyle>
          <a:p>
            <a:r>
              <a:rPr sz="2248" dirty="0"/>
              <a:t>harmful pesticides have been detected in the urine of</a:t>
            </a:r>
          </a:p>
        </p:txBody>
      </p:sp>
      <p:sp>
        <p:nvSpPr>
          <p:cNvPr id="375" name="Rectangle 14"/>
          <p:cNvSpPr txBox="1"/>
          <p:nvPr/>
        </p:nvSpPr>
        <p:spPr>
          <a:xfrm>
            <a:off x="520596" y="4277744"/>
            <a:ext cx="4466870" cy="438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tIns="45672" bIns="45672">
            <a:spAutoFit/>
          </a:bodyPr>
          <a:lstStyle>
            <a:lvl1pPr>
              <a:defRPr sz="4500" spc="450">
                <a:solidFill>
                  <a:srgbClr val="FFFFFF"/>
                </a:solidFill>
                <a:latin typeface="Proxima Nova Medium"/>
                <a:ea typeface="Proxima Nova Medium"/>
                <a:cs typeface="Proxima Nova Medium"/>
                <a:sym typeface="Proxima Nova Medium"/>
              </a:defRPr>
            </a:lvl1pPr>
          </a:lstStyle>
          <a:p>
            <a:r>
              <a:rPr sz="2248"/>
              <a:t>Over the age of six</a:t>
            </a:r>
          </a:p>
        </p:txBody>
      </p:sp>
      <p:pic>
        <p:nvPicPr>
          <p:cNvPr id="376" name="pasted-movie.png" descr="pasted-movie.png"/>
          <p:cNvPicPr>
            <a:picLocks noChangeAspect="1"/>
          </p:cNvPicPr>
          <p:nvPr/>
        </p:nvPicPr>
        <p:blipFill>
          <a:blip r:embed="rId4"/>
          <a:stretch>
            <a:fillRect/>
          </a:stretch>
        </p:blipFill>
        <p:spPr>
          <a:xfrm>
            <a:off x="520596" y="2993544"/>
            <a:ext cx="8459549" cy="870912"/>
          </a:xfrm>
          <a:prstGeom prst="rect">
            <a:avLst/>
          </a:prstGeom>
          <a:ln w="12700">
            <a:miter lim="400000"/>
          </a:ln>
        </p:spPr>
      </p:pic>
    </p:spTree>
  </p:cSld>
  <p:clrMapOvr>
    <a:masterClrMapping/>
  </p:clrMapOvr>
  <mc:AlternateContent xmlns:mc="http://schemas.openxmlformats.org/markup-compatibility/2006" xmlns:p14="http://schemas.microsoft.com/office/powerpoint/2010/main">
    <mc:Choice Requires="p14">
      <p:transition p14:dur="0" advTm="0"/>
    </mc:Choice>
    <mc:Fallback xmlns="">
      <p:transition advTm="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734A6E2F-A0BD-F3AA-46CF-AF334793B3CE}"/>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A0319056-4AD7-DEFB-6810-B6A6F2608EB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84" y="0"/>
            <a:ext cx="12167131" cy="6858000"/>
          </a:xfrm>
          <a:prstGeom prst="rect">
            <a:avLst/>
          </a:prstGeom>
        </p:spPr>
      </p:pic>
    </p:spTree>
    <p:extLst>
      <p:ext uri="{BB962C8B-B14F-4D97-AF65-F5344CB8AC3E}">
        <p14:creationId xmlns:p14="http://schemas.microsoft.com/office/powerpoint/2010/main" val="2850341438"/>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12595682-4EA3-2914-1DA2-7DA0B253C547}"/>
            </a:ext>
          </a:extLst>
        </p:cNvPr>
        <p:cNvGrpSpPr/>
        <p:nvPr/>
      </p:nvGrpSpPr>
      <p:grpSpPr>
        <a:xfrm>
          <a:off x="0" y="0"/>
          <a:ext cx="0" cy="0"/>
          <a:chOff x="0" y="0"/>
          <a:chExt cx="0" cy="0"/>
        </a:xfrm>
      </p:grpSpPr>
      <p:sp>
        <p:nvSpPr>
          <p:cNvPr id="745" name="Shape 0">
            <a:extLst>
              <a:ext uri="{FF2B5EF4-FFF2-40B4-BE49-F238E27FC236}">
                <a16:creationId xmlns:a16="http://schemas.microsoft.com/office/drawing/2014/main" id="{0F72124C-8623-0BC8-E4D5-34B11A056B7B}"/>
              </a:ext>
            </a:extLst>
          </p:cNvPr>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746" name="Shape 1">
            <a:extLst>
              <a:ext uri="{FF2B5EF4-FFF2-40B4-BE49-F238E27FC236}">
                <a16:creationId xmlns:a16="http://schemas.microsoft.com/office/drawing/2014/main" id="{9227B26A-398C-4A44-A30C-5A41ECEE0C34}"/>
              </a:ext>
            </a:extLst>
          </p:cNvPr>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747" name="Text 2">
            <a:extLst>
              <a:ext uri="{FF2B5EF4-FFF2-40B4-BE49-F238E27FC236}">
                <a16:creationId xmlns:a16="http://schemas.microsoft.com/office/drawing/2014/main" id="{F58C6D03-336A-9678-FCCF-35791A22E5BB}"/>
              </a:ext>
            </a:extLst>
          </p:cNvPr>
          <p:cNvSpPr txBox="1"/>
          <p:nvPr/>
        </p:nvSpPr>
        <p:spPr>
          <a:xfrm>
            <a:off x="1078991" y="611755"/>
            <a:ext cx="10058401" cy="1846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200" b="1" spc="320">
                <a:solidFill>
                  <a:srgbClr val="C9912E"/>
                </a:solidFill>
              </a:defRPr>
            </a:lvl1pPr>
          </a:lstStyle>
          <a:p>
            <a:r>
              <a:rPr lang="en-US" dirty="0"/>
              <a:t>A NEW APPROACH</a:t>
            </a:r>
            <a:endParaRPr dirty="0"/>
          </a:p>
        </p:txBody>
      </p:sp>
      <p:sp>
        <p:nvSpPr>
          <p:cNvPr id="748" name="Text 3">
            <a:extLst>
              <a:ext uri="{FF2B5EF4-FFF2-40B4-BE49-F238E27FC236}">
                <a16:creationId xmlns:a16="http://schemas.microsoft.com/office/drawing/2014/main" id="{2679A2CF-E2A7-99D5-FAAE-392D421C1DBB}"/>
              </a:ext>
            </a:extLst>
          </p:cNvPr>
          <p:cNvSpPr txBox="1"/>
          <p:nvPr/>
        </p:nvSpPr>
        <p:spPr>
          <a:xfrm>
            <a:off x="3000675" y="329315"/>
            <a:ext cx="11338560" cy="603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lang="en-US" dirty="0"/>
              <a:t>Activation </a:t>
            </a:r>
            <a:r>
              <a:rPr lang="en-US" dirty="0">
                <a:solidFill>
                  <a:srgbClr val="C9912E"/>
                </a:solidFill>
              </a:rPr>
              <a:t>vs</a:t>
            </a:r>
            <a:r>
              <a:rPr lang="en-US" dirty="0"/>
              <a:t> Supplementation</a:t>
            </a:r>
            <a:endParaRPr dirty="0">
              <a:solidFill>
                <a:srgbClr val="C9912E"/>
              </a:solidFill>
            </a:endParaRPr>
          </a:p>
        </p:txBody>
      </p:sp>
      <p:sp>
        <p:nvSpPr>
          <p:cNvPr id="749" name="Text 4">
            <a:extLst>
              <a:ext uri="{FF2B5EF4-FFF2-40B4-BE49-F238E27FC236}">
                <a16:creationId xmlns:a16="http://schemas.microsoft.com/office/drawing/2014/main" id="{38DD1A76-ECCE-C712-B437-6A69739D34CB}"/>
              </a:ext>
            </a:extLst>
          </p:cNvPr>
          <p:cNvSpPr txBox="1"/>
          <p:nvPr/>
        </p:nvSpPr>
        <p:spPr>
          <a:xfrm>
            <a:off x="640079" y="1137404"/>
            <a:ext cx="4721193"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defRPr sz="1500" b="1">
                <a:solidFill>
                  <a:srgbClr val="0433FF"/>
                </a:solidFill>
              </a:defRPr>
            </a:lvl1pPr>
          </a:lstStyle>
          <a:p>
            <a:r>
              <a:rPr lang="en-US" dirty="0">
                <a:solidFill>
                  <a:srgbClr val="CA912E"/>
                </a:solidFill>
              </a:rPr>
              <a:t>Activation provides you the “Ultimate Personalization”</a:t>
            </a:r>
            <a:endParaRPr dirty="0">
              <a:solidFill>
                <a:srgbClr val="CA912E"/>
              </a:solidFill>
            </a:endParaRPr>
          </a:p>
        </p:txBody>
      </p:sp>
      <p:sp>
        <p:nvSpPr>
          <p:cNvPr id="765" name="Text 20">
            <a:extLst>
              <a:ext uri="{FF2B5EF4-FFF2-40B4-BE49-F238E27FC236}">
                <a16:creationId xmlns:a16="http://schemas.microsoft.com/office/drawing/2014/main" id="{DD3B1F34-835D-0D04-C059-B0CF471E2A1D}"/>
              </a:ext>
            </a:extLst>
          </p:cNvPr>
          <p:cNvSpPr txBox="1"/>
          <p:nvPr/>
        </p:nvSpPr>
        <p:spPr>
          <a:xfrm>
            <a:off x="640079" y="6437376"/>
            <a:ext cx="649224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767" name="Text 28">
            <a:extLst>
              <a:ext uri="{FF2B5EF4-FFF2-40B4-BE49-F238E27FC236}">
                <a16:creationId xmlns:a16="http://schemas.microsoft.com/office/drawing/2014/main" id="{6CDF108B-5914-2007-103A-ABD0BEC399DA}"/>
              </a:ext>
            </a:extLst>
          </p:cNvPr>
          <p:cNvSpPr txBox="1"/>
          <p:nvPr/>
        </p:nvSpPr>
        <p:spPr>
          <a:xfrm>
            <a:off x="7315200" y="6529323"/>
            <a:ext cx="423367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6" name="Picture 5">
            <a:extLst>
              <a:ext uri="{FF2B5EF4-FFF2-40B4-BE49-F238E27FC236}">
                <a16:creationId xmlns:a16="http://schemas.microsoft.com/office/drawing/2014/main" id="{A5E79304-4AEE-6F54-9B4D-E5AFF4B28BD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44930" y="1375595"/>
            <a:ext cx="9489440" cy="5093922"/>
          </a:xfrm>
          <a:prstGeom prst="rect">
            <a:avLst/>
          </a:prstGeom>
        </p:spPr>
      </p:pic>
    </p:spTree>
    <p:extLst>
      <p:ext uri="{BB962C8B-B14F-4D97-AF65-F5344CB8AC3E}">
        <p14:creationId xmlns:p14="http://schemas.microsoft.com/office/powerpoint/2010/main" val="1937329056"/>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271"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272"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273"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GAP</a:t>
            </a:r>
          </a:p>
        </p:txBody>
      </p:sp>
      <p:sp>
        <p:nvSpPr>
          <p:cNvPr id="275" name="Text 4"/>
          <p:cNvSpPr txBox="1"/>
          <p:nvPr/>
        </p:nvSpPr>
        <p:spPr>
          <a:xfrm>
            <a:off x="1742869" y="1704090"/>
            <a:ext cx="3181476"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b="1" spc="115">
                <a:solidFill>
                  <a:srgbClr val="6B6354"/>
                </a:solidFill>
              </a:defRPr>
            </a:lvl1pPr>
          </a:lstStyle>
          <a:p>
            <a:r>
              <a:t>DIETARY ANTIOXIDANTS  ·  1 : 1</a:t>
            </a:r>
          </a:p>
        </p:txBody>
      </p:sp>
      <p:sp>
        <p:nvSpPr>
          <p:cNvPr id="276" name="Text 6"/>
          <p:cNvSpPr txBox="1"/>
          <p:nvPr/>
        </p:nvSpPr>
        <p:spPr>
          <a:xfrm>
            <a:off x="640079" y="4892566"/>
            <a:ext cx="5303522"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500" i="1">
                <a:solidFill>
                  <a:srgbClr val="6B6354"/>
                </a:solidFill>
              </a:defRPr>
            </a:lvl1pPr>
          </a:lstStyle>
          <a:p>
            <a:r>
              <a:rPr dirty="0">
                <a:solidFill>
                  <a:schemeClr val="tx1"/>
                </a:solidFill>
              </a:rPr>
              <a:t>Like a Dixie cup on a house fire</a:t>
            </a:r>
          </a:p>
        </p:txBody>
      </p:sp>
      <p:sp>
        <p:nvSpPr>
          <p:cNvPr id="277" name="Text 7"/>
          <p:cNvSpPr txBox="1"/>
          <p:nvPr/>
        </p:nvSpPr>
        <p:spPr>
          <a:xfrm>
            <a:off x="6884733" y="1704090"/>
            <a:ext cx="4061333"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b="1" spc="115">
                <a:solidFill>
                  <a:srgbClr val="C9912E"/>
                </a:solidFill>
              </a:defRPr>
            </a:lvl1pPr>
          </a:lstStyle>
          <a:p>
            <a:r>
              <a:t>YOUR OWN ENZYMES  ·  1 : 1,000,000 / sec</a:t>
            </a:r>
          </a:p>
        </p:txBody>
      </p:sp>
      <p:sp>
        <p:nvSpPr>
          <p:cNvPr id="278" name="Shape 8"/>
          <p:cNvSpPr/>
          <p:nvPr/>
        </p:nvSpPr>
        <p:spPr>
          <a:xfrm>
            <a:off x="7129813" y="2103120"/>
            <a:ext cx="3571173" cy="2331721"/>
          </a:xfrm>
          <a:prstGeom prst="rect">
            <a:avLst/>
          </a:prstGeom>
          <a:solidFill>
            <a:srgbClr val="FFFFFF"/>
          </a:solidFill>
          <a:ln w="25400">
            <a:solidFill>
              <a:srgbClr val="F3EAD6"/>
            </a:solidFill>
          </a:ln>
        </p:spPr>
        <p:txBody>
          <a:bodyPr lIns="45719" rIns="45719"/>
          <a:lstStyle/>
          <a:p>
            <a:endParaRPr/>
          </a:p>
        </p:txBody>
      </p:sp>
      <p:sp>
        <p:nvSpPr>
          <p:cNvPr id="279" name="Text 9"/>
          <p:cNvSpPr txBox="1"/>
          <p:nvPr/>
        </p:nvSpPr>
        <p:spPr>
          <a:xfrm>
            <a:off x="6263639" y="4892566"/>
            <a:ext cx="5303521"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500" i="1">
                <a:solidFill>
                  <a:srgbClr val="6B6354"/>
                </a:solidFill>
              </a:defRPr>
            </a:lvl1pPr>
          </a:lstStyle>
          <a:p>
            <a:r>
              <a:rPr dirty="0">
                <a:solidFill>
                  <a:schemeClr val="tx1"/>
                </a:solidFill>
              </a:rPr>
              <a:t>Like a fire hose in every room of the house</a:t>
            </a:r>
          </a:p>
        </p:txBody>
      </p:sp>
      <p:sp>
        <p:nvSpPr>
          <p:cNvPr id="280" name="Shape 10"/>
          <p:cNvSpPr/>
          <p:nvPr/>
        </p:nvSpPr>
        <p:spPr>
          <a:xfrm>
            <a:off x="635253" y="5415779"/>
            <a:ext cx="10908794" cy="868681"/>
          </a:xfrm>
          <a:prstGeom prst="roundRect">
            <a:avLst>
              <a:gd name="adj" fmla="val 14737"/>
            </a:avLst>
          </a:prstGeom>
          <a:solidFill>
            <a:srgbClr val="FFF3B8"/>
          </a:solidFill>
          <a:ln w="15875">
            <a:solidFill>
              <a:srgbClr val="C9912E"/>
            </a:solidFill>
          </a:ln>
          <a:effectLst>
            <a:outerShdw blurRad="139700" dist="50800" dir="5400000" rotWithShape="0">
              <a:srgbClr val="2A2620">
                <a:alpha val="20000"/>
              </a:srgbClr>
            </a:outerShdw>
          </a:effectLst>
        </p:spPr>
        <p:txBody>
          <a:bodyPr lIns="45719" rIns="45719"/>
          <a:lstStyle/>
          <a:p>
            <a:endParaRPr/>
          </a:p>
        </p:txBody>
      </p:sp>
      <p:sp>
        <p:nvSpPr>
          <p:cNvPr id="281" name="Text 11"/>
          <p:cNvSpPr txBox="1"/>
          <p:nvPr/>
        </p:nvSpPr>
        <p:spPr>
          <a:xfrm>
            <a:off x="902108" y="5694468"/>
            <a:ext cx="10412169"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102000"/>
              </a:lnSpc>
              <a:defRPr b="1">
                <a:solidFill>
                  <a:srgbClr val="C9912E"/>
                </a:solidFill>
              </a:defRPr>
            </a:pPr>
            <a:r>
              <a:rPr dirty="0"/>
              <a:t>Activate the body to do what it was designed to do:  </a:t>
            </a:r>
            <a:r>
              <a:rPr b="0" dirty="0">
                <a:solidFill>
                  <a:srgbClr val="2A2620"/>
                </a:solidFill>
              </a:rPr>
              <a:t>literally flip thousands of genes back to the right position</a:t>
            </a:r>
          </a:p>
        </p:txBody>
      </p:sp>
      <p:sp>
        <p:nvSpPr>
          <p:cNvPr id="282" name="Text 12"/>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pic>
        <p:nvPicPr>
          <p:cNvPr id="283" name="Image 0" descr="Image 0"/>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372647" y="2102961"/>
            <a:ext cx="3922045" cy="2651761"/>
          </a:xfrm>
          <a:prstGeom prst="rect">
            <a:avLst/>
          </a:prstGeom>
          <a:ln w="12700">
            <a:miter lim="400000"/>
          </a:ln>
          <a:effectLst>
            <a:outerShdw blurRad="254000" dist="127000" dir="19296086" rotWithShape="0">
              <a:srgbClr val="000000">
                <a:alpha val="70000"/>
              </a:srgbClr>
            </a:outerShdw>
          </a:effectLst>
        </p:spPr>
      </p:pic>
      <p:pic>
        <p:nvPicPr>
          <p:cNvPr id="284" name="Image 1" descr="Image 1"/>
          <p:cNvPicPr>
            <a:picLocks noChangeAspect="1"/>
          </p:cNvPicPr>
          <p:nvPr/>
        </p:nvPicPr>
        <p:blipFill>
          <a:blip r:embed="rId3">
            <a:extLst>
              <a:ext uri="{28A0092B-C50C-407E-A947-70E740481C1C}">
                <a14:useLocalDpi xmlns:a14="http://schemas.microsoft.com/office/drawing/2010/main"/>
              </a:ext>
            </a:extLst>
          </a:blip>
          <a:srcRect l="686"/>
          <a:stretch>
            <a:fillRect/>
          </a:stretch>
        </p:blipFill>
        <p:spPr>
          <a:xfrm>
            <a:off x="6912576" y="2103120"/>
            <a:ext cx="4033490" cy="2651759"/>
          </a:xfrm>
          <a:prstGeom prst="rect">
            <a:avLst/>
          </a:prstGeom>
          <a:ln w="12700">
            <a:miter lim="400000"/>
          </a:ln>
          <a:effectLst>
            <a:outerShdw blurRad="254000" dist="127000" dir="19296086" rotWithShape="0">
              <a:srgbClr val="000000">
                <a:alpha val="70000"/>
              </a:srgbClr>
            </a:outerShdw>
          </a:effectLst>
        </p:spPr>
      </p:pic>
      <p:sp>
        <p:nvSpPr>
          <p:cNvPr id="285" name="VS"/>
          <p:cNvSpPr txBox="1"/>
          <p:nvPr/>
        </p:nvSpPr>
        <p:spPr>
          <a:xfrm>
            <a:off x="5778246" y="3128188"/>
            <a:ext cx="622807" cy="60162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defRPr sz="4000"/>
            </a:lvl1pPr>
          </a:lstStyle>
          <a:p>
            <a:r>
              <a:t>VS</a:t>
            </a:r>
          </a:p>
        </p:txBody>
      </p:sp>
      <p:sp>
        <p:nvSpPr>
          <p:cNvPr id="286"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
        <p:nvSpPr>
          <p:cNvPr id="2" name="Text 3">
            <a:extLst>
              <a:ext uri="{FF2B5EF4-FFF2-40B4-BE49-F238E27FC236}">
                <a16:creationId xmlns:a16="http://schemas.microsoft.com/office/drawing/2014/main" id="{F0CD84A6-BE57-8C4D-6DF9-6EC0DD6DAA58}"/>
              </a:ext>
            </a:extLst>
          </p:cNvPr>
          <p:cNvSpPr txBox="1"/>
          <p:nvPr/>
        </p:nvSpPr>
        <p:spPr>
          <a:xfrm>
            <a:off x="3391408" y="405283"/>
            <a:ext cx="5433566"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nSpc>
                <a:spcPct val="98000"/>
              </a:lnSpc>
              <a:defRPr sz="4000" i="1">
                <a:solidFill>
                  <a:srgbClr val="2A2620"/>
                </a:solidFill>
                <a:latin typeface="Georgia"/>
                <a:ea typeface="Georgia"/>
                <a:cs typeface="Georgia"/>
                <a:sym typeface="Georgia"/>
              </a:defRPr>
            </a:lvl1pPr>
          </a:lstStyle>
          <a:p>
            <a:r>
              <a:rPr dirty="0">
                <a:solidFill>
                  <a:srgbClr val="C9912E"/>
                </a:solidFill>
              </a:rPr>
              <a:t>It Starts </a:t>
            </a:r>
            <a:r>
              <a:rPr dirty="0"/>
              <a:t>with </a:t>
            </a:r>
            <a:r>
              <a:rPr dirty="0">
                <a:highlight>
                  <a:srgbClr val="FFFF00"/>
                </a:highlight>
              </a:rPr>
              <a:t>YELLOW</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EFBF4"/>
        </a:solidFill>
        <a:effectLst/>
      </p:bgPr>
    </p:bg>
    <p:spTree>
      <p:nvGrpSpPr>
        <p:cNvPr id="1" name="">
          <a:extLst>
            <a:ext uri="{FF2B5EF4-FFF2-40B4-BE49-F238E27FC236}">
              <a16:creationId xmlns:a16="http://schemas.microsoft.com/office/drawing/2014/main" id="{3CBF849C-4AFD-67CE-B87D-0F2BE6585468}"/>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2D35B042-363F-71F7-BF70-E414AB3659C5}"/>
              </a:ext>
            </a:extLst>
          </p:cNvPr>
          <p:cNvPicPr>
            <a:picLocks noChangeAspect="1"/>
          </p:cNvPicPr>
          <p:nvPr/>
        </p:nvPicPr>
        <p:blipFill>
          <a:blip r:embed="rId3">
            <a:extLst>
              <a:ext uri="{28A0092B-C50C-407E-A947-70E740481C1C}">
                <a14:useLocalDpi xmlns:a14="http://schemas.microsoft.com/office/drawing/2010/main" val="0"/>
              </a:ext>
            </a:extLst>
          </a:blip>
          <a:srcRect r="92882"/>
          <a:stretch>
            <a:fillRect/>
          </a:stretch>
        </p:blipFill>
        <p:spPr>
          <a:xfrm>
            <a:off x="314196" y="2166979"/>
            <a:ext cx="553211" cy="4183530"/>
          </a:xfrm>
          <a:prstGeom prst="rect">
            <a:avLst/>
          </a:prstGeom>
        </p:spPr>
      </p:pic>
      <p:sp>
        <p:nvSpPr>
          <p:cNvPr id="288" name="Shape 0">
            <a:extLst>
              <a:ext uri="{FF2B5EF4-FFF2-40B4-BE49-F238E27FC236}">
                <a16:creationId xmlns:a16="http://schemas.microsoft.com/office/drawing/2014/main" id="{6AE81A41-C099-AA4D-367F-3447FD2A2B5F}"/>
              </a:ext>
            </a:extLst>
          </p:cNvPr>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289" name="Shape 1">
            <a:extLst>
              <a:ext uri="{FF2B5EF4-FFF2-40B4-BE49-F238E27FC236}">
                <a16:creationId xmlns:a16="http://schemas.microsoft.com/office/drawing/2014/main" id="{2F70C156-9204-EE8E-C739-20F2F59E1903}"/>
              </a:ext>
            </a:extLst>
          </p:cNvPr>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290" name="Text 2">
            <a:extLst>
              <a:ext uri="{FF2B5EF4-FFF2-40B4-BE49-F238E27FC236}">
                <a16:creationId xmlns:a16="http://schemas.microsoft.com/office/drawing/2014/main" id="{E813D33A-B704-60D0-A9B3-BFA4CF9E8041}"/>
              </a:ext>
            </a:extLst>
          </p:cNvPr>
          <p:cNvSpPr txBox="1"/>
          <p:nvPr/>
        </p:nvSpPr>
        <p:spPr>
          <a:xfrm>
            <a:off x="1078991" y="625655"/>
            <a:ext cx="10058401"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200" b="1" spc="320">
                <a:solidFill>
                  <a:srgbClr val="C9912E"/>
                </a:solidFill>
              </a:defRPr>
            </a:lvl1pPr>
          </a:lstStyle>
          <a:p>
            <a:r>
              <a:t>SYNERGY</a:t>
            </a:r>
          </a:p>
        </p:txBody>
      </p:sp>
      <p:sp>
        <p:nvSpPr>
          <p:cNvPr id="291" name="Text 3">
            <a:extLst>
              <a:ext uri="{FF2B5EF4-FFF2-40B4-BE49-F238E27FC236}">
                <a16:creationId xmlns:a16="http://schemas.microsoft.com/office/drawing/2014/main" id="{D7CB7280-037E-B185-FF8C-7D8C3DE1D64A}"/>
              </a:ext>
            </a:extLst>
          </p:cNvPr>
          <p:cNvSpPr txBox="1"/>
          <p:nvPr/>
        </p:nvSpPr>
        <p:spPr>
          <a:xfrm>
            <a:off x="2148839" y="397895"/>
            <a:ext cx="8104855" cy="603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nSpc>
                <a:spcPct val="98000"/>
              </a:lnSpc>
              <a:defRPr sz="4000" i="1">
                <a:solidFill>
                  <a:srgbClr val="2A2620"/>
                </a:solidFill>
                <a:latin typeface="Georgia"/>
                <a:ea typeface="Georgia"/>
                <a:cs typeface="Georgia"/>
                <a:sym typeface="Georgia"/>
              </a:defRPr>
            </a:pPr>
            <a:r>
              <a:rPr dirty="0"/>
              <a:t>The Synergy is </a:t>
            </a:r>
            <a:r>
              <a:rPr lang="en-US" dirty="0">
                <a:solidFill>
                  <a:srgbClr val="C9912E"/>
                </a:solidFill>
              </a:rPr>
              <a:t>23</a:t>
            </a:r>
            <a:r>
              <a:rPr dirty="0">
                <a:solidFill>
                  <a:srgbClr val="C9912E"/>
                </a:solidFill>
              </a:rPr>
              <a:t>× more effective</a:t>
            </a:r>
          </a:p>
        </p:txBody>
      </p:sp>
      <p:sp>
        <p:nvSpPr>
          <p:cNvPr id="292" name="Text 4">
            <a:extLst>
              <a:ext uri="{FF2B5EF4-FFF2-40B4-BE49-F238E27FC236}">
                <a16:creationId xmlns:a16="http://schemas.microsoft.com/office/drawing/2014/main" id="{35CC1031-774D-C134-BF7F-B59E0728B0F5}"/>
              </a:ext>
            </a:extLst>
          </p:cNvPr>
          <p:cNvSpPr txBox="1"/>
          <p:nvPr/>
        </p:nvSpPr>
        <p:spPr>
          <a:xfrm>
            <a:off x="1091328" y="1486141"/>
            <a:ext cx="7777930" cy="43088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defRPr sz="1400">
                <a:solidFill>
                  <a:srgbClr val="6B6354"/>
                </a:solidFill>
              </a:defRPr>
            </a:lvl1pPr>
          </a:lstStyle>
          <a:p>
            <a:r>
              <a:rPr dirty="0"/>
              <a:t>Five botanicals studied alone vs. combined — antioxidant-gene response.</a:t>
            </a:r>
            <a:r>
              <a:rPr lang="en-US" dirty="0"/>
              <a:t> Each ingredient in Protandim NRF2 slightly activates the NRF2 pathway, but all 5 together, in the exact ratio, increase the activation 23X.</a:t>
            </a:r>
            <a:endParaRPr dirty="0"/>
          </a:p>
        </p:txBody>
      </p:sp>
      <p:sp>
        <p:nvSpPr>
          <p:cNvPr id="318" name="Text 30">
            <a:extLst>
              <a:ext uri="{FF2B5EF4-FFF2-40B4-BE49-F238E27FC236}">
                <a16:creationId xmlns:a16="http://schemas.microsoft.com/office/drawing/2014/main" id="{0BDBF637-EDBD-A209-AEF6-973406923667}"/>
              </a:ext>
            </a:extLst>
          </p:cNvPr>
          <p:cNvSpPr txBox="1"/>
          <p:nvPr/>
        </p:nvSpPr>
        <p:spPr>
          <a:xfrm>
            <a:off x="9233639" y="1225133"/>
            <a:ext cx="3017521" cy="110799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ctr">
              <a:defRPr sz="7200" i="1">
                <a:solidFill>
                  <a:srgbClr val="C9912E"/>
                </a:solidFill>
                <a:latin typeface="Georgia"/>
                <a:ea typeface="Georgia"/>
                <a:cs typeface="Georgia"/>
                <a:sym typeface="Georgia"/>
              </a:defRPr>
            </a:lvl1pPr>
          </a:lstStyle>
          <a:p>
            <a:r>
              <a:rPr lang="en-US" dirty="0"/>
              <a:t>23</a:t>
            </a:r>
            <a:r>
              <a:rPr dirty="0"/>
              <a:t>×</a:t>
            </a:r>
          </a:p>
        </p:txBody>
      </p:sp>
      <p:sp>
        <p:nvSpPr>
          <p:cNvPr id="319" name="Text 31">
            <a:extLst>
              <a:ext uri="{FF2B5EF4-FFF2-40B4-BE49-F238E27FC236}">
                <a16:creationId xmlns:a16="http://schemas.microsoft.com/office/drawing/2014/main" id="{B09C3406-3079-3012-EAE4-5FA73EE25ABA}"/>
              </a:ext>
            </a:extLst>
          </p:cNvPr>
          <p:cNvSpPr txBox="1"/>
          <p:nvPr/>
        </p:nvSpPr>
        <p:spPr>
          <a:xfrm>
            <a:off x="9627843" y="2413610"/>
            <a:ext cx="2134620" cy="45204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lgn="ctr">
              <a:lnSpc>
                <a:spcPct val="117999"/>
              </a:lnSpc>
              <a:defRPr sz="1400">
                <a:solidFill>
                  <a:srgbClr val="2A2620"/>
                </a:solidFill>
              </a:defRPr>
            </a:lvl1pPr>
          </a:lstStyle>
          <a:p>
            <a:r>
              <a:rPr dirty="0"/>
              <a:t>greater than the sum of its individual ingredients*</a:t>
            </a:r>
          </a:p>
        </p:txBody>
      </p:sp>
      <p:sp>
        <p:nvSpPr>
          <p:cNvPr id="320" name="Text 32">
            <a:extLst>
              <a:ext uri="{FF2B5EF4-FFF2-40B4-BE49-F238E27FC236}">
                <a16:creationId xmlns:a16="http://schemas.microsoft.com/office/drawing/2014/main" id="{70328660-EB93-C65B-319A-6AECB48F5566}"/>
              </a:ext>
            </a:extLst>
          </p:cNvPr>
          <p:cNvSpPr txBox="1"/>
          <p:nvPr/>
        </p:nvSpPr>
        <p:spPr>
          <a:xfrm>
            <a:off x="640079" y="6437376"/>
            <a:ext cx="6492242" cy="20898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700" i="1">
                <a:solidFill>
                  <a:srgbClr val="9C937F"/>
                </a:solidFill>
              </a:defRPr>
            </a:lvl1pPr>
          </a:lstStyle>
          <a:p>
            <a:r>
              <a:t>Shown for educational purposes only. These statements have not been evaluated by the Food and Drug Administration. This product is not intended to diagnose, treat, cure, or prevent any disease.</a:t>
            </a:r>
          </a:p>
        </p:txBody>
      </p:sp>
      <p:sp>
        <p:nvSpPr>
          <p:cNvPr id="324" name="Text 28">
            <a:extLst>
              <a:ext uri="{FF2B5EF4-FFF2-40B4-BE49-F238E27FC236}">
                <a16:creationId xmlns:a16="http://schemas.microsoft.com/office/drawing/2014/main" id="{58B64482-CF41-5E5B-D922-1AE1D29ACF50}"/>
              </a:ext>
            </a:extLst>
          </p:cNvPr>
          <p:cNvSpPr txBox="1"/>
          <p:nvPr/>
        </p:nvSpPr>
        <p:spPr>
          <a:xfrm>
            <a:off x="7315200" y="6529323"/>
            <a:ext cx="423367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9" name="Picture 8">
            <a:extLst>
              <a:ext uri="{FF2B5EF4-FFF2-40B4-BE49-F238E27FC236}">
                <a16:creationId xmlns:a16="http://schemas.microsoft.com/office/drawing/2014/main" id="{B6D8104A-F645-98A2-1358-A058BA9FD9A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26947" y="2166979"/>
            <a:ext cx="8750867" cy="4201382"/>
          </a:xfrm>
          <a:prstGeom prst="rect">
            <a:avLst/>
          </a:prstGeom>
        </p:spPr>
      </p:pic>
      <p:grpSp>
        <p:nvGrpSpPr>
          <p:cNvPr id="323" name="Group">
            <a:extLst>
              <a:ext uri="{FF2B5EF4-FFF2-40B4-BE49-F238E27FC236}">
                <a16:creationId xmlns:a16="http://schemas.microsoft.com/office/drawing/2014/main" id="{988E4961-A328-8ABD-8A65-7DE95478361C}"/>
              </a:ext>
            </a:extLst>
          </p:cNvPr>
          <p:cNvGrpSpPr/>
          <p:nvPr/>
        </p:nvGrpSpPr>
        <p:grpSpPr>
          <a:xfrm>
            <a:off x="9233639" y="2639632"/>
            <a:ext cx="3139430" cy="3276920"/>
            <a:chOff x="0" y="0"/>
            <a:chExt cx="3139429" cy="3276918"/>
          </a:xfrm>
        </p:grpSpPr>
        <p:pic>
          <p:nvPicPr>
            <p:cNvPr id="321" name="gallery-protandim-nrf2-US-2.png" descr="gallery-protandim-nrf2-US-2.png">
              <a:extLst>
                <a:ext uri="{FF2B5EF4-FFF2-40B4-BE49-F238E27FC236}">
                  <a16:creationId xmlns:a16="http://schemas.microsoft.com/office/drawing/2014/main" id="{ED6E5090-4C18-0477-64DB-25E4A3EAF774}"/>
                </a:ext>
              </a:extLst>
            </p:cNvPr>
            <p:cNvPicPr>
              <a:picLocks noChangeAspect="1"/>
            </p:cNvPicPr>
            <p:nvPr/>
          </p:nvPicPr>
          <p:blipFill>
            <a:blip r:embed="rId5"/>
            <a:srcRect l="27887"/>
            <a:stretch>
              <a:fillRect/>
            </a:stretch>
          </p:blipFill>
          <p:spPr>
            <a:xfrm>
              <a:off x="776346" y="0"/>
              <a:ext cx="2363084" cy="3276919"/>
            </a:xfrm>
            <a:prstGeom prst="rect">
              <a:avLst/>
            </a:prstGeom>
            <a:ln w="12700" cap="flat">
              <a:noFill/>
              <a:miter lim="400000"/>
            </a:ln>
            <a:effectLst/>
          </p:spPr>
        </p:pic>
        <p:pic>
          <p:nvPicPr>
            <p:cNvPr id="322" name="background_removal#TUFITVNlY2c5TTQjMSM2Y2FmMjhhNTNhMzRiYzBiNTFlMTQ3ZGQxNmEyZTRmMCM4MTQjI1RSQU5TRk9STUFUSU9OX1JFUVVFU1Q.png" descr="background_removal#TUFITVNlY2c5TTQjMSM2Y2FmMjhhNTNhMzRiYzBiNTFlMTQ3ZGQxNmEyZTRmMCM4MTQjI1RSQU5TRk9STUFUSU9OX1JFUVVFU1Q.png">
              <a:extLst>
                <a:ext uri="{FF2B5EF4-FFF2-40B4-BE49-F238E27FC236}">
                  <a16:creationId xmlns:a16="http://schemas.microsoft.com/office/drawing/2014/main" id="{FA1BEF0D-7450-595A-5188-BD797A21B547}"/>
                </a:ext>
              </a:extLst>
            </p:cNvPr>
            <p:cNvPicPr>
              <a:picLocks noChangeAspect="1"/>
            </p:cNvPicPr>
            <p:nvPr/>
          </p:nvPicPr>
          <p:blipFill>
            <a:blip r:embed="rId6"/>
            <a:stretch>
              <a:fillRect/>
            </a:stretch>
          </p:blipFill>
          <p:spPr>
            <a:xfrm>
              <a:off x="0" y="2527674"/>
              <a:ext cx="2923028" cy="581734"/>
            </a:xfrm>
            <a:prstGeom prst="rect">
              <a:avLst/>
            </a:prstGeom>
            <a:ln w="12700" cap="flat">
              <a:noFill/>
              <a:miter lim="400000"/>
            </a:ln>
            <a:effectLst/>
          </p:spPr>
        </p:pic>
      </p:grpSp>
    </p:spTree>
    <p:extLst>
      <p:ext uri="{BB962C8B-B14F-4D97-AF65-F5344CB8AC3E}">
        <p14:creationId xmlns:p14="http://schemas.microsoft.com/office/powerpoint/2010/main" val="2760798232"/>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326"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327"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328"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FLAGSHIP</a:t>
            </a:r>
          </a:p>
        </p:txBody>
      </p:sp>
      <p:sp>
        <p:nvSpPr>
          <p:cNvPr id="329" name="Text 3"/>
          <p:cNvSpPr txBox="1"/>
          <p:nvPr/>
        </p:nvSpPr>
        <p:spPr>
          <a:xfrm>
            <a:off x="624076" y="1104317"/>
            <a:ext cx="11338560" cy="64633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4200" i="1">
                <a:solidFill>
                  <a:srgbClr val="2A2620"/>
                </a:solidFill>
                <a:latin typeface="Georgia"/>
                <a:ea typeface="Georgia"/>
                <a:cs typeface="Georgia"/>
                <a:sym typeface="Georgia"/>
              </a:defRPr>
            </a:lvl1pPr>
          </a:lstStyle>
          <a:p>
            <a:r>
              <a:rPr dirty="0"/>
              <a:t>Protandim </a:t>
            </a:r>
            <a:r>
              <a:rPr dirty="0">
                <a:solidFill>
                  <a:srgbClr val="C9912E"/>
                </a:solidFill>
              </a:rPr>
              <a:t>NRF2</a:t>
            </a:r>
            <a:r>
              <a:rPr dirty="0"/>
              <a:t> Synergizer</a:t>
            </a:r>
          </a:p>
        </p:txBody>
      </p:sp>
      <p:sp>
        <p:nvSpPr>
          <p:cNvPr id="330" name="Text 4"/>
          <p:cNvSpPr txBox="1"/>
          <p:nvPr/>
        </p:nvSpPr>
        <p:spPr>
          <a:xfrm>
            <a:off x="635253" y="1912796"/>
            <a:ext cx="10058401"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i="1">
                <a:solidFill>
                  <a:srgbClr val="6B6354"/>
                </a:solidFill>
              </a:defRPr>
            </a:lvl1pPr>
          </a:lstStyle>
          <a:p>
            <a:r>
              <a:rPr dirty="0">
                <a:solidFill>
                  <a:schemeClr val="tx1"/>
                </a:solidFill>
              </a:rPr>
              <a:t>Green Tea · Turmeric · Milk Thistle · Ashwagandha · Bacopa</a:t>
            </a:r>
          </a:p>
        </p:txBody>
      </p:sp>
      <p:grpSp>
        <p:nvGrpSpPr>
          <p:cNvPr id="336" name="Group"/>
          <p:cNvGrpSpPr/>
          <p:nvPr/>
        </p:nvGrpSpPr>
        <p:grpSpPr>
          <a:xfrm>
            <a:off x="635253" y="2803324"/>
            <a:ext cx="2507744" cy="1874523"/>
            <a:chOff x="0" y="0"/>
            <a:chExt cx="2507743" cy="1874521"/>
          </a:xfrm>
        </p:grpSpPr>
        <p:sp>
          <p:nvSpPr>
            <p:cNvPr id="331" name="Shape 5"/>
            <p:cNvSpPr/>
            <p:nvPr/>
          </p:nvSpPr>
          <p:spPr>
            <a:xfrm>
              <a:off x="0" y="0"/>
              <a:ext cx="2507743" cy="1874521"/>
            </a:xfrm>
            <a:prstGeom prst="roundRect">
              <a:avLst>
                <a:gd name="adj" fmla="val 6829"/>
              </a:avLst>
            </a:prstGeom>
            <a:solidFill>
              <a:srgbClr val="FFFFFF"/>
            </a:solidFill>
            <a:ln w="12700" cap="flat">
              <a:solidFill>
                <a:srgbClr val="F3EAD6"/>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332" name="Shape 6"/>
            <p:cNvSpPr/>
            <p:nvPr/>
          </p:nvSpPr>
          <p:spPr>
            <a:xfrm>
              <a:off x="164592" y="146303"/>
              <a:ext cx="2178558" cy="41149"/>
            </a:xfrm>
            <a:prstGeom prst="rect">
              <a:avLst/>
            </a:prstGeom>
            <a:solidFill>
              <a:srgbClr val="C9912E"/>
            </a:solidFill>
            <a:ln w="12700" cap="flat">
              <a:noFill/>
              <a:miter lim="400000"/>
            </a:ln>
            <a:effectLst/>
          </p:spPr>
          <p:txBody>
            <a:bodyPr wrap="square" lIns="45719" tIns="45719" rIns="45719" bIns="45719" numCol="1" anchor="t">
              <a:noAutofit/>
            </a:bodyPr>
            <a:lstStyle/>
            <a:p>
              <a:endParaRPr/>
            </a:p>
          </p:txBody>
        </p:sp>
        <p:sp>
          <p:nvSpPr>
            <p:cNvPr id="333" name="Text 7"/>
            <p:cNvSpPr txBox="1"/>
            <p:nvPr/>
          </p:nvSpPr>
          <p:spPr>
            <a:xfrm>
              <a:off x="91440" y="339557"/>
              <a:ext cx="2324863" cy="190052"/>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5000"/>
                </a:lnSpc>
                <a:defRPr sz="1300" b="1">
                  <a:solidFill>
                    <a:srgbClr val="2A2620"/>
                  </a:solidFill>
                </a:defRPr>
              </a:lvl1pPr>
            </a:lstStyle>
            <a:p>
              <a:r>
                <a:rPr dirty="0"/>
                <a:t>Oxidative stress</a:t>
              </a:r>
            </a:p>
          </p:txBody>
        </p:sp>
        <p:sp>
          <p:nvSpPr>
            <p:cNvPr id="334" name="Text 8"/>
            <p:cNvSpPr txBox="1"/>
            <p:nvPr/>
          </p:nvSpPr>
          <p:spPr>
            <a:xfrm>
              <a:off x="91440" y="608398"/>
              <a:ext cx="2324863" cy="7239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defRPr sz="5000" i="1">
                  <a:solidFill>
                    <a:srgbClr val="C9912E"/>
                  </a:solidFill>
                  <a:latin typeface="Georgia"/>
                  <a:ea typeface="Georgia"/>
                  <a:cs typeface="Georgia"/>
                  <a:sym typeface="Georgia"/>
                </a:defRPr>
              </a:lvl1pPr>
            </a:lstStyle>
            <a:p>
              <a:r>
                <a:t>↓ 40%</a:t>
              </a:r>
            </a:p>
          </p:txBody>
        </p:sp>
        <p:sp>
          <p:nvSpPr>
            <p:cNvPr id="335" name="Text 9"/>
            <p:cNvSpPr txBox="1"/>
            <p:nvPr/>
          </p:nvSpPr>
          <p:spPr>
            <a:xfrm>
              <a:off x="91440" y="1553893"/>
              <a:ext cx="2324863" cy="18466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p>
              <a:pPr algn="ctr">
                <a:defRPr sz="1200">
                  <a:solidFill>
                    <a:srgbClr val="9C937F"/>
                  </a:solidFill>
                </a:defRPr>
              </a:pPr>
              <a:r>
                <a:rPr lang="en-US" b="1" dirty="0">
                  <a:solidFill>
                    <a:schemeClr val="tx1"/>
                  </a:solidFill>
                </a:rPr>
                <a:t>internal rusting</a:t>
              </a:r>
              <a:endParaRPr b="1" dirty="0">
                <a:solidFill>
                  <a:schemeClr val="tx1"/>
                </a:solidFill>
              </a:endParaRPr>
            </a:p>
          </p:txBody>
        </p:sp>
      </p:grpSp>
      <p:grpSp>
        <p:nvGrpSpPr>
          <p:cNvPr id="342" name="Group"/>
          <p:cNvGrpSpPr/>
          <p:nvPr/>
        </p:nvGrpSpPr>
        <p:grpSpPr>
          <a:xfrm>
            <a:off x="3435603" y="2803324"/>
            <a:ext cx="2507744" cy="1874522"/>
            <a:chOff x="0" y="0"/>
            <a:chExt cx="2507743" cy="1874521"/>
          </a:xfrm>
        </p:grpSpPr>
        <p:sp>
          <p:nvSpPr>
            <p:cNvPr id="337" name="Shape 10"/>
            <p:cNvSpPr/>
            <p:nvPr/>
          </p:nvSpPr>
          <p:spPr>
            <a:xfrm>
              <a:off x="0" y="0"/>
              <a:ext cx="2507743" cy="1874521"/>
            </a:xfrm>
            <a:prstGeom prst="roundRect">
              <a:avLst>
                <a:gd name="adj" fmla="val 6829"/>
              </a:avLst>
            </a:prstGeom>
            <a:solidFill>
              <a:srgbClr val="FFFFFF"/>
            </a:solidFill>
            <a:ln w="12700" cap="flat">
              <a:solidFill>
                <a:srgbClr val="F3EAD6"/>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338" name="Shape 11"/>
            <p:cNvSpPr/>
            <p:nvPr/>
          </p:nvSpPr>
          <p:spPr>
            <a:xfrm>
              <a:off x="164591" y="146303"/>
              <a:ext cx="2178559" cy="41149"/>
            </a:xfrm>
            <a:prstGeom prst="rect">
              <a:avLst/>
            </a:prstGeom>
            <a:solidFill>
              <a:srgbClr val="C9912E"/>
            </a:solidFill>
            <a:ln w="12700" cap="flat">
              <a:noFill/>
              <a:miter lim="400000"/>
            </a:ln>
            <a:effectLst/>
          </p:spPr>
          <p:txBody>
            <a:bodyPr wrap="square" lIns="45719" tIns="45719" rIns="45719" bIns="45719" numCol="1" anchor="t">
              <a:noAutofit/>
            </a:bodyPr>
            <a:lstStyle/>
            <a:p>
              <a:endParaRPr/>
            </a:p>
          </p:txBody>
        </p:sp>
        <p:sp>
          <p:nvSpPr>
            <p:cNvPr id="339" name="Text 12"/>
            <p:cNvSpPr txBox="1"/>
            <p:nvPr/>
          </p:nvSpPr>
          <p:spPr>
            <a:xfrm>
              <a:off x="91440" y="339557"/>
              <a:ext cx="2324863" cy="1667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5000"/>
                </a:lnSpc>
                <a:defRPr sz="1300" b="1">
                  <a:solidFill>
                    <a:srgbClr val="2A2620"/>
                  </a:solidFill>
                </a:defRPr>
              </a:lvl1pPr>
            </a:lstStyle>
            <a:p>
              <a:r>
                <a:rPr dirty="0"/>
                <a:t>Superoxide Dismutase</a:t>
              </a:r>
            </a:p>
          </p:txBody>
        </p:sp>
        <p:sp>
          <p:nvSpPr>
            <p:cNvPr id="340" name="Text 13"/>
            <p:cNvSpPr txBox="1"/>
            <p:nvPr/>
          </p:nvSpPr>
          <p:spPr>
            <a:xfrm>
              <a:off x="91440" y="608398"/>
              <a:ext cx="2324863" cy="7239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defRPr sz="5000" i="1">
                  <a:solidFill>
                    <a:srgbClr val="C9912E"/>
                  </a:solidFill>
                  <a:latin typeface="Georgia"/>
                  <a:ea typeface="Georgia"/>
                  <a:cs typeface="Georgia"/>
                  <a:sym typeface="Georgia"/>
                </a:defRPr>
              </a:lvl1pPr>
            </a:lstStyle>
            <a:p>
              <a:r>
                <a:t>↑ 30%</a:t>
              </a:r>
            </a:p>
          </p:txBody>
        </p:sp>
        <p:sp>
          <p:nvSpPr>
            <p:cNvPr id="341" name="Text 14"/>
            <p:cNvSpPr txBox="1"/>
            <p:nvPr/>
          </p:nvSpPr>
          <p:spPr>
            <a:xfrm>
              <a:off x="91440" y="1511076"/>
              <a:ext cx="2324863" cy="18466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defRPr sz="1500" b="1">
                  <a:solidFill>
                    <a:srgbClr val="9C937F"/>
                  </a:solidFill>
                </a:defRPr>
              </a:lvl1pPr>
            </a:lstStyle>
            <a:p>
              <a:r>
                <a:rPr lang="en-US" sz="1200" dirty="0">
                  <a:solidFill>
                    <a:schemeClr val="tx1"/>
                  </a:solidFill>
                </a:rPr>
                <a:t>cellular shield</a:t>
              </a:r>
              <a:endParaRPr sz="1200" dirty="0">
                <a:solidFill>
                  <a:schemeClr val="tx1"/>
                </a:solidFill>
              </a:endParaRPr>
            </a:p>
          </p:txBody>
        </p:sp>
      </p:grpSp>
      <p:grpSp>
        <p:nvGrpSpPr>
          <p:cNvPr id="348" name="Group"/>
          <p:cNvGrpSpPr/>
          <p:nvPr/>
        </p:nvGrpSpPr>
        <p:grpSpPr>
          <a:xfrm>
            <a:off x="6235953" y="2803324"/>
            <a:ext cx="2507744" cy="1874522"/>
            <a:chOff x="0" y="0"/>
            <a:chExt cx="2507743" cy="1874521"/>
          </a:xfrm>
        </p:grpSpPr>
        <p:sp>
          <p:nvSpPr>
            <p:cNvPr id="343" name="Shape 15"/>
            <p:cNvSpPr/>
            <p:nvPr/>
          </p:nvSpPr>
          <p:spPr>
            <a:xfrm>
              <a:off x="0" y="0"/>
              <a:ext cx="2507743" cy="1874521"/>
            </a:xfrm>
            <a:prstGeom prst="roundRect">
              <a:avLst>
                <a:gd name="adj" fmla="val 6829"/>
              </a:avLst>
            </a:prstGeom>
            <a:solidFill>
              <a:srgbClr val="FFFFFF"/>
            </a:solidFill>
            <a:ln w="12700" cap="flat">
              <a:solidFill>
                <a:srgbClr val="F3EAD6"/>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344" name="Shape 16"/>
            <p:cNvSpPr/>
            <p:nvPr/>
          </p:nvSpPr>
          <p:spPr>
            <a:xfrm>
              <a:off x="164591" y="146303"/>
              <a:ext cx="2178559" cy="41149"/>
            </a:xfrm>
            <a:prstGeom prst="rect">
              <a:avLst/>
            </a:prstGeom>
            <a:solidFill>
              <a:srgbClr val="C9912E"/>
            </a:solidFill>
            <a:ln w="12700" cap="flat">
              <a:noFill/>
              <a:miter lim="400000"/>
            </a:ln>
            <a:effectLst/>
          </p:spPr>
          <p:txBody>
            <a:bodyPr wrap="square" lIns="45719" tIns="45719" rIns="45719" bIns="45719" numCol="1" anchor="t">
              <a:noAutofit/>
            </a:bodyPr>
            <a:lstStyle/>
            <a:p>
              <a:endParaRPr/>
            </a:p>
          </p:txBody>
        </p:sp>
        <p:sp>
          <p:nvSpPr>
            <p:cNvPr id="345" name="Text 17"/>
            <p:cNvSpPr txBox="1"/>
            <p:nvPr/>
          </p:nvSpPr>
          <p:spPr>
            <a:xfrm>
              <a:off x="91440" y="339557"/>
              <a:ext cx="2324863" cy="1667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5000"/>
                </a:lnSpc>
                <a:defRPr sz="1300" b="1">
                  <a:solidFill>
                    <a:srgbClr val="2A2620"/>
                  </a:solidFill>
                </a:defRPr>
              </a:lvl1pPr>
            </a:lstStyle>
            <a:p>
              <a:r>
                <a:rPr dirty="0"/>
                <a:t>Glutathione</a:t>
              </a:r>
            </a:p>
          </p:txBody>
        </p:sp>
        <p:sp>
          <p:nvSpPr>
            <p:cNvPr id="346" name="Text 18"/>
            <p:cNvSpPr txBox="1"/>
            <p:nvPr/>
          </p:nvSpPr>
          <p:spPr>
            <a:xfrm>
              <a:off x="91440" y="608398"/>
              <a:ext cx="2324863" cy="7239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defRPr sz="5000" i="1">
                  <a:solidFill>
                    <a:srgbClr val="C9912E"/>
                  </a:solidFill>
                  <a:latin typeface="Georgia"/>
                  <a:ea typeface="Georgia"/>
                  <a:cs typeface="Georgia"/>
                  <a:sym typeface="Georgia"/>
                </a:defRPr>
              </a:lvl1pPr>
            </a:lstStyle>
            <a:p>
              <a:r>
                <a:t>↑ 300%</a:t>
              </a:r>
            </a:p>
          </p:txBody>
        </p:sp>
        <p:sp>
          <p:nvSpPr>
            <p:cNvPr id="347" name="Text 19"/>
            <p:cNvSpPr txBox="1"/>
            <p:nvPr/>
          </p:nvSpPr>
          <p:spPr>
            <a:xfrm>
              <a:off x="91440" y="1511076"/>
              <a:ext cx="2324863" cy="18466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defRPr sz="1500" b="1">
                  <a:solidFill>
                    <a:srgbClr val="9C937F"/>
                  </a:solidFill>
                </a:defRPr>
              </a:lvl1pPr>
            </a:lstStyle>
            <a:p>
              <a:r>
                <a:rPr lang="en-US" sz="1200" dirty="0">
                  <a:solidFill>
                    <a:schemeClr val="tx1"/>
                  </a:solidFill>
                </a:rPr>
                <a:t>fire fighters</a:t>
              </a:r>
              <a:endParaRPr sz="1200" dirty="0">
                <a:solidFill>
                  <a:schemeClr val="tx1"/>
                </a:solidFill>
              </a:endParaRPr>
            </a:p>
          </p:txBody>
        </p:sp>
      </p:grpSp>
      <p:grpSp>
        <p:nvGrpSpPr>
          <p:cNvPr id="354" name="Group"/>
          <p:cNvGrpSpPr/>
          <p:nvPr/>
        </p:nvGrpSpPr>
        <p:grpSpPr>
          <a:xfrm>
            <a:off x="9036304" y="2803324"/>
            <a:ext cx="2507744" cy="1874522"/>
            <a:chOff x="0" y="0"/>
            <a:chExt cx="2507743" cy="1874521"/>
          </a:xfrm>
        </p:grpSpPr>
        <p:sp>
          <p:nvSpPr>
            <p:cNvPr id="349" name="Shape 20"/>
            <p:cNvSpPr/>
            <p:nvPr/>
          </p:nvSpPr>
          <p:spPr>
            <a:xfrm>
              <a:off x="0" y="0"/>
              <a:ext cx="2507743" cy="1874521"/>
            </a:xfrm>
            <a:prstGeom prst="roundRect">
              <a:avLst>
                <a:gd name="adj" fmla="val 6829"/>
              </a:avLst>
            </a:prstGeom>
            <a:solidFill>
              <a:srgbClr val="FFFFFF"/>
            </a:solidFill>
            <a:ln w="12700" cap="flat">
              <a:solidFill>
                <a:srgbClr val="F3EAD6"/>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350" name="Shape 21"/>
            <p:cNvSpPr/>
            <p:nvPr/>
          </p:nvSpPr>
          <p:spPr>
            <a:xfrm>
              <a:off x="164591" y="146303"/>
              <a:ext cx="2178559" cy="41149"/>
            </a:xfrm>
            <a:prstGeom prst="rect">
              <a:avLst/>
            </a:prstGeom>
            <a:solidFill>
              <a:srgbClr val="C9912E"/>
            </a:solidFill>
            <a:ln w="12700" cap="flat">
              <a:noFill/>
              <a:miter lim="400000"/>
            </a:ln>
            <a:effectLst/>
          </p:spPr>
          <p:txBody>
            <a:bodyPr wrap="square" lIns="45719" tIns="45719" rIns="45719" bIns="45719" numCol="1" anchor="t">
              <a:noAutofit/>
            </a:bodyPr>
            <a:lstStyle/>
            <a:p>
              <a:endParaRPr/>
            </a:p>
          </p:txBody>
        </p:sp>
        <p:sp>
          <p:nvSpPr>
            <p:cNvPr id="351" name="Text 22"/>
            <p:cNvSpPr txBox="1"/>
            <p:nvPr/>
          </p:nvSpPr>
          <p:spPr>
            <a:xfrm>
              <a:off x="91440" y="338766"/>
              <a:ext cx="2324863" cy="166763"/>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5000"/>
                </a:lnSpc>
                <a:defRPr sz="1300" b="1">
                  <a:solidFill>
                    <a:srgbClr val="2A2620"/>
                  </a:solidFill>
                </a:defRPr>
              </a:lvl1pPr>
            </a:lstStyle>
            <a:p>
              <a:r>
                <a:t>Catalase</a:t>
              </a:r>
            </a:p>
          </p:txBody>
        </p:sp>
        <p:sp>
          <p:nvSpPr>
            <p:cNvPr id="352" name="Text 23"/>
            <p:cNvSpPr txBox="1"/>
            <p:nvPr/>
          </p:nvSpPr>
          <p:spPr>
            <a:xfrm>
              <a:off x="91439" y="608398"/>
              <a:ext cx="2324863" cy="7239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spAutoFit/>
            </a:bodyPr>
            <a:lstStyle>
              <a:lvl1pPr algn="ctr">
                <a:defRPr sz="5000" i="1">
                  <a:solidFill>
                    <a:srgbClr val="C9912E"/>
                  </a:solidFill>
                  <a:latin typeface="Georgia"/>
                  <a:ea typeface="Georgia"/>
                  <a:cs typeface="Georgia"/>
                  <a:sym typeface="Georgia"/>
                </a:defRPr>
              </a:lvl1pPr>
            </a:lstStyle>
            <a:p>
              <a:r>
                <a:t>↑ 54%</a:t>
              </a:r>
            </a:p>
          </p:txBody>
        </p:sp>
        <p:sp>
          <p:nvSpPr>
            <p:cNvPr id="353" name="Text 24"/>
            <p:cNvSpPr txBox="1"/>
            <p:nvPr/>
          </p:nvSpPr>
          <p:spPr>
            <a:xfrm>
              <a:off x="91439" y="1511076"/>
              <a:ext cx="2324863" cy="18466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defRPr sz="1500" b="1">
                  <a:solidFill>
                    <a:srgbClr val="9C937F"/>
                  </a:solidFill>
                </a:defRPr>
              </a:lvl1pPr>
            </a:lstStyle>
            <a:p>
              <a:r>
                <a:rPr lang="en-US" sz="1200" dirty="0">
                  <a:solidFill>
                    <a:schemeClr val="tx1"/>
                  </a:solidFill>
                </a:rPr>
                <a:t>body’s cleanup crew</a:t>
              </a:r>
            </a:p>
          </p:txBody>
        </p:sp>
      </p:grpSp>
      <p:grpSp>
        <p:nvGrpSpPr>
          <p:cNvPr id="357" name="Group"/>
          <p:cNvGrpSpPr/>
          <p:nvPr/>
        </p:nvGrpSpPr>
        <p:grpSpPr>
          <a:xfrm>
            <a:off x="265849" y="5090160"/>
            <a:ext cx="11684686" cy="1028410"/>
            <a:chOff x="0" y="0"/>
            <a:chExt cx="11684685" cy="1028408"/>
          </a:xfrm>
        </p:grpSpPr>
        <p:sp>
          <p:nvSpPr>
            <p:cNvPr id="355" name="Shape 25"/>
            <p:cNvSpPr/>
            <p:nvPr/>
          </p:nvSpPr>
          <p:spPr>
            <a:xfrm>
              <a:off x="0" y="0"/>
              <a:ext cx="11684686" cy="1028409"/>
            </a:xfrm>
            <a:prstGeom prst="roundRect">
              <a:avLst>
                <a:gd name="adj" fmla="val 13333"/>
              </a:avLst>
            </a:prstGeom>
            <a:solidFill>
              <a:srgbClr val="FFF3B8"/>
            </a:solidFill>
            <a:ln w="15875" cap="flat">
              <a:solidFill>
                <a:srgbClr val="C9912E"/>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356" name="Text 26"/>
            <p:cNvSpPr txBox="1"/>
            <p:nvPr/>
          </p:nvSpPr>
          <p:spPr>
            <a:xfrm>
              <a:off x="78249" y="281870"/>
              <a:ext cx="11398581" cy="4646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p>
              <a:pPr algn="ctr">
                <a:lnSpc>
                  <a:spcPct val="110000"/>
                </a:lnSpc>
                <a:defRPr sz="1600" b="1">
                  <a:solidFill>
                    <a:srgbClr val="C9912E"/>
                  </a:solidFill>
                </a:defRPr>
              </a:pPr>
              <a:r>
                <a:t>Landmark:  </a:t>
              </a:r>
              <a:r>
                <a:rPr b="0">
                  <a:solidFill>
                    <a:srgbClr val="2A2620"/>
                  </a:solidFill>
                </a:rPr>
                <a:t>the </a:t>
              </a:r>
              <a:r>
                <a:rPr>
                  <a:solidFill>
                    <a:srgbClr val="2A2620"/>
                  </a:solidFill>
                </a:rPr>
                <a:t>only</a:t>
              </a:r>
              <a:r>
                <a:rPr b="0">
                  <a:solidFill>
                    <a:srgbClr val="2A2620"/>
                  </a:solidFill>
                </a:rPr>
                <a:t> supplement shown to extend lifespan in male mice — National Institute of Health 10-year federally funded study.</a:t>
              </a:r>
            </a:p>
          </p:txBody>
        </p:sp>
      </p:grpSp>
      <p:sp>
        <p:nvSpPr>
          <p:cNvPr id="358" name="Text 27"/>
          <p:cNvSpPr txBox="1"/>
          <p:nvPr/>
        </p:nvSpPr>
        <p:spPr>
          <a:xfrm>
            <a:off x="640080" y="6437376"/>
            <a:ext cx="7315201"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grpSp>
        <p:nvGrpSpPr>
          <p:cNvPr id="361" name="Group"/>
          <p:cNvGrpSpPr/>
          <p:nvPr/>
        </p:nvGrpSpPr>
        <p:grpSpPr>
          <a:xfrm>
            <a:off x="9034780" y="-76853"/>
            <a:ext cx="2520443" cy="2630823"/>
            <a:chOff x="0" y="0"/>
            <a:chExt cx="2520442" cy="2630822"/>
          </a:xfrm>
        </p:grpSpPr>
        <p:pic>
          <p:nvPicPr>
            <p:cNvPr id="359" name="gallery-protandim-nrf2-US-2.png" descr="gallery-protandim-nrf2-US-2.png"/>
            <p:cNvPicPr>
              <a:picLocks noChangeAspect="1"/>
            </p:cNvPicPr>
            <p:nvPr/>
          </p:nvPicPr>
          <p:blipFill>
            <a:blip r:embed="rId2">
              <a:extLst>
                <a:ext uri="{28A0092B-C50C-407E-A947-70E740481C1C}">
                  <a14:useLocalDpi xmlns:a14="http://schemas.microsoft.com/office/drawing/2010/main"/>
                </a:ext>
              </a:extLst>
            </a:blip>
            <a:srcRect l="27887"/>
            <a:stretch>
              <a:fillRect/>
            </a:stretch>
          </p:blipFill>
          <p:spPr>
            <a:xfrm>
              <a:off x="623277" y="0"/>
              <a:ext cx="1897166" cy="2630823"/>
            </a:xfrm>
            <a:prstGeom prst="rect">
              <a:avLst/>
            </a:prstGeom>
            <a:ln w="12700" cap="flat">
              <a:noFill/>
              <a:miter lim="400000"/>
            </a:ln>
            <a:effectLst/>
          </p:spPr>
        </p:pic>
        <p:pic>
          <p:nvPicPr>
            <p:cNvPr id="360" name="background_removal#TUFITVNlY2c5TTQjMSM2Y2FmMjhhNTNhMzRiYzBiNTFlMTQ3ZGQxNmEyZTRmMCM4MTQjI1RSQU5TRk9STUFUSU9OX1JFUVVFU1Q.png" descr="background_removal#TUFITVNlY2c5TTQjMSM2Y2FmMjhhNTNhMzRiYzBiNTFlMTQ3ZGQxNmEyZTRmMCM4MTQjI1RSQU5TRk9STUFUSU9OX1JFUVVFU1Q.png"/>
            <p:cNvPicPr>
              <a:picLocks noChangeAspect="1"/>
            </p:cNvPicPr>
            <p:nvPr/>
          </p:nvPicPr>
          <p:blipFill>
            <a:blip r:embed="rId3"/>
            <a:stretch>
              <a:fillRect/>
            </a:stretch>
          </p:blipFill>
          <p:spPr>
            <a:xfrm>
              <a:off x="0" y="2029303"/>
              <a:ext cx="2346708" cy="467036"/>
            </a:xfrm>
            <a:prstGeom prst="rect">
              <a:avLst/>
            </a:prstGeom>
            <a:ln w="12700" cap="flat">
              <a:noFill/>
              <a:miter lim="400000"/>
            </a:ln>
            <a:effectLst/>
          </p:spPr>
        </p:pic>
      </p:grpSp>
      <p:sp>
        <p:nvSpPr>
          <p:cNvPr id="362"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364"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365"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366"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rPr dirty="0"/>
              <a:t>THE APPROACH</a:t>
            </a:r>
          </a:p>
        </p:txBody>
      </p:sp>
      <p:sp>
        <p:nvSpPr>
          <p:cNvPr id="367" name="Text 3"/>
          <p:cNvSpPr txBox="1"/>
          <p:nvPr/>
        </p:nvSpPr>
        <p:spPr>
          <a:xfrm>
            <a:off x="675485" y="1349657"/>
            <a:ext cx="4259433" cy="584201"/>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p>
            <a:pPr>
              <a:lnSpc>
                <a:spcPct val="98000"/>
              </a:lnSpc>
              <a:defRPr sz="4000" i="1">
                <a:solidFill>
                  <a:srgbClr val="2A2620"/>
                </a:solidFill>
                <a:latin typeface="Georgia"/>
                <a:ea typeface="Georgia"/>
                <a:cs typeface="Georgia"/>
                <a:sym typeface="Georgia"/>
              </a:defRPr>
            </a:pPr>
            <a:r>
              <a:rPr dirty="0"/>
              <a:t>Take </a:t>
            </a:r>
            <a:r>
              <a:rPr lang="en-US" dirty="0"/>
              <a:t>I</a:t>
            </a:r>
            <a:r>
              <a:rPr dirty="0"/>
              <a:t>t </a:t>
            </a:r>
            <a:r>
              <a:rPr lang="en-US" dirty="0">
                <a:solidFill>
                  <a:srgbClr val="C9912E"/>
                </a:solidFill>
              </a:rPr>
              <a:t>t</a:t>
            </a:r>
            <a:r>
              <a:rPr dirty="0">
                <a:solidFill>
                  <a:srgbClr val="C9912E"/>
                </a:solidFill>
              </a:rPr>
              <a:t>o </a:t>
            </a:r>
            <a:r>
              <a:rPr lang="en-US" dirty="0">
                <a:solidFill>
                  <a:srgbClr val="C9912E"/>
                </a:solidFill>
              </a:rPr>
              <a:t>M</a:t>
            </a:r>
            <a:r>
              <a:rPr dirty="0">
                <a:solidFill>
                  <a:srgbClr val="C9912E"/>
                </a:solidFill>
              </a:rPr>
              <a:t>ake </a:t>
            </a:r>
            <a:r>
              <a:rPr lang="en-US" dirty="0">
                <a:solidFill>
                  <a:srgbClr val="C9912E"/>
                </a:solidFill>
              </a:rPr>
              <a:t>I</a:t>
            </a:r>
            <a:r>
              <a:rPr dirty="0">
                <a:solidFill>
                  <a:srgbClr val="C9912E"/>
                </a:solidFill>
              </a:rPr>
              <a:t>t</a:t>
            </a:r>
          </a:p>
        </p:txBody>
      </p:sp>
      <p:sp>
        <p:nvSpPr>
          <p:cNvPr id="368" name="Text 4"/>
          <p:cNvSpPr txBox="1"/>
          <p:nvPr/>
        </p:nvSpPr>
        <p:spPr>
          <a:xfrm>
            <a:off x="726948" y="2228892"/>
            <a:ext cx="8907196" cy="4222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500">
                <a:solidFill>
                  <a:srgbClr val="6B6354"/>
                </a:solidFill>
              </a:defRPr>
            </a:lvl1pPr>
          </a:lstStyle>
          <a:p>
            <a:r>
              <a:rPr lang="en-US" b="1" dirty="0"/>
              <a:t>It starts with Protandim NRF2 always, what other systems would you like to activate?</a:t>
            </a:r>
            <a:endParaRPr b="1" dirty="0"/>
          </a:p>
        </p:txBody>
      </p:sp>
      <p:sp>
        <p:nvSpPr>
          <p:cNvPr id="371" name="Shape 5"/>
          <p:cNvSpPr/>
          <p:nvPr/>
        </p:nvSpPr>
        <p:spPr>
          <a:xfrm>
            <a:off x="619240" y="2996487"/>
            <a:ext cx="2522145" cy="2377441"/>
          </a:xfrm>
          <a:prstGeom prst="roundRect">
            <a:avLst>
              <a:gd name="adj" fmla="val 53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372" name="Shape 6"/>
          <p:cNvSpPr/>
          <p:nvPr/>
        </p:nvSpPr>
        <p:spPr>
          <a:xfrm>
            <a:off x="786932" y="3188388"/>
            <a:ext cx="2192961" cy="41149"/>
          </a:xfrm>
          <a:prstGeom prst="rect">
            <a:avLst/>
          </a:prstGeom>
          <a:solidFill>
            <a:srgbClr val="C9912E"/>
          </a:solidFill>
          <a:ln w="12700">
            <a:miter lim="400000"/>
          </a:ln>
        </p:spPr>
        <p:txBody>
          <a:bodyPr lIns="45719" rIns="45719"/>
          <a:lstStyle/>
          <a:p>
            <a:endParaRPr/>
          </a:p>
        </p:txBody>
      </p:sp>
      <p:pic>
        <p:nvPicPr>
          <p:cNvPr id="373" name="Image 0" descr="Image 0"/>
          <p:cNvPicPr>
            <a:picLocks noChangeAspect="1"/>
          </p:cNvPicPr>
          <p:nvPr/>
        </p:nvPicPr>
        <p:blipFill>
          <a:blip r:embed="rId2"/>
          <a:stretch>
            <a:fillRect/>
          </a:stretch>
        </p:blipFill>
        <p:spPr>
          <a:xfrm>
            <a:off x="692784" y="3373634"/>
            <a:ext cx="402337" cy="402337"/>
          </a:xfrm>
          <a:prstGeom prst="rect">
            <a:avLst/>
          </a:prstGeom>
          <a:ln w="12700">
            <a:miter lim="400000"/>
          </a:ln>
        </p:spPr>
      </p:pic>
      <p:sp>
        <p:nvSpPr>
          <p:cNvPr id="374" name="Text 7"/>
          <p:cNvSpPr txBox="1"/>
          <p:nvPr/>
        </p:nvSpPr>
        <p:spPr>
          <a:xfrm>
            <a:off x="1153466" y="3428255"/>
            <a:ext cx="1943072"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2000" b="1" spc="171">
                <a:solidFill>
                  <a:srgbClr val="C9912E"/>
                </a:solidFill>
              </a:defRPr>
            </a:lvl1pPr>
          </a:lstStyle>
          <a:p>
            <a:r>
              <a:rPr lang="en-US" dirty="0"/>
              <a:t> PATHWAYS</a:t>
            </a:r>
            <a:endParaRPr dirty="0"/>
          </a:p>
        </p:txBody>
      </p:sp>
      <p:sp>
        <p:nvSpPr>
          <p:cNvPr id="375" name="Text 8"/>
          <p:cNvSpPr txBox="1"/>
          <p:nvPr/>
        </p:nvSpPr>
        <p:spPr>
          <a:xfrm>
            <a:off x="1116646" y="3896819"/>
            <a:ext cx="1554331"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500">
                <a:solidFill>
                  <a:srgbClr val="2A2620"/>
                </a:solidFill>
              </a:defRPr>
            </a:lvl1pPr>
          </a:lstStyle>
          <a:p>
            <a:r>
              <a:rPr dirty="0"/>
              <a:t>Activate every CELL</a:t>
            </a:r>
          </a:p>
        </p:txBody>
      </p:sp>
      <p:sp>
        <p:nvSpPr>
          <p:cNvPr id="379" name="Shape 9"/>
          <p:cNvSpPr/>
          <p:nvPr/>
        </p:nvSpPr>
        <p:spPr>
          <a:xfrm>
            <a:off x="6225666" y="2996487"/>
            <a:ext cx="2522145" cy="2377441"/>
          </a:xfrm>
          <a:prstGeom prst="roundRect">
            <a:avLst>
              <a:gd name="adj" fmla="val 53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380" name="Shape 10"/>
          <p:cNvSpPr/>
          <p:nvPr/>
        </p:nvSpPr>
        <p:spPr>
          <a:xfrm>
            <a:off x="6413231" y="3191504"/>
            <a:ext cx="2192961" cy="41149"/>
          </a:xfrm>
          <a:prstGeom prst="rect">
            <a:avLst/>
          </a:prstGeom>
          <a:solidFill>
            <a:srgbClr val="C9912E"/>
          </a:solidFill>
          <a:ln w="12700">
            <a:miter lim="400000"/>
          </a:ln>
        </p:spPr>
        <p:txBody>
          <a:bodyPr lIns="45719" rIns="45719"/>
          <a:lstStyle/>
          <a:p>
            <a:endParaRPr/>
          </a:p>
        </p:txBody>
      </p:sp>
      <p:pic>
        <p:nvPicPr>
          <p:cNvPr id="381" name="Image 1" descr="Image 1"/>
          <p:cNvPicPr>
            <a:picLocks noChangeAspect="1"/>
          </p:cNvPicPr>
          <p:nvPr/>
        </p:nvPicPr>
        <p:blipFill>
          <a:blip r:embed="rId3"/>
          <a:stretch>
            <a:fillRect/>
          </a:stretch>
        </p:blipFill>
        <p:spPr>
          <a:xfrm>
            <a:off x="6395754" y="3341067"/>
            <a:ext cx="402337" cy="402337"/>
          </a:xfrm>
          <a:prstGeom prst="rect">
            <a:avLst/>
          </a:prstGeom>
          <a:ln w="12700">
            <a:miter lim="400000"/>
          </a:ln>
        </p:spPr>
      </p:pic>
      <p:sp>
        <p:nvSpPr>
          <p:cNvPr id="382" name="Text 11"/>
          <p:cNvSpPr txBox="1"/>
          <p:nvPr/>
        </p:nvSpPr>
        <p:spPr>
          <a:xfrm>
            <a:off x="6877638" y="3446954"/>
            <a:ext cx="1790625" cy="2487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2000" b="1" spc="171">
                <a:solidFill>
                  <a:srgbClr val="C9912E"/>
                </a:solidFill>
              </a:defRPr>
            </a:lvl1pPr>
          </a:lstStyle>
          <a:p>
            <a:r>
              <a:rPr dirty="0"/>
              <a:t>GUT PEPTIDES</a:t>
            </a:r>
          </a:p>
        </p:txBody>
      </p:sp>
      <p:sp>
        <p:nvSpPr>
          <p:cNvPr id="383" name="Text 12"/>
          <p:cNvSpPr txBox="1"/>
          <p:nvPr/>
        </p:nvSpPr>
        <p:spPr>
          <a:xfrm>
            <a:off x="6804737" y="3900626"/>
            <a:ext cx="1364001"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105999"/>
              </a:lnSpc>
              <a:defRPr sz="1500">
                <a:solidFill>
                  <a:srgbClr val="2A2620"/>
                </a:solidFill>
              </a:defRPr>
            </a:lvl1pPr>
          </a:lstStyle>
          <a:p>
            <a:r>
              <a:rPr dirty="0"/>
              <a:t>Activate the GUT</a:t>
            </a:r>
          </a:p>
        </p:txBody>
      </p:sp>
      <p:pic>
        <p:nvPicPr>
          <p:cNvPr id="384" name="gallery-lovebiome-p84-bag-US.png" descr="gallery-lovebiome-p84-bag-US.png"/>
          <p:cNvPicPr>
            <a:picLocks noChangeAspect="1"/>
          </p:cNvPicPr>
          <p:nvPr/>
        </p:nvPicPr>
        <p:blipFill>
          <a:blip r:embed="rId4"/>
          <a:stretch>
            <a:fillRect/>
          </a:stretch>
        </p:blipFill>
        <p:spPr>
          <a:xfrm>
            <a:off x="6528958" y="3886511"/>
            <a:ext cx="2670449" cy="2670449"/>
          </a:xfrm>
          <a:prstGeom prst="rect">
            <a:avLst/>
          </a:prstGeom>
          <a:ln w="12700">
            <a:miter lim="400000"/>
          </a:ln>
        </p:spPr>
      </p:pic>
      <p:sp>
        <p:nvSpPr>
          <p:cNvPr id="385" name="Shape 13"/>
          <p:cNvSpPr/>
          <p:nvPr/>
        </p:nvSpPr>
        <p:spPr>
          <a:xfrm>
            <a:off x="3429202" y="3002463"/>
            <a:ext cx="2522145" cy="2377441"/>
          </a:xfrm>
          <a:prstGeom prst="roundRect">
            <a:avLst>
              <a:gd name="adj" fmla="val 53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386" name="Shape 14"/>
          <p:cNvSpPr/>
          <p:nvPr/>
        </p:nvSpPr>
        <p:spPr>
          <a:xfrm>
            <a:off x="3593792" y="3188388"/>
            <a:ext cx="2192961" cy="41149"/>
          </a:xfrm>
          <a:prstGeom prst="rect">
            <a:avLst/>
          </a:prstGeom>
          <a:solidFill>
            <a:srgbClr val="C9912E"/>
          </a:solidFill>
          <a:ln w="12700">
            <a:miter lim="400000"/>
          </a:ln>
        </p:spPr>
        <p:txBody>
          <a:bodyPr lIns="45719" rIns="45719"/>
          <a:lstStyle/>
          <a:p>
            <a:endParaRPr/>
          </a:p>
        </p:txBody>
      </p:sp>
      <p:pic>
        <p:nvPicPr>
          <p:cNvPr id="387" name="Image 2" descr="Image 2"/>
          <p:cNvPicPr>
            <a:picLocks noChangeAspect="1"/>
          </p:cNvPicPr>
          <p:nvPr/>
        </p:nvPicPr>
        <p:blipFill>
          <a:blip r:embed="rId5"/>
          <a:stretch>
            <a:fillRect/>
          </a:stretch>
        </p:blipFill>
        <p:spPr>
          <a:xfrm>
            <a:off x="3703523" y="3331647"/>
            <a:ext cx="402337" cy="402337"/>
          </a:xfrm>
          <a:prstGeom prst="rect">
            <a:avLst/>
          </a:prstGeom>
          <a:ln w="12700">
            <a:miter lim="400000"/>
          </a:ln>
        </p:spPr>
      </p:pic>
      <p:sp>
        <p:nvSpPr>
          <p:cNvPr id="388" name="Text 15"/>
          <p:cNvSpPr txBox="1"/>
          <p:nvPr/>
        </p:nvSpPr>
        <p:spPr>
          <a:xfrm>
            <a:off x="4252918" y="3448179"/>
            <a:ext cx="1364001" cy="2487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2000" b="1" spc="171">
                <a:solidFill>
                  <a:srgbClr val="C9912E"/>
                </a:solidFill>
              </a:defRPr>
            </a:lvl1pPr>
          </a:lstStyle>
          <a:p>
            <a:r>
              <a:rPr dirty="0"/>
              <a:t>COLLAGEN</a:t>
            </a:r>
          </a:p>
        </p:txBody>
      </p:sp>
      <p:sp>
        <p:nvSpPr>
          <p:cNvPr id="389" name="Text 16"/>
          <p:cNvSpPr txBox="1"/>
          <p:nvPr/>
        </p:nvSpPr>
        <p:spPr>
          <a:xfrm>
            <a:off x="3760877" y="3886511"/>
            <a:ext cx="1832314" cy="3831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spAutoFit/>
          </a:bodyPr>
          <a:lstStyle/>
          <a:p>
            <a:pPr algn="ctr">
              <a:lnSpc>
                <a:spcPct val="105999"/>
              </a:lnSpc>
              <a:defRPr sz="1200">
                <a:solidFill>
                  <a:srgbClr val="2A2620"/>
                </a:solidFill>
              </a:defRPr>
            </a:pPr>
            <a:r>
              <a:rPr dirty="0"/>
              <a:t>Activate all TISSUES,</a:t>
            </a:r>
          </a:p>
          <a:p>
            <a:pPr algn="ctr">
              <a:lnSpc>
                <a:spcPct val="105999"/>
              </a:lnSpc>
              <a:defRPr sz="1200">
                <a:solidFill>
                  <a:srgbClr val="2A2620"/>
                </a:solidFill>
              </a:defRPr>
            </a:pPr>
            <a:r>
              <a:rPr dirty="0"/>
              <a:t>TENDONS</a:t>
            </a:r>
            <a:r>
              <a:rPr lang="en-US" dirty="0"/>
              <a:t>, </a:t>
            </a:r>
            <a:r>
              <a:rPr dirty="0"/>
              <a:t>ORGANS</a:t>
            </a:r>
            <a:r>
              <a:rPr lang="en-US" dirty="0"/>
              <a:t> &amp; More</a:t>
            </a:r>
            <a:endParaRPr dirty="0"/>
          </a:p>
        </p:txBody>
      </p:sp>
      <p:pic>
        <p:nvPicPr>
          <p:cNvPr id="390" name="Image 0" descr="Image 0"/>
          <p:cNvPicPr>
            <a:picLocks noChangeAspect="1"/>
          </p:cNvPicPr>
          <p:nvPr/>
        </p:nvPicPr>
        <p:blipFill>
          <a:blip r:embed="rId6"/>
          <a:stretch>
            <a:fillRect/>
          </a:stretch>
        </p:blipFill>
        <p:spPr>
          <a:xfrm>
            <a:off x="4795478" y="4185207"/>
            <a:ext cx="1059312" cy="2161878"/>
          </a:xfrm>
          <a:prstGeom prst="rect">
            <a:avLst/>
          </a:prstGeom>
          <a:ln w="12700">
            <a:miter lim="400000"/>
          </a:ln>
          <a:effectLst>
            <a:outerShdw blurRad="139700" dist="50800" dir="5400000" rotWithShape="0">
              <a:srgbClr val="2A2620">
                <a:alpha val="20000"/>
              </a:srgbClr>
            </a:outerShdw>
          </a:effectLst>
        </p:spPr>
      </p:pic>
      <p:sp>
        <p:nvSpPr>
          <p:cNvPr id="391" name="It ALL starts with YELLOW"/>
          <p:cNvSpPr txBox="1"/>
          <p:nvPr/>
        </p:nvSpPr>
        <p:spPr>
          <a:xfrm>
            <a:off x="3192318" y="359048"/>
            <a:ext cx="6441826" cy="69557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p>
            <a:pPr>
              <a:lnSpc>
                <a:spcPct val="98000"/>
              </a:lnSpc>
              <a:defRPr sz="4000" i="1">
                <a:solidFill>
                  <a:srgbClr val="2A2620"/>
                </a:solidFill>
                <a:latin typeface="Georgia"/>
                <a:ea typeface="Georgia"/>
                <a:cs typeface="Georgia"/>
                <a:sym typeface="Georgia"/>
              </a:defRPr>
            </a:pPr>
            <a:r>
              <a:rPr dirty="0">
                <a:solidFill>
                  <a:srgbClr val="C9912E"/>
                </a:solidFill>
              </a:rPr>
              <a:t>It ALL </a:t>
            </a:r>
            <a:r>
              <a:rPr dirty="0"/>
              <a:t>starts with </a:t>
            </a:r>
            <a:r>
              <a:rPr dirty="0">
                <a:highlight>
                  <a:srgbClr val="FFFF00"/>
                </a:highlight>
              </a:rPr>
              <a:t>YELLOW</a:t>
            </a:r>
          </a:p>
        </p:txBody>
      </p:sp>
      <p:sp>
        <p:nvSpPr>
          <p:cNvPr id="392" name="Shape 17"/>
          <p:cNvSpPr/>
          <p:nvPr/>
        </p:nvSpPr>
        <p:spPr>
          <a:xfrm>
            <a:off x="9022130" y="2996487"/>
            <a:ext cx="2522145" cy="2377441"/>
          </a:xfrm>
          <a:prstGeom prst="roundRect">
            <a:avLst>
              <a:gd name="adj" fmla="val 53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393" name="Shape 18"/>
          <p:cNvSpPr/>
          <p:nvPr/>
        </p:nvSpPr>
        <p:spPr>
          <a:xfrm>
            <a:off x="9199407" y="3191504"/>
            <a:ext cx="2192961" cy="41149"/>
          </a:xfrm>
          <a:prstGeom prst="rect">
            <a:avLst/>
          </a:prstGeom>
          <a:solidFill>
            <a:srgbClr val="C9912E"/>
          </a:solidFill>
          <a:ln w="12700">
            <a:miter lim="400000"/>
          </a:ln>
        </p:spPr>
        <p:txBody>
          <a:bodyPr lIns="45719" rIns="45719"/>
          <a:lstStyle/>
          <a:p>
            <a:endParaRPr/>
          </a:p>
        </p:txBody>
      </p:sp>
      <p:pic>
        <p:nvPicPr>
          <p:cNvPr id="394" name="Image 3" descr="Image 3"/>
          <p:cNvPicPr>
            <a:picLocks noChangeAspect="1"/>
          </p:cNvPicPr>
          <p:nvPr/>
        </p:nvPicPr>
        <p:blipFill>
          <a:blip r:embed="rId7"/>
          <a:stretch>
            <a:fillRect/>
          </a:stretch>
        </p:blipFill>
        <p:spPr>
          <a:xfrm>
            <a:off x="9358712" y="3373634"/>
            <a:ext cx="402337" cy="402337"/>
          </a:xfrm>
          <a:prstGeom prst="rect">
            <a:avLst/>
          </a:prstGeom>
          <a:ln w="12700">
            <a:miter lim="400000"/>
          </a:ln>
        </p:spPr>
      </p:pic>
      <p:sp>
        <p:nvSpPr>
          <p:cNvPr id="395" name="Text 19"/>
          <p:cNvSpPr txBox="1"/>
          <p:nvPr/>
        </p:nvSpPr>
        <p:spPr>
          <a:xfrm>
            <a:off x="9913748" y="3449305"/>
            <a:ext cx="635591" cy="2487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2000" b="1" spc="171">
                <a:solidFill>
                  <a:srgbClr val="C9912E"/>
                </a:solidFill>
              </a:defRPr>
            </a:lvl1pPr>
          </a:lstStyle>
          <a:p>
            <a:r>
              <a:rPr dirty="0"/>
              <a:t>AXIO</a:t>
            </a:r>
          </a:p>
        </p:txBody>
      </p:sp>
      <p:sp>
        <p:nvSpPr>
          <p:cNvPr id="396" name="Text 20"/>
          <p:cNvSpPr txBox="1"/>
          <p:nvPr/>
        </p:nvSpPr>
        <p:spPr>
          <a:xfrm>
            <a:off x="9493202" y="3900094"/>
            <a:ext cx="1476681"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500">
                <a:solidFill>
                  <a:srgbClr val="2A2620"/>
                </a:solidFill>
              </a:defRPr>
            </a:lvl1pPr>
          </a:lstStyle>
          <a:p>
            <a:r>
              <a:rPr dirty="0"/>
              <a:t>Activate the BRAIN</a:t>
            </a:r>
          </a:p>
        </p:txBody>
      </p:sp>
      <p:sp>
        <p:nvSpPr>
          <p:cNvPr id="399"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3" name="Picture 2">
            <a:extLst>
              <a:ext uri="{FF2B5EF4-FFF2-40B4-BE49-F238E27FC236}">
                <a16:creationId xmlns:a16="http://schemas.microsoft.com/office/drawing/2014/main" id="{C6639984-0942-4BE2-CA1F-9ED405054ED5}"/>
              </a:ext>
            </a:extLst>
          </p:cNvPr>
          <p:cNvPicPr>
            <a:picLocks noChangeAspect="1"/>
          </p:cNvPicPr>
          <p:nvPr/>
        </p:nvPicPr>
        <p:blipFill>
          <a:blip r:embed="rId8">
            <a:extLst>
              <a:ext uri="{28A0092B-C50C-407E-A947-70E740481C1C}">
                <a14:useLocalDpi xmlns:a14="http://schemas.microsoft.com/office/drawing/2010/main"/>
              </a:ext>
            </a:extLst>
          </a:blip>
          <a:srcRect l="21966" t="7291" r="22310" b="32441"/>
          <a:stretch>
            <a:fillRect/>
          </a:stretch>
        </p:blipFill>
        <p:spPr>
          <a:xfrm>
            <a:off x="603214" y="3341067"/>
            <a:ext cx="2483495" cy="2685920"/>
          </a:xfrm>
          <a:prstGeom prst="rect">
            <a:avLst/>
          </a:prstGeom>
          <a:effectLst>
            <a:outerShdw blurRad="50800" dist="38100" algn="l" rotWithShape="0">
              <a:prstClr val="black">
                <a:alpha val="40000"/>
              </a:prstClr>
            </a:outerShdw>
          </a:effectLst>
        </p:spPr>
      </p:pic>
      <p:pic>
        <p:nvPicPr>
          <p:cNvPr id="5" name="Picture 4">
            <a:extLst>
              <a:ext uri="{FF2B5EF4-FFF2-40B4-BE49-F238E27FC236}">
                <a16:creationId xmlns:a16="http://schemas.microsoft.com/office/drawing/2014/main" id="{CA2EB810-3781-9BE7-2C54-2BE4DFDCB759}"/>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3166257" y="4113102"/>
            <a:ext cx="2257360" cy="2257360"/>
          </a:xfrm>
          <a:prstGeom prst="rect">
            <a:avLst/>
          </a:prstGeom>
        </p:spPr>
      </p:pic>
      <p:pic>
        <p:nvPicPr>
          <p:cNvPr id="6" name="Picture 5">
            <a:extLst>
              <a:ext uri="{FF2B5EF4-FFF2-40B4-BE49-F238E27FC236}">
                <a16:creationId xmlns:a16="http://schemas.microsoft.com/office/drawing/2014/main" id="{6A9DC062-C818-3432-8D66-EF23B982E47E}"/>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5508669" y="4093057"/>
            <a:ext cx="2257360" cy="2257360"/>
          </a:xfrm>
          <a:prstGeom prst="rect">
            <a:avLst/>
          </a:prstGeom>
        </p:spPr>
      </p:pic>
      <p:pic>
        <p:nvPicPr>
          <p:cNvPr id="7" name="Picture 6">
            <a:extLst>
              <a:ext uri="{FF2B5EF4-FFF2-40B4-BE49-F238E27FC236}">
                <a16:creationId xmlns:a16="http://schemas.microsoft.com/office/drawing/2014/main" id="{27AAC4F6-4FD8-2258-D3CC-4439876225A4}"/>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8353619" y="4093057"/>
            <a:ext cx="2257360" cy="2257360"/>
          </a:xfrm>
          <a:prstGeom prst="rect">
            <a:avLst/>
          </a:prstGeom>
        </p:spPr>
      </p:pic>
      <p:sp>
        <p:nvSpPr>
          <p:cNvPr id="8" name="Text 4">
            <a:extLst>
              <a:ext uri="{FF2B5EF4-FFF2-40B4-BE49-F238E27FC236}">
                <a16:creationId xmlns:a16="http://schemas.microsoft.com/office/drawing/2014/main" id="{1C0680F4-755F-EE1D-DF05-A3E12FFAB92F}"/>
              </a:ext>
            </a:extLst>
          </p:cNvPr>
          <p:cNvSpPr txBox="1"/>
          <p:nvPr/>
        </p:nvSpPr>
        <p:spPr>
          <a:xfrm>
            <a:off x="1297726" y="6021195"/>
            <a:ext cx="1186138" cy="4222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500">
                <a:solidFill>
                  <a:srgbClr val="6B6354"/>
                </a:solidFill>
              </a:defRPr>
            </a:lvl1pPr>
          </a:lstStyle>
          <a:p>
            <a:r>
              <a:rPr lang="en-US" b="1" dirty="0"/>
              <a:t>Tri-Synergizer</a:t>
            </a:r>
            <a:endParaRPr b="1" dirty="0"/>
          </a:p>
        </p:txBody>
      </p:sp>
      <p:sp>
        <p:nvSpPr>
          <p:cNvPr id="9" name="Text 4">
            <a:extLst>
              <a:ext uri="{FF2B5EF4-FFF2-40B4-BE49-F238E27FC236}">
                <a16:creationId xmlns:a16="http://schemas.microsoft.com/office/drawing/2014/main" id="{84CF8BCB-4FD2-8ED8-DE3E-A15DF830B23A}"/>
              </a:ext>
            </a:extLst>
          </p:cNvPr>
          <p:cNvSpPr txBox="1"/>
          <p:nvPr/>
        </p:nvSpPr>
        <p:spPr>
          <a:xfrm>
            <a:off x="4237316" y="6019150"/>
            <a:ext cx="1186138" cy="4222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500">
                <a:solidFill>
                  <a:srgbClr val="6B6354"/>
                </a:solidFill>
              </a:defRPr>
            </a:lvl1pPr>
          </a:lstStyle>
          <a:p>
            <a:r>
              <a:rPr lang="en-US" b="1" dirty="0"/>
              <a:t>Healthy Glow</a:t>
            </a:r>
            <a:endParaRPr b="1" dirty="0"/>
          </a:p>
        </p:txBody>
      </p:sp>
      <p:sp>
        <p:nvSpPr>
          <p:cNvPr id="10" name="Text 4">
            <a:extLst>
              <a:ext uri="{FF2B5EF4-FFF2-40B4-BE49-F238E27FC236}">
                <a16:creationId xmlns:a16="http://schemas.microsoft.com/office/drawing/2014/main" id="{AB39C6F0-7276-2747-D889-A2908E227CCE}"/>
              </a:ext>
            </a:extLst>
          </p:cNvPr>
          <p:cNvSpPr txBox="1"/>
          <p:nvPr/>
        </p:nvSpPr>
        <p:spPr>
          <a:xfrm>
            <a:off x="7056991" y="6009203"/>
            <a:ext cx="1186138" cy="4222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500">
                <a:solidFill>
                  <a:srgbClr val="6B6354"/>
                </a:solidFill>
              </a:defRPr>
            </a:lvl1pPr>
          </a:lstStyle>
          <a:p>
            <a:r>
              <a:rPr lang="en-US" b="1" dirty="0"/>
              <a:t>Healthy Edge</a:t>
            </a:r>
            <a:endParaRPr b="1" dirty="0"/>
          </a:p>
        </p:txBody>
      </p:sp>
      <p:sp>
        <p:nvSpPr>
          <p:cNvPr id="11" name="Text 4">
            <a:extLst>
              <a:ext uri="{FF2B5EF4-FFF2-40B4-BE49-F238E27FC236}">
                <a16:creationId xmlns:a16="http://schemas.microsoft.com/office/drawing/2014/main" id="{7F48E983-405D-5107-A301-B7880764E6AC}"/>
              </a:ext>
            </a:extLst>
          </p:cNvPr>
          <p:cNvSpPr txBox="1"/>
          <p:nvPr/>
        </p:nvSpPr>
        <p:spPr>
          <a:xfrm>
            <a:off x="9895086" y="6017567"/>
            <a:ext cx="1186138" cy="42229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defRPr sz="1500">
                <a:solidFill>
                  <a:srgbClr val="6B6354"/>
                </a:solidFill>
              </a:defRPr>
            </a:lvl1pPr>
          </a:lstStyle>
          <a:p>
            <a:r>
              <a:rPr lang="en-US" b="1" dirty="0"/>
              <a:t>NRF2 + Axio</a:t>
            </a:r>
            <a:endParaRPr b="1" dirty="0"/>
          </a:p>
        </p:txBody>
      </p:sp>
      <p:pic>
        <p:nvPicPr>
          <p:cNvPr id="12" name="Picture 11">
            <a:extLst>
              <a:ext uri="{FF2B5EF4-FFF2-40B4-BE49-F238E27FC236}">
                <a16:creationId xmlns:a16="http://schemas.microsoft.com/office/drawing/2014/main" id="{CEED3A11-1769-200F-9BF4-77920F17512C}"/>
              </a:ext>
            </a:extLst>
          </p:cNvPr>
          <p:cNvPicPr>
            <a:picLocks noChangeAspect="1"/>
          </p:cNvPicPr>
          <p:nvPr/>
        </p:nvPicPr>
        <p:blipFill>
          <a:blip r:embed="rId10">
            <a:extLst>
              <a:ext uri="{28A0092B-C50C-407E-A947-70E740481C1C}">
                <a14:useLocalDpi xmlns:a14="http://schemas.microsoft.com/office/drawing/2010/main"/>
              </a:ext>
            </a:extLst>
          </a:blip>
          <a:srcRect l="7626" t="8770" r="12027" b="14612"/>
          <a:stretch>
            <a:fillRect/>
          </a:stretch>
        </p:blipFill>
        <p:spPr>
          <a:xfrm>
            <a:off x="9856964" y="4379618"/>
            <a:ext cx="1717289" cy="1684237"/>
          </a:xfrm>
          <a:prstGeom prst="rect">
            <a:avLst/>
          </a:prstGeom>
        </p:spPr>
      </p:pic>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401"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402"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403" name="Text 2"/>
          <p:cNvSpPr txBox="1"/>
          <p:nvPr/>
        </p:nvSpPr>
        <p:spPr>
          <a:xfrm>
            <a:off x="1078991" y="616417"/>
            <a:ext cx="2703737" cy="184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200" b="1" spc="320">
                <a:solidFill>
                  <a:srgbClr val="C9912E"/>
                </a:solidFill>
              </a:defRPr>
            </a:lvl1pPr>
          </a:lstStyle>
          <a:p>
            <a:r>
              <a:rPr dirty="0"/>
              <a:t>CELLULAR HEALTH</a:t>
            </a:r>
          </a:p>
        </p:txBody>
      </p:sp>
      <p:sp>
        <p:nvSpPr>
          <p:cNvPr id="404" name="Text 3"/>
          <p:cNvSpPr txBox="1"/>
          <p:nvPr/>
        </p:nvSpPr>
        <p:spPr>
          <a:xfrm>
            <a:off x="640079" y="1053613"/>
            <a:ext cx="5576877" cy="54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nSpc>
                <a:spcPct val="98000"/>
              </a:lnSpc>
              <a:defRPr sz="3300" i="1">
                <a:solidFill>
                  <a:srgbClr val="2A2620"/>
                </a:solidFill>
                <a:latin typeface="Georgia"/>
                <a:ea typeface="Georgia"/>
                <a:cs typeface="Georgia"/>
                <a:sym typeface="Georgia"/>
              </a:defRPr>
            </a:lvl1pPr>
          </a:lstStyle>
          <a:p>
            <a:r>
              <a:rPr sz="3600" dirty="0"/>
              <a:t>Protandim </a:t>
            </a:r>
            <a:r>
              <a:rPr sz="3600" dirty="0">
                <a:solidFill>
                  <a:srgbClr val="C9912E"/>
                </a:solidFill>
              </a:rPr>
              <a:t>Tri-Synergizer</a:t>
            </a:r>
          </a:p>
        </p:txBody>
      </p:sp>
      <p:sp>
        <p:nvSpPr>
          <p:cNvPr id="405" name="Text 4"/>
          <p:cNvSpPr txBox="1"/>
          <p:nvPr/>
        </p:nvSpPr>
        <p:spPr>
          <a:xfrm>
            <a:off x="640079" y="1887679"/>
            <a:ext cx="10881360"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a:solidFill>
                  <a:srgbClr val="6B6354"/>
                </a:solidFill>
              </a:defRPr>
            </a:lvl1pPr>
          </a:lstStyle>
          <a:p>
            <a:r>
              <a:rPr dirty="0"/>
              <a:t>Three pathways your cells rely on — switched on together.</a:t>
            </a:r>
          </a:p>
        </p:txBody>
      </p:sp>
      <p:sp>
        <p:nvSpPr>
          <p:cNvPr id="406" name="Text 17"/>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410" name="Shape 13"/>
          <p:cNvSpPr/>
          <p:nvPr/>
        </p:nvSpPr>
        <p:spPr>
          <a:xfrm>
            <a:off x="8109661" y="2707513"/>
            <a:ext cx="3454299" cy="1593314"/>
          </a:xfrm>
          <a:prstGeom prst="roundRect">
            <a:avLst>
              <a:gd name="adj" fmla="val 6087"/>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411" name="Shape 14"/>
          <p:cNvSpPr/>
          <p:nvPr/>
        </p:nvSpPr>
        <p:spPr>
          <a:xfrm>
            <a:off x="8274253" y="2853817"/>
            <a:ext cx="3125115" cy="41149"/>
          </a:xfrm>
          <a:prstGeom prst="rect">
            <a:avLst/>
          </a:prstGeom>
          <a:solidFill>
            <a:srgbClr val="C9912E"/>
          </a:solidFill>
          <a:ln w="12700">
            <a:miter lim="400000"/>
          </a:ln>
        </p:spPr>
        <p:txBody>
          <a:bodyPr lIns="45719" rIns="45719"/>
          <a:lstStyle/>
          <a:p>
            <a:endParaRPr/>
          </a:p>
        </p:txBody>
      </p:sp>
      <p:pic>
        <p:nvPicPr>
          <p:cNvPr id="412" name="Image 3" descr="Image 3"/>
          <p:cNvPicPr>
            <a:picLocks noChangeAspect="1"/>
          </p:cNvPicPr>
          <p:nvPr/>
        </p:nvPicPr>
        <p:blipFill>
          <a:blip r:embed="rId2"/>
          <a:stretch>
            <a:fillRect/>
          </a:stretch>
        </p:blipFill>
        <p:spPr>
          <a:xfrm>
            <a:off x="8383981" y="3036697"/>
            <a:ext cx="402337" cy="402337"/>
          </a:xfrm>
          <a:prstGeom prst="rect">
            <a:avLst/>
          </a:prstGeom>
          <a:ln w="12700">
            <a:miter lim="400000"/>
          </a:ln>
        </p:spPr>
      </p:pic>
      <p:sp>
        <p:nvSpPr>
          <p:cNvPr id="413" name="Text 15"/>
          <p:cNvSpPr txBox="1"/>
          <p:nvPr/>
        </p:nvSpPr>
        <p:spPr>
          <a:xfrm>
            <a:off x="8938125" y="3144941"/>
            <a:ext cx="2951379"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400" b="1" spc="120">
                <a:solidFill>
                  <a:srgbClr val="C9912E"/>
                </a:solidFill>
              </a:defRPr>
            </a:lvl1pPr>
          </a:lstStyle>
          <a:p>
            <a:r>
              <a:rPr dirty="0"/>
              <a:t>NAD · RENEW</a:t>
            </a:r>
          </a:p>
        </p:txBody>
      </p:sp>
      <p:sp>
        <p:nvSpPr>
          <p:cNvPr id="414" name="Text 16"/>
          <p:cNvSpPr txBox="1"/>
          <p:nvPr/>
        </p:nvSpPr>
        <p:spPr>
          <a:xfrm>
            <a:off x="8127640" y="3581927"/>
            <a:ext cx="2951379" cy="54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105999"/>
              </a:lnSpc>
              <a:defRPr sz="1700">
                <a:solidFill>
                  <a:srgbClr val="2A2620"/>
                </a:solidFill>
              </a:defRPr>
            </a:pPr>
            <a:r>
              <a:rPr lang="en-US" dirty="0"/>
              <a:t>Helps healthy aging and </a:t>
            </a:r>
          </a:p>
          <a:p>
            <a:pPr algn="ctr">
              <a:lnSpc>
                <a:spcPct val="105999"/>
              </a:lnSpc>
              <a:defRPr sz="1700">
                <a:solidFill>
                  <a:srgbClr val="2A2620"/>
                </a:solidFill>
              </a:defRPr>
            </a:pPr>
            <a:r>
              <a:rPr lang="en-US" dirty="0"/>
              <a:t>cellular repair.</a:t>
            </a:r>
            <a:endParaRPr dirty="0"/>
          </a:p>
        </p:txBody>
      </p:sp>
      <p:sp>
        <p:nvSpPr>
          <p:cNvPr id="416" name="Shape 5"/>
          <p:cNvSpPr/>
          <p:nvPr/>
        </p:nvSpPr>
        <p:spPr>
          <a:xfrm>
            <a:off x="652424" y="2707513"/>
            <a:ext cx="3454299" cy="1593314"/>
          </a:xfrm>
          <a:prstGeom prst="roundRect">
            <a:avLst>
              <a:gd name="adj" fmla="val 6087"/>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417" name="Shape 6"/>
          <p:cNvSpPr/>
          <p:nvPr/>
        </p:nvSpPr>
        <p:spPr>
          <a:xfrm>
            <a:off x="817016" y="2853817"/>
            <a:ext cx="3125115" cy="41149"/>
          </a:xfrm>
          <a:prstGeom prst="rect">
            <a:avLst/>
          </a:prstGeom>
          <a:solidFill>
            <a:srgbClr val="C9912E"/>
          </a:solidFill>
          <a:ln w="12700">
            <a:miter lim="400000"/>
          </a:ln>
        </p:spPr>
        <p:txBody>
          <a:bodyPr lIns="45719" rIns="45719"/>
          <a:lstStyle/>
          <a:p>
            <a:endParaRPr/>
          </a:p>
        </p:txBody>
      </p:sp>
      <p:pic>
        <p:nvPicPr>
          <p:cNvPr id="418" name="Image 1" descr="Image 1"/>
          <p:cNvPicPr>
            <a:picLocks noChangeAspect="1"/>
          </p:cNvPicPr>
          <p:nvPr/>
        </p:nvPicPr>
        <p:blipFill>
          <a:blip r:embed="rId3"/>
          <a:stretch>
            <a:fillRect/>
          </a:stretch>
        </p:blipFill>
        <p:spPr>
          <a:xfrm>
            <a:off x="926744" y="3036697"/>
            <a:ext cx="402337" cy="402337"/>
          </a:xfrm>
          <a:prstGeom prst="rect">
            <a:avLst/>
          </a:prstGeom>
          <a:ln w="12700">
            <a:miter lim="400000"/>
          </a:ln>
        </p:spPr>
      </p:pic>
      <p:sp>
        <p:nvSpPr>
          <p:cNvPr id="419" name="Text 7"/>
          <p:cNvSpPr txBox="1"/>
          <p:nvPr/>
        </p:nvSpPr>
        <p:spPr>
          <a:xfrm>
            <a:off x="1429663" y="3133997"/>
            <a:ext cx="2951379"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400" b="1" spc="120">
                <a:solidFill>
                  <a:srgbClr val="C9912E"/>
                </a:solidFill>
              </a:defRPr>
            </a:lvl1pPr>
          </a:lstStyle>
          <a:p>
            <a:r>
              <a:rPr dirty="0"/>
              <a:t>NRF2 · PROTECT</a:t>
            </a:r>
          </a:p>
        </p:txBody>
      </p:sp>
      <p:sp>
        <p:nvSpPr>
          <p:cNvPr id="420" name="Text 8"/>
          <p:cNvSpPr txBox="1"/>
          <p:nvPr/>
        </p:nvSpPr>
        <p:spPr>
          <a:xfrm>
            <a:off x="864109" y="3585524"/>
            <a:ext cx="2240752" cy="5430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nSpc>
                <a:spcPct val="105999"/>
              </a:lnSpc>
              <a:defRPr sz="1700">
                <a:solidFill>
                  <a:srgbClr val="2A2620"/>
                </a:solidFill>
              </a:defRPr>
            </a:lvl1pPr>
          </a:lstStyle>
          <a:p>
            <a:r>
              <a:rPr lang="en-US" dirty="0"/>
              <a:t>Helps protect cells from </a:t>
            </a:r>
            <a:r>
              <a:rPr dirty="0"/>
              <a:t>oxidative stress</a:t>
            </a:r>
            <a:r>
              <a:rPr lang="en-US" dirty="0"/>
              <a:t>.</a:t>
            </a:r>
            <a:endParaRPr dirty="0"/>
          </a:p>
        </p:txBody>
      </p:sp>
      <p:sp>
        <p:nvSpPr>
          <p:cNvPr id="422" name="Shape 9"/>
          <p:cNvSpPr/>
          <p:nvPr/>
        </p:nvSpPr>
        <p:spPr>
          <a:xfrm>
            <a:off x="4381042" y="2721875"/>
            <a:ext cx="3454299" cy="1578952"/>
          </a:xfrm>
          <a:prstGeom prst="roundRect">
            <a:avLst>
              <a:gd name="adj" fmla="val 6087"/>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dirty="0"/>
          </a:p>
        </p:txBody>
      </p:sp>
      <p:sp>
        <p:nvSpPr>
          <p:cNvPr id="423" name="Shape 10"/>
          <p:cNvSpPr/>
          <p:nvPr/>
        </p:nvSpPr>
        <p:spPr>
          <a:xfrm>
            <a:off x="4545634" y="2853817"/>
            <a:ext cx="3125115" cy="41149"/>
          </a:xfrm>
          <a:prstGeom prst="rect">
            <a:avLst/>
          </a:prstGeom>
          <a:solidFill>
            <a:srgbClr val="C9912E"/>
          </a:solidFill>
          <a:ln w="12700">
            <a:miter lim="400000"/>
          </a:ln>
        </p:spPr>
        <p:txBody>
          <a:bodyPr lIns="45719" rIns="45719"/>
          <a:lstStyle/>
          <a:p>
            <a:endParaRPr/>
          </a:p>
        </p:txBody>
      </p:sp>
      <p:pic>
        <p:nvPicPr>
          <p:cNvPr id="424" name="Image 2" descr="Image 2"/>
          <p:cNvPicPr>
            <a:picLocks noChangeAspect="1"/>
          </p:cNvPicPr>
          <p:nvPr/>
        </p:nvPicPr>
        <p:blipFill>
          <a:blip r:embed="rId4"/>
          <a:stretch>
            <a:fillRect/>
          </a:stretch>
        </p:blipFill>
        <p:spPr>
          <a:xfrm>
            <a:off x="4655362" y="3036697"/>
            <a:ext cx="402337" cy="402337"/>
          </a:xfrm>
          <a:prstGeom prst="rect">
            <a:avLst/>
          </a:prstGeom>
          <a:ln w="12700">
            <a:miter lim="400000"/>
          </a:ln>
        </p:spPr>
      </p:pic>
      <p:sp>
        <p:nvSpPr>
          <p:cNvPr id="425" name="Text 11"/>
          <p:cNvSpPr txBox="1"/>
          <p:nvPr/>
        </p:nvSpPr>
        <p:spPr>
          <a:xfrm>
            <a:off x="5158281" y="3125773"/>
            <a:ext cx="2951379"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400" b="1" spc="120">
                <a:solidFill>
                  <a:srgbClr val="C9912E"/>
                </a:solidFill>
              </a:defRPr>
            </a:lvl1pPr>
          </a:lstStyle>
          <a:p>
            <a:r>
              <a:rPr dirty="0"/>
              <a:t>NRF1 · POWER</a:t>
            </a:r>
          </a:p>
        </p:txBody>
      </p:sp>
      <p:sp>
        <p:nvSpPr>
          <p:cNvPr id="426" name="Text 12"/>
          <p:cNvSpPr txBox="1"/>
          <p:nvPr/>
        </p:nvSpPr>
        <p:spPr>
          <a:xfrm>
            <a:off x="4330766" y="3680419"/>
            <a:ext cx="2951379" cy="2655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700">
                <a:solidFill>
                  <a:srgbClr val="2A2620"/>
                </a:solidFill>
              </a:defRPr>
            </a:lvl1pPr>
          </a:lstStyle>
          <a:p>
            <a:pPr algn="ctr"/>
            <a:r>
              <a:rPr lang="en-US" dirty="0"/>
              <a:t>Helps your cells make energy</a:t>
            </a:r>
            <a:r>
              <a:rPr dirty="0"/>
              <a:t>.</a:t>
            </a:r>
          </a:p>
        </p:txBody>
      </p:sp>
      <p:grpSp>
        <p:nvGrpSpPr>
          <p:cNvPr id="430" name="Group"/>
          <p:cNvGrpSpPr/>
          <p:nvPr/>
        </p:nvGrpSpPr>
        <p:grpSpPr>
          <a:xfrm>
            <a:off x="1963338" y="4934104"/>
            <a:ext cx="8234842" cy="724777"/>
            <a:chOff x="0" y="0"/>
            <a:chExt cx="8234841" cy="724776"/>
          </a:xfrm>
        </p:grpSpPr>
        <p:sp>
          <p:nvSpPr>
            <p:cNvPr id="428" name="Shape 25"/>
            <p:cNvSpPr/>
            <p:nvPr/>
          </p:nvSpPr>
          <p:spPr>
            <a:xfrm>
              <a:off x="0" y="0"/>
              <a:ext cx="8234842" cy="724777"/>
            </a:xfrm>
            <a:prstGeom prst="roundRect">
              <a:avLst>
                <a:gd name="adj" fmla="val 13333"/>
              </a:avLst>
            </a:prstGeom>
            <a:solidFill>
              <a:srgbClr val="FFF3B8"/>
            </a:solidFill>
            <a:ln w="15875" cap="flat">
              <a:solidFill>
                <a:srgbClr val="C9912E"/>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429" name="Text 26"/>
            <p:cNvSpPr txBox="1"/>
            <p:nvPr/>
          </p:nvSpPr>
          <p:spPr>
            <a:xfrm>
              <a:off x="284573" y="198649"/>
              <a:ext cx="7665696" cy="32747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ctr">
              <a:noAutofit/>
            </a:bodyPr>
            <a:lstStyle>
              <a:lvl1pPr algn="ctr">
                <a:lnSpc>
                  <a:spcPct val="110000"/>
                </a:lnSpc>
                <a:defRPr sz="1900" b="1">
                  <a:solidFill>
                    <a:srgbClr val="C9912E"/>
                  </a:solidFill>
                </a:defRPr>
              </a:lvl1pPr>
            </a:lstStyle>
            <a:p>
              <a:r>
                <a:rPr dirty="0"/>
                <a:t>Wait until you see what happens to the effectiveness with ALL 3 together!</a:t>
              </a:r>
            </a:p>
          </p:txBody>
        </p:sp>
      </p:grpSp>
      <p:sp>
        <p:nvSpPr>
          <p:cNvPr id="431"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12" name="Picture 11">
            <a:extLst>
              <a:ext uri="{FF2B5EF4-FFF2-40B4-BE49-F238E27FC236}">
                <a16:creationId xmlns:a16="http://schemas.microsoft.com/office/drawing/2014/main" id="{897DE7DD-62FC-6793-93BF-74DF511791B1}"/>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6613004" y="2794904"/>
            <a:ext cx="1578952" cy="1578952"/>
          </a:xfrm>
          <a:prstGeom prst="rect">
            <a:avLst/>
          </a:prstGeom>
        </p:spPr>
      </p:pic>
      <p:pic>
        <p:nvPicPr>
          <p:cNvPr id="14" name="Picture 13">
            <a:extLst>
              <a:ext uri="{FF2B5EF4-FFF2-40B4-BE49-F238E27FC236}">
                <a16:creationId xmlns:a16="http://schemas.microsoft.com/office/drawing/2014/main" id="{45A4E045-B0F2-E332-BADD-382DFB1DA6EB}"/>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2854053" y="2784847"/>
            <a:ext cx="1589009" cy="1589009"/>
          </a:xfrm>
          <a:prstGeom prst="rect">
            <a:avLst/>
          </a:prstGeom>
        </p:spPr>
      </p:pic>
      <p:pic>
        <p:nvPicPr>
          <p:cNvPr id="16" name="Picture 15">
            <a:extLst>
              <a:ext uri="{FF2B5EF4-FFF2-40B4-BE49-F238E27FC236}">
                <a16:creationId xmlns:a16="http://schemas.microsoft.com/office/drawing/2014/main" id="{28B1E618-F84D-4BD2-A15C-9D99EB85326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10359908" y="2794904"/>
            <a:ext cx="1578952" cy="1578952"/>
          </a:xfrm>
          <a:prstGeom prst="rect">
            <a:avLst/>
          </a:prstGeom>
        </p:spPr>
      </p:pic>
      <p:pic>
        <p:nvPicPr>
          <p:cNvPr id="17" name="Picture 16">
            <a:extLst>
              <a:ext uri="{FF2B5EF4-FFF2-40B4-BE49-F238E27FC236}">
                <a16:creationId xmlns:a16="http://schemas.microsoft.com/office/drawing/2014/main" id="{AF38F78F-F3CC-C93A-23C1-76A741DA0BC2}"/>
              </a:ext>
            </a:extLst>
          </p:cNvPr>
          <p:cNvPicPr>
            <a:picLocks noChangeAspect="1"/>
          </p:cNvPicPr>
          <p:nvPr/>
        </p:nvPicPr>
        <p:blipFill>
          <a:blip r:embed="rId8">
            <a:extLst>
              <a:ext uri="{28A0092B-C50C-407E-A947-70E740481C1C}">
                <a14:useLocalDpi xmlns:a14="http://schemas.microsoft.com/office/drawing/2010/main"/>
              </a:ext>
            </a:extLst>
          </a:blip>
          <a:srcRect t="18846" b="27779"/>
          <a:stretch>
            <a:fillRect/>
          </a:stretch>
        </p:blipFill>
        <p:spPr>
          <a:xfrm>
            <a:off x="5439862" y="-74428"/>
            <a:ext cx="4839971" cy="2583290"/>
          </a:xfrm>
          <a:prstGeom prst="rect">
            <a:avLst/>
          </a:prstGeom>
        </p:spPr>
      </p:pic>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433"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434"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435" name="Text 2"/>
          <p:cNvSpPr txBox="1"/>
          <p:nvPr/>
        </p:nvSpPr>
        <p:spPr>
          <a:xfrm>
            <a:off x="1078991" y="625655"/>
            <a:ext cx="73152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GENE EXPRESSION</a:t>
            </a:r>
          </a:p>
        </p:txBody>
      </p:sp>
      <p:sp>
        <p:nvSpPr>
          <p:cNvPr id="437" name="Shape 4"/>
          <p:cNvSpPr/>
          <p:nvPr/>
        </p:nvSpPr>
        <p:spPr>
          <a:xfrm>
            <a:off x="640080" y="1728216"/>
            <a:ext cx="237745" cy="237745"/>
          </a:xfrm>
          <a:prstGeom prst="roundRect">
            <a:avLst>
              <a:gd name="adj" fmla="val 15385"/>
            </a:avLst>
          </a:prstGeom>
          <a:solidFill>
            <a:srgbClr val="0433FF"/>
          </a:solidFill>
          <a:ln w="12700">
            <a:miter lim="400000"/>
          </a:ln>
        </p:spPr>
        <p:txBody>
          <a:bodyPr lIns="45719" rIns="45719"/>
          <a:lstStyle/>
          <a:p>
            <a:endParaRPr/>
          </a:p>
        </p:txBody>
      </p:sp>
      <p:sp>
        <p:nvSpPr>
          <p:cNvPr id="438" name="Text 5"/>
          <p:cNvSpPr txBox="1"/>
          <p:nvPr/>
        </p:nvSpPr>
        <p:spPr>
          <a:xfrm>
            <a:off x="950975" y="1779954"/>
            <a:ext cx="2286001" cy="134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100" b="1">
                <a:solidFill>
                  <a:srgbClr val="2A2620"/>
                </a:solidFill>
              </a:defRPr>
            </a:lvl1pPr>
          </a:lstStyle>
          <a:p>
            <a:r>
              <a:t>Tri-Synergizer</a:t>
            </a:r>
          </a:p>
        </p:txBody>
      </p:sp>
      <p:sp>
        <p:nvSpPr>
          <p:cNvPr id="439" name="Shape 6"/>
          <p:cNvSpPr/>
          <p:nvPr/>
        </p:nvSpPr>
        <p:spPr>
          <a:xfrm>
            <a:off x="2926079" y="1728216"/>
            <a:ext cx="237745" cy="237745"/>
          </a:xfrm>
          <a:prstGeom prst="roundRect">
            <a:avLst>
              <a:gd name="adj" fmla="val 15385"/>
            </a:avLst>
          </a:prstGeom>
          <a:solidFill>
            <a:srgbClr val="8C8378"/>
          </a:solidFill>
          <a:ln w="12700">
            <a:miter lim="400000"/>
          </a:ln>
        </p:spPr>
        <p:txBody>
          <a:bodyPr lIns="45719" rIns="45719"/>
          <a:lstStyle/>
          <a:p>
            <a:endParaRPr/>
          </a:p>
        </p:txBody>
      </p:sp>
      <p:sp>
        <p:nvSpPr>
          <p:cNvPr id="440" name="Text 7"/>
          <p:cNvSpPr txBox="1"/>
          <p:nvPr/>
        </p:nvSpPr>
        <p:spPr>
          <a:xfrm>
            <a:off x="3236976" y="1779954"/>
            <a:ext cx="2286001" cy="134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100" b="1">
                <a:solidFill>
                  <a:srgbClr val="2A2620"/>
                </a:solidFill>
              </a:defRPr>
            </a:lvl1pPr>
          </a:lstStyle>
          <a:p>
            <a:r>
              <a:rPr dirty="0"/>
              <a:t>Single-pathway Synergizer</a:t>
            </a:r>
          </a:p>
        </p:txBody>
      </p:sp>
      <p:sp>
        <p:nvSpPr>
          <p:cNvPr id="441" name="Shape 8"/>
          <p:cNvSpPr/>
          <p:nvPr/>
        </p:nvSpPr>
        <p:spPr>
          <a:xfrm>
            <a:off x="640080" y="2273283"/>
            <a:ext cx="3453385" cy="4041649"/>
          </a:xfrm>
          <a:prstGeom prst="roundRect">
            <a:avLst>
              <a:gd name="adj" fmla="val 3707"/>
            </a:avLst>
          </a:prstGeom>
          <a:solidFill>
            <a:srgbClr val="FAF4E6"/>
          </a:solidFill>
          <a:ln w="12700">
            <a:solidFill>
              <a:srgbClr val="F3EAD6"/>
            </a:solidFill>
          </a:ln>
          <a:effectLst>
            <a:outerShdw blurRad="88900" dist="25400" dir="5400000" rotWithShape="0">
              <a:srgbClr val="2A2620">
                <a:alpha val="16000"/>
              </a:srgbClr>
            </a:outerShdw>
          </a:effectLst>
        </p:spPr>
        <p:txBody>
          <a:bodyPr lIns="45719" rIns="45719"/>
          <a:lstStyle/>
          <a:p>
            <a:endParaRPr/>
          </a:p>
        </p:txBody>
      </p:sp>
      <p:sp>
        <p:nvSpPr>
          <p:cNvPr id="442" name="Shape 9"/>
          <p:cNvSpPr/>
          <p:nvPr/>
        </p:nvSpPr>
        <p:spPr>
          <a:xfrm>
            <a:off x="896111" y="2340864"/>
            <a:ext cx="502920" cy="41149"/>
          </a:xfrm>
          <a:prstGeom prst="rect">
            <a:avLst/>
          </a:prstGeom>
          <a:solidFill>
            <a:srgbClr val="C9912E"/>
          </a:solidFill>
          <a:ln w="12700">
            <a:miter lim="400000"/>
          </a:ln>
        </p:spPr>
        <p:txBody>
          <a:bodyPr lIns="45719" rIns="45719"/>
          <a:lstStyle/>
          <a:p>
            <a:endParaRPr/>
          </a:p>
        </p:txBody>
      </p:sp>
      <p:sp>
        <p:nvSpPr>
          <p:cNvPr id="443" name="Text 10"/>
          <p:cNvSpPr txBox="1"/>
          <p:nvPr/>
        </p:nvSpPr>
        <p:spPr>
          <a:xfrm>
            <a:off x="896111" y="2509319"/>
            <a:ext cx="2996185"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200">
                <a:solidFill>
                  <a:srgbClr val="C9912E"/>
                </a:solidFill>
              </a:defRPr>
            </a:lvl1pPr>
          </a:lstStyle>
          <a:p>
            <a:r>
              <a:t>NRF2 PATHWAY</a:t>
            </a:r>
          </a:p>
        </p:txBody>
      </p:sp>
      <p:sp>
        <p:nvSpPr>
          <p:cNvPr id="444" name="Shape 11"/>
          <p:cNvSpPr/>
          <p:nvPr/>
        </p:nvSpPr>
        <p:spPr>
          <a:xfrm>
            <a:off x="868680" y="5504688"/>
            <a:ext cx="2996184" cy="1"/>
          </a:xfrm>
          <a:prstGeom prst="line">
            <a:avLst/>
          </a:prstGeom>
          <a:ln w="12700">
            <a:solidFill>
              <a:srgbClr val="9C937F"/>
            </a:solidFill>
          </a:ln>
        </p:spPr>
        <p:txBody>
          <a:bodyPr lIns="45719" rIns="45719"/>
          <a:lstStyle/>
          <a:p>
            <a:endParaRPr/>
          </a:p>
        </p:txBody>
      </p:sp>
      <p:sp>
        <p:nvSpPr>
          <p:cNvPr id="445" name="Shape 12"/>
          <p:cNvSpPr/>
          <p:nvPr/>
        </p:nvSpPr>
        <p:spPr>
          <a:xfrm>
            <a:off x="1119377" y="4583869"/>
            <a:ext cx="457201" cy="920820"/>
          </a:xfrm>
          <a:prstGeom prst="roundRect">
            <a:avLst>
              <a:gd name="adj" fmla="val 6000"/>
            </a:avLst>
          </a:prstGeom>
          <a:solidFill>
            <a:srgbClr val="8C8378"/>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46" name="Text 13"/>
          <p:cNvSpPr txBox="1"/>
          <p:nvPr/>
        </p:nvSpPr>
        <p:spPr>
          <a:xfrm>
            <a:off x="954786" y="4209362"/>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6B6354"/>
                </a:solidFill>
              </a:defRPr>
            </a:lvl1pPr>
          </a:lstStyle>
          <a:p>
            <a:r>
              <a:t>40%</a:t>
            </a:r>
          </a:p>
        </p:txBody>
      </p:sp>
      <p:sp>
        <p:nvSpPr>
          <p:cNvPr id="447" name="Shape 14"/>
          <p:cNvSpPr/>
          <p:nvPr/>
        </p:nvSpPr>
        <p:spPr>
          <a:xfrm>
            <a:off x="1704594" y="3769721"/>
            <a:ext cx="457201" cy="1734967"/>
          </a:xfrm>
          <a:prstGeom prst="roundRect">
            <a:avLst>
              <a:gd name="adj" fmla="val 6000"/>
            </a:avLst>
          </a:prstGeom>
          <a:solidFill>
            <a:srgbClr val="0433FF"/>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48" name="Text 15"/>
          <p:cNvSpPr txBox="1"/>
          <p:nvPr/>
        </p:nvSpPr>
        <p:spPr>
          <a:xfrm>
            <a:off x="1536809" y="3589715"/>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0433FF"/>
                </a:solidFill>
              </a:defRPr>
            </a:lvl1pPr>
          </a:lstStyle>
          <a:p>
            <a:r>
              <a:rPr dirty="0"/>
              <a:t>73%</a:t>
            </a:r>
          </a:p>
        </p:txBody>
      </p:sp>
      <p:sp>
        <p:nvSpPr>
          <p:cNvPr id="449" name="Text 16"/>
          <p:cNvSpPr txBox="1"/>
          <p:nvPr/>
        </p:nvSpPr>
        <p:spPr>
          <a:xfrm>
            <a:off x="914400" y="5622475"/>
            <a:ext cx="1452373" cy="1667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300" b="1">
                <a:solidFill>
                  <a:srgbClr val="2A2620"/>
                </a:solidFill>
              </a:defRPr>
            </a:lvl1pPr>
          </a:lstStyle>
          <a:p>
            <a:r>
              <a:rPr dirty="0"/>
              <a:t>NQO1</a:t>
            </a:r>
          </a:p>
        </p:txBody>
      </p:sp>
      <p:sp>
        <p:nvSpPr>
          <p:cNvPr id="450" name="Text 17"/>
          <p:cNvSpPr txBox="1"/>
          <p:nvPr/>
        </p:nvSpPr>
        <p:spPr>
          <a:xfrm>
            <a:off x="950975" y="5852159"/>
            <a:ext cx="1379221" cy="292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5000"/>
              </a:lnSpc>
              <a:defRPr sz="800">
                <a:solidFill>
                  <a:srgbClr val="9C937F"/>
                </a:solidFill>
              </a:defRPr>
            </a:lvl1pPr>
          </a:lstStyle>
          <a:p>
            <a:r>
              <a:rPr sz="1000" b="1" dirty="0">
                <a:solidFill>
                  <a:schemeClr val="tx1"/>
                </a:solidFill>
              </a:rPr>
              <a:t>antioxidant </a:t>
            </a:r>
            <a:r>
              <a:rPr lang="en-US" sz="1000" b="1" dirty="0">
                <a:solidFill>
                  <a:schemeClr val="tx1"/>
                </a:solidFill>
              </a:rPr>
              <a:t>&amp;</a:t>
            </a:r>
            <a:r>
              <a:rPr sz="1000" b="1" dirty="0">
                <a:solidFill>
                  <a:schemeClr val="tx1"/>
                </a:solidFill>
              </a:rPr>
              <a:t> detoxification</a:t>
            </a:r>
          </a:p>
        </p:txBody>
      </p:sp>
      <p:sp>
        <p:nvSpPr>
          <p:cNvPr id="451" name="Shape 18"/>
          <p:cNvSpPr/>
          <p:nvPr/>
        </p:nvSpPr>
        <p:spPr>
          <a:xfrm>
            <a:off x="2571750" y="5385041"/>
            <a:ext cx="457200" cy="119647"/>
          </a:xfrm>
          <a:prstGeom prst="roundRect">
            <a:avLst>
              <a:gd name="adj" fmla="val 22928"/>
            </a:avLst>
          </a:prstGeom>
          <a:solidFill>
            <a:srgbClr val="8C8378"/>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52" name="Text 19"/>
          <p:cNvSpPr txBox="1"/>
          <p:nvPr/>
        </p:nvSpPr>
        <p:spPr>
          <a:xfrm>
            <a:off x="2407157" y="5188490"/>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6B6354"/>
                </a:solidFill>
              </a:defRPr>
            </a:lvl1pPr>
          </a:lstStyle>
          <a:p>
            <a:r>
              <a:t>50%</a:t>
            </a:r>
          </a:p>
        </p:txBody>
      </p:sp>
      <p:sp>
        <p:nvSpPr>
          <p:cNvPr id="453" name="Shape 20"/>
          <p:cNvSpPr/>
          <p:nvPr/>
        </p:nvSpPr>
        <p:spPr>
          <a:xfrm>
            <a:off x="3156966" y="2486290"/>
            <a:ext cx="457201" cy="3018400"/>
          </a:xfrm>
          <a:prstGeom prst="roundRect">
            <a:avLst>
              <a:gd name="adj" fmla="val 6000"/>
            </a:avLst>
          </a:prstGeom>
          <a:solidFill>
            <a:srgbClr val="0433FF"/>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54" name="Text 21"/>
          <p:cNvSpPr txBox="1"/>
          <p:nvPr/>
        </p:nvSpPr>
        <p:spPr>
          <a:xfrm>
            <a:off x="2992373" y="2311250"/>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0433FF"/>
                </a:solidFill>
              </a:defRPr>
            </a:lvl1pPr>
          </a:lstStyle>
          <a:p>
            <a:r>
              <a:rPr dirty="0"/>
              <a:t>838%</a:t>
            </a:r>
          </a:p>
        </p:txBody>
      </p:sp>
      <p:sp>
        <p:nvSpPr>
          <p:cNvPr id="455" name="Text 22"/>
          <p:cNvSpPr txBox="1"/>
          <p:nvPr/>
        </p:nvSpPr>
        <p:spPr>
          <a:xfrm>
            <a:off x="2366772" y="5622475"/>
            <a:ext cx="1452373" cy="1667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300" b="1">
                <a:solidFill>
                  <a:srgbClr val="2A2620"/>
                </a:solidFill>
              </a:defRPr>
            </a:lvl1pPr>
          </a:lstStyle>
          <a:p>
            <a:r>
              <a:t>HMOX1</a:t>
            </a:r>
          </a:p>
        </p:txBody>
      </p:sp>
      <p:sp>
        <p:nvSpPr>
          <p:cNvPr id="456" name="Text 23"/>
          <p:cNvSpPr txBox="1"/>
          <p:nvPr/>
        </p:nvSpPr>
        <p:spPr>
          <a:xfrm>
            <a:off x="2403348" y="5852159"/>
            <a:ext cx="1379221" cy="292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5000"/>
              </a:lnSpc>
              <a:defRPr sz="800">
                <a:solidFill>
                  <a:srgbClr val="9C937F"/>
                </a:solidFill>
              </a:defRPr>
            </a:lvl1pPr>
          </a:lstStyle>
          <a:p>
            <a:r>
              <a:rPr sz="1000" b="1" dirty="0">
                <a:solidFill>
                  <a:schemeClr val="tx1"/>
                </a:solidFill>
              </a:rPr>
              <a:t>healthy inflammatory response</a:t>
            </a:r>
          </a:p>
        </p:txBody>
      </p:sp>
      <p:sp>
        <p:nvSpPr>
          <p:cNvPr id="457" name="Shape 24"/>
          <p:cNvSpPr/>
          <p:nvPr/>
        </p:nvSpPr>
        <p:spPr>
          <a:xfrm>
            <a:off x="4355718" y="2280489"/>
            <a:ext cx="3453385" cy="4041649"/>
          </a:xfrm>
          <a:prstGeom prst="roundRect">
            <a:avLst>
              <a:gd name="adj" fmla="val 3707"/>
            </a:avLst>
          </a:prstGeom>
          <a:solidFill>
            <a:srgbClr val="FAF4E6"/>
          </a:solidFill>
          <a:ln w="12700">
            <a:solidFill>
              <a:srgbClr val="F3EAD6"/>
            </a:solidFill>
          </a:ln>
          <a:effectLst>
            <a:outerShdw blurRad="88900" dist="25400" dir="5400000" rotWithShape="0">
              <a:srgbClr val="2A2620">
                <a:alpha val="16000"/>
              </a:srgbClr>
            </a:outerShdw>
          </a:effectLst>
        </p:spPr>
        <p:txBody>
          <a:bodyPr lIns="45719" rIns="45719"/>
          <a:lstStyle/>
          <a:p>
            <a:endParaRPr/>
          </a:p>
        </p:txBody>
      </p:sp>
      <p:sp>
        <p:nvSpPr>
          <p:cNvPr id="458" name="Shape 25"/>
          <p:cNvSpPr/>
          <p:nvPr/>
        </p:nvSpPr>
        <p:spPr>
          <a:xfrm>
            <a:off x="4623815" y="2340864"/>
            <a:ext cx="502920" cy="41149"/>
          </a:xfrm>
          <a:prstGeom prst="rect">
            <a:avLst/>
          </a:prstGeom>
          <a:solidFill>
            <a:srgbClr val="C9912E"/>
          </a:solidFill>
          <a:ln w="12700">
            <a:miter lim="400000"/>
          </a:ln>
        </p:spPr>
        <p:txBody>
          <a:bodyPr lIns="45719" rIns="45719"/>
          <a:lstStyle/>
          <a:p>
            <a:endParaRPr/>
          </a:p>
        </p:txBody>
      </p:sp>
      <p:sp>
        <p:nvSpPr>
          <p:cNvPr id="459" name="Text 26"/>
          <p:cNvSpPr txBox="1"/>
          <p:nvPr/>
        </p:nvSpPr>
        <p:spPr>
          <a:xfrm>
            <a:off x="4623815" y="2509319"/>
            <a:ext cx="2996185"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200">
                <a:solidFill>
                  <a:srgbClr val="C9912E"/>
                </a:solidFill>
              </a:defRPr>
            </a:lvl1pPr>
          </a:lstStyle>
          <a:p>
            <a:r>
              <a:t>NRF1 PATHWAY</a:t>
            </a:r>
          </a:p>
        </p:txBody>
      </p:sp>
      <p:sp>
        <p:nvSpPr>
          <p:cNvPr id="460" name="Shape 27"/>
          <p:cNvSpPr/>
          <p:nvPr/>
        </p:nvSpPr>
        <p:spPr>
          <a:xfrm>
            <a:off x="4596384" y="5504688"/>
            <a:ext cx="2996185" cy="1"/>
          </a:xfrm>
          <a:prstGeom prst="line">
            <a:avLst/>
          </a:prstGeom>
          <a:ln w="12700">
            <a:solidFill>
              <a:srgbClr val="9C937F"/>
            </a:solidFill>
          </a:ln>
        </p:spPr>
        <p:txBody>
          <a:bodyPr lIns="45719" rIns="45719"/>
          <a:lstStyle/>
          <a:p>
            <a:endParaRPr/>
          </a:p>
        </p:txBody>
      </p:sp>
      <p:sp>
        <p:nvSpPr>
          <p:cNvPr id="461" name="Shape 28"/>
          <p:cNvSpPr/>
          <p:nvPr/>
        </p:nvSpPr>
        <p:spPr>
          <a:xfrm>
            <a:off x="4847082" y="4417088"/>
            <a:ext cx="457201" cy="1087601"/>
          </a:xfrm>
          <a:prstGeom prst="roundRect">
            <a:avLst>
              <a:gd name="adj" fmla="val 6000"/>
            </a:avLst>
          </a:prstGeom>
          <a:solidFill>
            <a:srgbClr val="8C8378"/>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62" name="Text 29"/>
          <p:cNvSpPr txBox="1"/>
          <p:nvPr/>
        </p:nvSpPr>
        <p:spPr>
          <a:xfrm>
            <a:off x="4682490" y="4220536"/>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6B6354"/>
                </a:solidFill>
              </a:defRPr>
            </a:lvl1pPr>
          </a:lstStyle>
          <a:p>
            <a:r>
              <a:t>64%</a:t>
            </a:r>
          </a:p>
        </p:txBody>
      </p:sp>
      <p:sp>
        <p:nvSpPr>
          <p:cNvPr id="463" name="Shape 30"/>
          <p:cNvSpPr/>
          <p:nvPr/>
        </p:nvSpPr>
        <p:spPr>
          <a:xfrm>
            <a:off x="5432297" y="4077213"/>
            <a:ext cx="457201" cy="1427476"/>
          </a:xfrm>
          <a:prstGeom prst="roundRect">
            <a:avLst>
              <a:gd name="adj" fmla="val 6000"/>
            </a:avLst>
          </a:prstGeom>
          <a:solidFill>
            <a:srgbClr val="0433FF"/>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64" name="Text 31"/>
          <p:cNvSpPr txBox="1"/>
          <p:nvPr/>
        </p:nvSpPr>
        <p:spPr>
          <a:xfrm>
            <a:off x="5267705" y="3851377"/>
            <a:ext cx="786386"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0433FF"/>
                </a:solidFill>
              </a:defRPr>
            </a:lvl1pPr>
          </a:lstStyle>
          <a:p>
            <a:r>
              <a:t>84%</a:t>
            </a:r>
          </a:p>
        </p:txBody>
      </p:sp>
      <p:sp>
        <p:nvSpPr>
          <p:cNvPr id="465" name="Text 32"/>
          <p:cNvSpPr txBox="1"/>
          <p:nvPr/>
        </p:nvSpPr>
        <p:spPr>
          <a:xfrm>
            <a:off x="4642103" y="5622475"/>
            <a:ext cx="1452373" cy="1667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300" b="1">
                <a:solidFill>
                  <a:srgbClr val="2A2620"/>
                </a:solidFill>
              </a:defRPr>
            </a:lvl1pPr>
          </a:lstStyle>
          <a:p>
            <a:r>
              <a:t>NRF1</a:t>
            </a:r>
          </a:p>
        </p:txBody>
      </p:sp>
      <p:sp>
        <p:nvSpPr>
          <p:cNvPr id="466" name="Text 33"/>
          <p:cNvSpPr txBox="1"/>
          <p:nvPr/>
        </p:nvSpPr>
        <p:spPr>
          <a:xfrm>
            <a:off x="4678679" y="5852159"/>
            <a:ext cx="1379221" cy="292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5000"/>
              </a:lnSpc>
              <a:defRPr sz="800">
                <a:solidFill>
                  <a:srgbClr val="9C937F"/>
                </a:solidFill>
              </a:defRPr>
            </a:lvl1pPr>
          </a:lstStyle>
          <a:p>
            <a:r>
              <a:rPr sz="1000" b="1" dirty="0">
                <a:solidFill>
                  <a:schemeClr val="tx1"/>
                </a:solidFill>
              </a:rPr>
              <a:t>regulates key </a:t>
            </a:r>
            <a:endParaRPr lang="en-US" sz="1000" b="1" dirty="0">
              <a:solidFill>
                <a:schemeClr val="tx1"/>
              </a:solidFill>
            </a:endParaRPr>
          </a:p>
          <a:p>
            <a:r>
              <a:rPr sz="1000" b="1" dirty="0">
                <a:solidFill>
                  <a:schemeClr val="tx1"/>
                </a:solidFill>
              </a:rPr>
              <a:t>metabolic genes</a:t>
            </a:r>
          </a:p>
        </p:txBody>
      </p:sp>
      <p:sp>
        <p:nvSpPr>
          <p:cNvPr id="467" name="Shape 34"/>
          <p:cNvSpPr/>
          <p:nvPr/>
        </p:nvSpPr>
        <p:spPr>
          <a:xfrm>
            <a:off x="6299453" y="4332118"/>
            <a:ext cx="457201" cy="1172570"/>
          </a:xfrm>
          <a:prstGeom prst="roundRect">
            <a:avLst>
              <a:gd name="adj" fmla="val 6000"/>
            </a:avLst>
          </a:prstGeom>
          <a:solidFill>
            <a:srgbClr val="8C8378"/>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68" name="Text 35"/>
          <p:cNvSpPr txBox="1"/>
          <p:nvPr/>
        </p:nvSpPr>
        <p:spPr>
          <a:xfrm>
            <a:off x="6134861" y="4135567"/>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6B6354"/>
                </a:solidFill>
              </a:defRPr>
            </a:lvl1pPr>
          </a:lstStyle>
          <a:p>
            <a:r>
              <a:t>69%</a:t>
            </a:r>
          </a:p>
        </p:txBody>
      </p:sp>
      <p:sp>
        <p:nvSpPr>
          <p:cNvPr id="469" name="Shape 36"/>
          <p:cNvSpPr/>
          <p:nvPr/>
        </p:nvSpPr>
        <p:spPr>
          <a:xfrm>
            <a:off x="6884669" y="3499425"/>
            <a:ext cx="457201" cy="2005264"/>
          </a:xfrm>
          <a:prstGeom prst="roundRect">
            <a:avLst>
              <a:gd name="adj" fmla="val 6000"/>
            </a:avLst>
          </a:prstGeom>
          <a:solidFill>
            <a:srgbClr val="0433FF"/>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70" name="Text 37"/>
          <p:cNvSpPr txBox="1"/>
          <p:nvPr/>
        </p:nvSpPr>
        <p:spPr>
          <a:xfrm>
            <a:off x="6720078" y="3273589"/>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0433FF"/>
                </a:solidFill>
              </a:defRPr>
            </a:lvl1pPr>
          </a:lstStyle>
          <a:p>
            <a:r>
              <a:t>118%</a:t>
            </a:r>
          </a:p>
        </p:txBody>
      </p:sp>
      <p:sp>
        <p:nvSpPr>
          <p:cNvPr id="471" name="Text 38"/>
          <p:cNvSpPr txBox="1"/>
          <p:nvPr/>
        </p:nvSpPr>
        <p:spPr>
          <a:xfrm>
            <a:off x="6094476" y="5622475"/>
            <a:ext cx="1452373" cy="1667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300" b="1">
                <a:solidFill>
                  <a:srgbClr val="2A2620"/>
                </a:solidFill>
              </a:defRPr>
            </a:lvl1pPr>
          </a:lstStyle>
          <a:p>
            <a:r>
              <a:t>PGC1-a</a:t>
            </a:r>
          </a:p>
        </p:txBody>
      </p:sp>
      <p:sp>
        <p:nvSpPr>
          <p:cNvPr id="472" name="Text 39"/>
          <p:cNvSpPr txBox="1"/>
          <p:nvPr/>
        </p:nvSpPr>
        <p:spPr>
          <a:xfrm>
            <a:off x="6131052" y="5852159"/>
            <a:ext cx="1379221" cy="292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5000"/>
              </a:lnSpc>
              <a:defRPr sz="800">
                <a:solidFill>
                  <a:srgbClr val="9C937F"/>
                </a:solidFill>
              </a:defRPr>
            </a:lvl1pPr>
          </a:lstStyle>
          <a:p>
            <a:r>
              <a:rPr sz="1000" b="1" dirty="0">
                <a:solidFill>
                  <a:schemeClr val="tx1"/>
                </a:solidFill>
              </a:rPr>
              <a:t>regulator of mitochondrial biogenesis</a:t>
            </a:r>
          </a:p>
        </p:txBody>
      </p:sp>
      <p:sp>
        <p:nvSpPr>
          <p:cNvPr id="473" name="Shape 40"/>
          <p:cNvSpPr/>
          <p:nvPr/>
        </p:nvSpPr>
        <p:spPr>
          <a:xfrm>
            <a:off x="8103761" y="2273283"/>
            <a:ext cx="3453385" cy="4041649"/>
          </a:xfrm>
          <a:prstGeom prst="roundRect">
            <a:avLst>
              <a:gd name="adj" fmla="val 3707"/>
            </a:avLst>
          </a:prstGeom>
          <a:solidFill>
            <a:srgbClr val="FAF4E6"/>
          </a:solidFill>
          <a:ln w="12700">
            <a:solidFill>
              <a:srgbClr val="F3EAD6"/>
            </a:solidFill>
          </a:ln>
          <a:effectLst>
            <a:outerShdw blurRad="88900" dist="25400" dir="5400000" rotWithShape="0">
              <a:srgbClr val="2A2620">
                <a:alpha val="16000"/>
              </a:srgbClr>
            </a:outerShdw>
          </a:effectLst>
        </p:spPr>
        <p:txBody>
          <a:bodyPr lIns="45719" rIns="45719"/>
          <a:lstStyle/>
          <a:p>
            <a:endParaRPr/>
          </a:p>
        </p:txBody>
      </p:sp>
      <p:sp>
        <p:nvSpPr>
          <p:cNvPr id="474" name="Shape 41"/>
          <p:cNvSpPr/>
          <p:nvPr/>
        </p:nvSpPr>
        <p:spPr>
          <a:xfrm>
            <a:off x="8351519" y="2340864"/>
            <a:ext cx="502920" cy="41149"/>
          </a:xfrm>
          <a:prstGeom prst="rect">
            <a:avLst/>
          </a:prstGeom>
          <a:solidFill>
            <a:srgbClr val="C9912E"/>
          </a:solidFill>
          <a:ln w="12700">
            <a:miter lim="400000"/>
          </a:ln>
        </p:spPr>
        <p:txBody>
          <a:bodyPr lIns="45719" rIns="45719"/>
          <a:lstStyle/>
          <a:p>
            <a:endParaRPr/>
          </a:p>
        </p:txBody>
      </p:sp>
      <p:sp>
        <p:nvSpPr>
          <p:cNvPr id="475" name="Text 42"/>
          <p:cNvSpPr txBox="1"/>
          <p:nvPr/>
        </p:nvSpPr>
        <p:spPr>
          <a:xfrm>
            <a:off x="8351519" y="2509319"/>
            <a:ext cx="2996185"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200">
                <a:solidFill>
                  <a:srgbClr val="C9912E"/>
                </a:solidFill>
              </a:defRPr>
            </a:lvl1pPr>
          </a:lstStyle>
          <a:p>
            <a:r>
              <a:t>NAD PATHWAY</a:t>
            </a:r>
          </a:p>
        </p:txBody>
      </p:sp>
      <p:sp>
        <p:nvSpPr>
          <p:cNvPr id="476" name="Shape 43"/>
          <p:cNvSpPr/>
          <p:nvPr/>
        </p:nvSpPr>
        <p:spPr>
          <a:xfrm>
            <a:off x="8324088" y="5504688"/>
            <a:ext cx="2996185" cy="1"/>
          </a:xfrm>
          <a:prstGeom prst="line">
            <a:avLst/>
          </a:prstGeom>
          <a:ln w="12700">
            <a:solidFill>
              <a:srgbClr val="9C937F"/>
            </a:solidFill>
          </a:ln>
        </p:spPr>
        <p:txBody>
          <a:bodyPr lIns="45719" rIns="45719"/>
          <a:lstStyle/>
          <a:p>
            <a:endParaRPr/>
          </a:p>
        </p:txBody>
      </p:sp>
      <p:sp>
        <p:nvSpPr>
          <p:cNvPr id="477" name="Shape 44"/>
          <p:cNvSpPr/>
          <p:nvPr/>
        </p:nvSpPr>
        <p:spPr>
          <a:xfrm>
            <a:off x="8574785" y="5398213"/>
            <a:ext cx="457201" cy="106475"/>
          </a:xfrm>
          <a:prstGeom prst="roundRect">
            <a:avLst>
              <a:gd name="adj" fmla="val 25764"/>
            </a:avLst>
          </a:prstGeom>
          <a:solidFill>
            <a:srgbClr val="8C8378"/>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78" name="Text 45"/>
          <p:cNvSpPr txBox="1"/>
          <p:nvPr/>
        </p:nvSpPr>
        <p:spPr>
          <a:xfrm>
            <a:off x="8410193" y="5201662"/>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6B6354"/>
                </a:solidFill>
              </a:defRPr>
            </a:lvl1pPr>
          </a:lstStyle>
          <a:p>
            <a:r>
              <a:t>12%</a:t>
            </a:r>
          </a:p>
        </p:txBody>
      </p:sp>
      <p:sp>
        <p:nvSpPr>
          <p:cNvPr id="479" name="Shape 46"/>
          <p:cNvSpPr/>
          <p:nvPr/>
        </p:nvSpPr>
        <p:spPr>
          <a:xfrm>
            <a:off x="9160002" y="4377837"/>
            <a:ext cx="457201" cy="1126852"/>
          </a:xfrm>
          <a:prstGeom prst="roundRect">
            <a:avLst>
              <a:gd name="adj" fmla="val 6000"/>
            </a:avLst>
          </a:prstGeom>
          <a:solidFill>
            <a:srgbClr val="0433FF"/>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80" name="Text 47"/>
          <p:cNvSpPr txBox="1"/>
          <p:nvPr/>
        </p:nvSpPr>
        <p:spPr>
          <a:xfrm>
            <a:off x="8995409" y="4152001"/>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0433FF"/>
                </a:solidFill>
              </a:defRPr>
            </a:lvl1pPr>
          </a:lstStyle>
          <a:p>
            <a:r>
              <a:t>127%</a:t>
            </a:r>
          </a:p>
        </p:txBody>
      </p:sp>
      <p:sp>
        <p:nvSpPr>
          <p:cNvPr id="481" name="Text 48"/>
          <p:cNvSpPr txBox="1"/>
          <p:nvPr/>
        </p:nvSpPr>
        <p:spPr>
          <a:xfrm>
            <a:off x="8369807" y="5622475"/>
            <a:ext cx="1452373" cy="1667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300" b="1">
                <a:solidFill>
                  <a:srgbClr val="2A2620"/>
                </a:solidFill>
              </a:defRPr>
            </a:lvl1pPr>
          </a:lstStyle>
          <a:p>
            <a:r>
              <a:t>NAMPT</a:t>
            </a:r>
          </a:p>
        </p:txBody>
      </p:sp>
      <p:sp>
        <p:nvSpPr>
          <p:cNvPr id="482" name="Text 49"/>
          <p:cNvSpPr txBox="1"/>
          <p:nvPr/>
        </p:nvSpPr>
        <p:spPr>
          <a:xfrm>
            <a:off x="8406383" y="5852159"/>
            <a:ext cx="1379221" cy="292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5000"/>
              </a:lnSpc>
              <a:defRPr sz="800">
                <a:solidFill>
                  <a:srgbClr val="9C937F"/>
                </a:solidFill>
              </a:defRPr>
            </a:lvl1pPr>
          </a:lstStyle>
          <a:p>
            <a:r>
              <a:rPr sz="1000" b="1" dirty="0">
                <a:solidFill>
                  <a:schemeClr val="tx1"/>
                </a:solidFill>
              </a:rPr>
              <a:t>key enzyme in NAD recycling pathway</a:t>
            </a:r>
          </a:p>
        </p:txBody>
      </p:sp>
      <p:sp>
        <p:nvSpPr>
          <p:cNvPr id="483" name="Shape 50"/>
          <p:cNvSpPr/>
          <p:nvPr/>
        </p:nvSpPr>
        <p:spPr>
          <a:xfrm>
            <a:off x="10027157" y="5398213"/>
            <a:ext cx="457201" cy="106475"/>
          </a:xfrm>
          <a:prstGeom prst="roundRect">
            <a:avLst>
              <a:gd name="adj" fmla="val 25764"/>
            </a:avLst>
          </a:prstGeom>
          <a:solidFill>
            <a:srgbClr val="8C8378"/>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84" name="Text 51"/>
          <p:cNvSpPr txBox="1"/>
          <p:nvPr/>
        </p:nvSpPr>
        <p:spPr>
          <a:xfrm>
            <a:off x="9862566" y="5201662"/>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6B6354"/>
                </a:solidFill>
              </a:defRPr>
            </a:lvl1pPr>
          </a:lstStyle>
          <a:p>
            <a:r>
              <a:t>12%</a:t>
            </a:r>
          </a:p>
        </p:txBody>
      </p:sp>
      <p:sp>
        <p:nvSpPr>
          <p:cNvPr id="485" name="Shape 52"/>
          <p:cNvSpPr/>
          <p:nvPr/>
        </p:nvSpPr>
        <p:spPr>
          <a:xfrm>
            <a:off x="10612373" y="3499425"/>
            <a:ext cx="457201" cy="2005264"/>
          </a:xfrm>
          <a:prstGeom prst="roundRect">
            <a:avLst>
              <a:gd name="adj" fmla="val 6000"/>
            </a:avLst>
          </a:prstGeom>
          <a:solidFill>
            <a:srgbClr val="0433FF"/>
          </a:solidFill>
          <a:ln w="12700">
            <a:miter lim="400000"/>
          </a:ln>
          <a:effectLst>
            <a:outerShdw blurRad="88900" dist="25400" dir="5400000" rotWithShape="0">
              <a:srgbClr val="2A2620">
                <a:alpha val="16000"/>
              </a:srgbClr>
            </a:outerShdw>
          </a:effectLst>
        </p:spPr>
        <p:txBody>
          <a:bodyPr lIns="45719" rIns="45719"/>
          <a:lstStyle/>
          <a:p>
            <a:endParaRPr/>
          </a:p>
        </p:txBody>
      </p:sp>
      <p:sp>
        <p:nvSpPr>
          <p:cNvPr id="486" name="Text 53"/>
          <p:cNvSpPr txBox="1"/>
          <p:nvPr/>
        </p:nvSpPr>
        <p:spPr>
          <a:xfrm>
            <a:off x="10447781" y="3302873"/>
            <a:ext cx="786385"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0433FF"/>
                </a:solidFill>
              </a:defRPr>
            </a:lvl1pPr>
          </a:lstStyle>
          <a:p>
            <a:r>
              <a:t>226%</a:t>
            </a:r>
          </a:p>
        </p:txBody>
      </p:sp>
      <p:sp>
        <p:nvSpPr>
          <p:cNvPr id="487" name="Text 54"/>
          <p:cNvSpPr txBox="1"/>
          <p:nvPr/>
        </p:nvSpPr>
        <p:spPr>
          <a:xfrm>
            <a:off x="9822180" y="5622475"/>
            <a:ext cx="1452373" cy="16676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300" b="1">
                <a:solidFill>
                  <a:srgbClr val="2A2620"/>
                </a:solidFill>
              </a:defRPr>
            </a:lvl1pPr>
          </a:lstStyle>
          <a:p>
            <a:r>
              <a:rPr dirty="0"/>
              <a:t>NMNAT1</a:t>
            </a:r>
          </a:p>
        </p:txBody>
      </p:sp>
      <p:sp>
        <p:nvSpPr>
          <p:cNvPr id="488" name="Text 55"/>
          <p:cNvSpPr txBox="1"/>
          <p:nvPr/>
        </p:nvSpPr>
        <p:spPr>
          <a:xfrm>
            <a:off x="9858756" y="5852159"/>
            <a:ext cx="1379221" cy="2923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5000"/>
              </a:lnSpc>
              <a:defRPr sz="800">
                <a:solidFill>
                  <a:srgbClr val="9C937F"/>
                </a:solidFill>
              </a:defRPr>
            </a:lvl1pPr>
          </a:lstStyle>
          <a:p>
            <a:r>
              <a:rPr sz="1000" b="1" dirty="0">
                <a:solidFill>
                  <a:schemeClr val="tx1"/>
                </a:solidFill>
              </a:rPr>
              <a:t>central enzyme in</a:t>
            </a:r>
            <a:endParaRPr lang="en-US" sz="1000" b="1" dirty="0">
              <a:solidFill>
                <a:schemeClr val="tx1"/>
              </a:solidFill>
            </a:endParaRPr>
          </a:p>
          <a:p>
            <a:r>
              <a:rPr sz="1000" b="1" dirty="0">
                <a:solidFill>
                  <a:schemeClr val="tx1"/>
                </a:solidFill>
              </a:rPr>
              <a:t>NAD synthesis</a:t>
            </a:r>
          </a:p>
        </p:txBody>
      </p:sp>
      <p:sp>
        <p:nvSpPr>
          <p:cNvPr id="489" name="Text 56"/>
          <p:cNvSpPr txBox="1"/>
          <p:nvPr/>
        </p:nvSpPr>
        <p:spPr>
          <a:xfrm>
            <a:off x="640080" y="6400800"/>
            <a:ext cx="8595360" cy="127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493"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3" name="Picture 2">
            <a:extLst>
              <a:ext uri="{FF2B5EF4-FFF2-40B4-BE49-F238E27FC236}">
                <a16:creationId xmlns:a16="http://schemas.microsoft.com/office/drawing/2014/main" id="{BED66CAA-4C34-71E7-8F2B-3DB5F8441CB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6010783" y="-1197603"/>
            <a:ext cx="4839971" cy="4839971"/>
          </a:xfrm>
          <a:prstGeom prst="rect">
            <a:avLst/>
          </a:prstGeom>
        </p:spPr>
      </p:pic>
      <p:sp>
        <p:nvSpPr>
          <p:cNvPr id="5" name="Text 3">
            <a:extLst>
              <a:ext uri="{FF2B5EF4-FFF2-40B4-BE49-F238E27FC236}">
                <a16:creationId xmlns:a16="http://schemas.microsoft.com/office/drawing/2014/main" id="{D22B239C-B095-8469-E333-0A18BEAE9715}"/>
              </a:ext>
            </a:extLst>
          </p:cNvPr>
          <p:cNvSpPr txBox="1"/>
          <p:nvPr/>
        </p:nvSpPr>
        <p:spPr>
          <a:xfrm>
            <a:off x="644090" y="1016640"/>
            <a:ext cx="5576877" cy="54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nSpc>
                <a:spcPct val="98000"/>
              </a:lnSpc>
              <a:defRPr sz="3300" i="1">
                <a:solidFill>
                  <a:srgbClr val="2A2620"/>
                </a:solidFill>
                <a:latin typeface="Georgia"/>
                <a:ea typeface="Georgia"/>
                <a:cs typeface="Georgia"/>
                <a:sym typeface="Georgia"/>
              </a:defRPr>
            </a:lvl1pPr>
          </a:lstStyle>
          <a:p>
            <a:r>
              <a:rPr sz="3600" dirty="0"/>
              <a:t>Protandim </a:t>
            </a:r>
            <a:r>
              <a:rPr sz="3600" dirty="0">
                <a:solidFill>
                  <a:srgbClr val="C9912E"/>
                </a:solidFill>
              </a:rPr>
              <a:t>Tri-Synergizer</a:t>
            </a:r>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EFBF4"/>
        </a:solidFill>
        <a:effectLst/>
      </p:bgPr>
    </p:bg>
    <p:spTree>
      <p:nvGrpSpPr>
        <p:cNvPr id="1" name=""/>
        <p:cNvGrpSpPr/>
        <p:nvPr/>
      </p:nvGrpSpPr>
      <p:grpSpPr>
        <a:xfrm>
          <a:off x="0" y="0"/>
          <a:ext cx="0" cy="0"/>
          <a:chOff x="0" y="0"/>
          <a:chExt cx="0" cy="0"/>
        </a:xfrm>
      </p:grpSpPr>
      <p:sp>
        <p:nvSpPr>
          <p:cNvPr id="522"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523"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524" name="Text 2"/>
          <p:cNvSpPr txBox="1"/>
          <p:nvPr/>
        </p:nvSpPr>
        <p:spPr>
          <a:xfrm>
            <a:off x="1078991" y="625655"/>
            <a:ext cx="10058401"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200" b="1" spc="320">
                <a:solidFill>
                  <a:srgbClr val="C9912E"/>
                </a:solidFill>
              </a:defRPr>
            </a:lvl1pPr>
          </a:lstStyle>
          <a:p>
            <a:r>
              <a:t>HEALTHY GLOW</a:t>
            </a:r>
          </a:p>
        </p:txBody>
      </p:sp>
      <p:sp>
        <p:nvSpPr>
          <p:cNvPr id="525" name="Text 3"/>
          <p:cNvSpPr txBox="1"/>
          <p:nvPr/>
        </p:nvSpPr>
        <p:spPr>
          <a:xfrm>
            <a:off x="2755392" y="410463"/>
            <a:ext cx="11338560" cy="4445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ct val="98000"/>
              </a:lnSpc>
              <a:defRPr sz="3100" i="1">
                <a:solidFill>
                  <a:srgbClr val="2A2620"/>
                </a:solidFill>
                <a:latin typeface="Georgia"/>
                <a:ea typeface="Georgia"/>
                <a:cs typeface="Georgia"/>
                <a:sym typeface="Georgia"/>
              </a:defRPr>
            </a:pPr>
            <a:r>
              <a:t>The first clinically proven </a:t>
            </a:r>
            <a:r>
              <a:rPr>
                <a:solidFill>
                  <a:srgbClr val="C9912E"/>
                </a:solidFill>
              </a:rPr>
              <a:t>collagen activator</a:t>
            </a:r>
          </a:p>
        </p:txBody>
      </p:sp>
      <p:pic>
        <p:nvPicPr>
          <p:cNvPr id="527" name="Image 0" descr="Image 0"/>
          <p:cNvPicPr>
            <a:picLocks noChangeAspect="1"/>
          </p:cNvPicPr>
          <p:nvPr/>
        </p:nvPicPr>
        <p:blipFill>
          <a:blip r:embed="rId2"/>
          <a:stretch>
            <a:fillRect/>
          </a:stretch>
        </p:blipFill>
        <p:spPr>
          <a:xfrm>
            <a:off x="531601" y="2008259"/>
            <a:ext cx="1842609" cy="3760455"/>
          </a:xfrm>
          <a:prstGeom prst="rect">
            <a:avLst/>
          </a:prstGeom>
          <a:ln w="12700">
            <a:miter lim="400000"/>
          </a:ln>
          <a:effectLst>
            <a:outerShdw blurRad="139700" dist="50800" dir="5400000" rotWithShape="0">
              <a:srgbClr val="2A2620">
                <a:alpha val="20000"/>
              </a:srgbClr>
            </a:outerShdw>
          </a:effectLst>
        </p:spPr>
      </p:pic>
      <p:sp>
        <p:nvSpPr>
          <p:cNvPr id="528" name="Text 17"/>
          <p:cNvSpPr txBox="1"/>
          <p:nvPr/>
        </p:nvSpPr>
        <p:spPr>
          <a:xfrm>
            <a:off x="640079" y="6437376"/>
            <a:ext cx="649224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pic>
        <p:nvPicPr>
          <p:cNvPr id="529" name="background_removal#TUFITVN4RTk0X1kjMSM2Y2FmMjhhNTNhMzRiYzBiNTFlMTQ3ZGQxNmEyZTRmMCMxNzkwIyNUUkFOU0ZPUk1BVElPTl9SRVFVRVNU.png" descr="background_removal#TUFITVN4RTk0X1kjMSM2Y2FmMjhhNTNhMzRiYzBiNTFlMTQ3ZGQxNmEyZTRmMCMxNzkwIyNUUkFOU0ZPUk1BVElPTl9SRVFVRVNU.png"/>
          <p:cNvPicPr>
            <a:picLocks noChangeAspect="1"/>
          </p:cNvPicPr>
          <p:nvPr/>
        </p:nvPicPr>
        <p:blipFill>
          <a:blip r:embed="rId3"/>
          <a:stretch>
            <a:fillRect/>
          </a:stretch>
        </p:blipFill>
        <p:spPr>
          <a:xfrm>
            <a:off x="2393620" y="2028843"/>
            <a:ext cx="7392060" cy="3254158"/>
          </a:xfrm>
          <a:prstGeom prst="rect">
            <a:avLst/>
          </a:prstGeom>
          <a:ln w="12700">
            <a:miter lim="400000"/>
          </a:ln>
        </p:spPr>
      </p:pic>
      <p:sp>
        <p:nvSpPr>
          <p:cNvPr id="530" name="Week 0"/>
          <p:cNvSpPr txBox="1"/>
          <p:nvPr/>
        </p:nvSpPr>
        <p:spPr>
          <a:xfrm>
            <a:off x="4040292" y="1724540"/>
            <a:ext cx="810591"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vl1pPr>
          </a:lstStyle>
          <a:p>
            <a:r>
              <a:t>Week 0</a:t>
            </a:r>
          </a:p>
        </p:txBody>
      </p:sp>
      <p:sp>
        <p:nvSpPr>
          <p:cNvPr id="531" name="Week 4"/>
          <p:cNvSpPr txBox="1"/>
          <p:nvPr/>
        </p:nvSpPr>
        <p:spPr>
          <a:xfrm>
            <a:off x="6118012" y="1724540"/>
            <a:ext cx="810591"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vl1pPr>
          </a:lstStyle>
          <a:p>
            <a:r>
              <a:t>Week 4</a:t>
            </a:r>
          </a:p>
        </p:txBody>
      </p:sp>
      <p:sp>
        <p:nvSpPr>
          <p:cNvPr id="532" name="Week 8"/>
          <p:cNvSpPr txBox="1"/>
          <p:nvPr/>
        </p:nvSpPr>
        <p:spPr>
          <a:xfrm>
            <a:off x="8195733" y="1724540"/>
            <a:ext cx="810590"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lvl1pPr>
              <a:defRPr b="1"/>
            </a:lvl1pPr>
          </a:lstStyle>
          <a:p>
            <a:r>
              <a:t>Week 8</a:t>
            </a:r>
          </a:p>
        </p:txBody>
      </p:sp>
      <p:sp>
        <p:nvSpPr>
          <p:cNvPr id="533" name="Collagen Density…"/>
          <p:cNvSpPr txBox="1"/>
          <p:nvPr/>
        </p:nvSpPr>
        <p:spPr>
          <a:xfrm>
            <a:off x="3640630" y="5265300"/>
            <a:ext cx="1597414" cy="5771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1700" b="1"/>
            </a:pPr>
            <a:r>
              <a:rPr dirty="0"/>
              <a:t>Collagen Density</a:t>
            </a:r>
          </a:p>
          <a:p>
            <a:pPr algn="ctr">
              <a:defRPr sz="1700" b="1"/>
            </a:pPr>
            <a:r>
              <a:rPr dirty="0"/>
              <a:t>30.5%</a:t>
            </a:r>
          </a:p>
        </p:txBody>
      </p:sp>
      <p:sp>
        <p:nvSpPr>
          <p:cNvPr id="534" name="Collagen Density…"/>
          <p:cNvSpPr txBox="1"/>
          <p:nvPr/>
        </p:nvSpPr>
        <p:spPr>
          <a:xfrm>
            <a:off x="5724601" y="5265300"/>
            <a:ext cx="1597414" cy="5771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1700" b="1"/>
            </a:pPr>
            <a:r>
              <a:t>Collagen Density</a:t>
            </a:r>
          </a:p>
          <a:p>
            <a:pPr algn="ctr">
              <a:defRPr sz="1700" b="1"/>
            </a:pPr>
            <a:r>
              <a:t>57.5%</a:t>
            </a:r>
          </a:p>
        </p:txBody>
      </p:sp>
      <p:sp>
        <p:nvSpPr>
          <p:cNvPr id="535" name="Collagen Density…"/>
          <p:cNvSpPr txBox="1"/>
          <p:nvPr/>
        </p:nvSpPr>
        <p:spPr>
          <a:xfrm>
            <a:off x="7808571" y="5265300"/>
            <a:ext cx="1597415" cy="57719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pPr algn="ctr">
              <a:defRPr sz="1700" b="1"/>
            </a:pPr>
            <a:r>
              <a:t>Collagen Density</a:t>
            </a:r>
          </a:p>
          <a:p>
            <a:pPr algn="ctr">
              <a:defRPr sz="1700" b="1"/>
            </a:pPr>
            <a:r>
              <a:t>68.5%</a:t>
            </a:r>
          </a:p>
        </p:txBody>
      </p:sp>
      <p:sp>
        <p:nvSpPr>
          <p:cNvPr id="536" name="Text 28"/>
          <p:cNvSpPr txBox="1"/>
          <p:nvPr/>
        </p:nvSpPr>
        <p:spPr>
          <a:xfrm>
            <a:off x="7315200" y="6529323"/>
            <a:ext cx="423367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900" b="1" spc="250">
                <a:solidFill>
                  <a:srgbClr val="C9912E"/>
                </a:solidFill>
              </a:defRPr>
            </a:lvl1pPr>
          </a:lstStyle>
          <a:p>
            <a:r>
              <a:t>IT STARTS WITH YELLOW</a:t>
            </a:r>
          </a:p>
        </p:txBody>
      </p:sp>
      <p:sp>
        <p:nvSpPr>
          <p:cNvPr id="2" name="TextBox 1">
            <a:extLst>
              <a:ext uri="{FF2B5EF4-FFF2-40B4-BE49-F238E27FC236}">
                <a16:creationId xmlns:a16="http://schemas.microsoft.com/office/drawing/2014/main" id="{FF85E8BF-555F-61AA-2119-596AFB6FE1C9}"/>
              </a:ext>
            </a:extLst>
          </p:cNvPr>
          <p:cNvSpPr txBox="1"/>
          <p:nvPr/>
        </p:nvSpPr>
        <p:spPr>
          <a:xfrm>
            <a:off x="2496491" y="1144073"/>
            <a:ext cx="7318668" cy="52321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r>
              <a:rPr lang="en-US" sz="2800" b="1" dirty="0"/>
              <a:t>Over </a:t>
            </a:r>
            <a:r>
              <a:rPr lang="en-US" sz="2800" b="1" dirty="0">
                <a:solidFill>
                  <a:srgbClr val="CA912E"/>
                </a:solidFill>
              </a:rPr>
              <a:t>100%</a:t>
            </a:r>
            <a:r>
              <a:rPr lang="en-US" sz="2800" b="1" dirty="0"/>
              <a:t> Collagen Density Increase in 8 Weeks</a:t>
            </a:r>
            <a:endParaRPr kumimoji="0" lang="en-US" sz="2800" b="1" i="0" u="none" strike="noStrike" cap="none" spc="0" normalizeH="0" baseline="0" dirty="0">
              <a:ln>
                <a:noFill/>
              </a:ln>
              <a:solidFill>
                <a:srgbClr val="000000"/>
              </a:solidFill>
              <a:effectLst/>
              <a:uFillTx/>
              <a:latin typeface="+mj-lt"/>
              <a:ea typeface="+mj-ea"/>
              <a:cs typeface="+mj-cs"/>
              <a:sym typeface="Calibri"/>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7"/>
        </a:solidFill>
        <a:effectLst/>
      </p:bgPr>
    </p:bg>
    <p:spTree>
      <p:nvGrpSpPr>
        <p:cNvPr id="1" name="">
          <a:extLst>
            <a:ext uri="{FF2B5EF4-FFF2-40B4-BE49-F238E27FC236}">
              <a16:creationId xmlns:a16="http://schemas.microsoft.com/office/drawing/2014/main" id="{73CB631F-63E3-CB46-BD06-E031D8623888}"/>
            </a:ext>
          </a:extLst>
        </p:cNvPr>
        <p:cNvGrpSpPr/>
        <p:nvPr/>
      </p:nvGrpSpPr>
      <p:grpSpPr>
        <a:xfrm>
          <a:off x="0" y="0"/>
          <a:ext cx="0" cy="0"/>
          <a:chOff x="0" y="0"/>
          <a:chExt cx="0" cy="0"/>
        </a:xfrm>
      </p:grpSpPr>
      <p:sp>
        <p:nvSpPr>
          <p:cNvPr id="545" name="Shape 5">
            <a:extLst>
              <a:ext uri="{FF2B5EF4-FFF2-40B4-BE49-F238E27FC236}">
                <a16:creationId xmlns:a16="http://schemas.microsoft.com/office/drawing/2014/main" id="{FF4A2B21-85DD-A2E8-2068-3FB42EBFC3CE}"/>
              </a:ext>
            </a:extLst>
          </p:cNvPr>
          <p:cNvSpPr/>
          <p:nvPr/>
        </p:nvSpPr>
        <p:spPr>
          <a:xfrm>
            <a:off x="290307" y="1803244"/>
            <a:ext cx="11612413" cy="4611624"/>
          </a:xfrm>
          <a:prstGeom prst="roundRect">
            <a:avLst>
              <a:gd name="adj" fmla="val 2963"/>
            </a:avLst>
          </a:prstGeom>
          <a:solidFill>
            <a:srgbClr val="FAF4E6"/>
          </a:solidFill>
          <a:ln w="12700">
            <a:solidFill>
              <a:srgbClr val="F3EAD6"/>
            </a:solidFill>
          </a:ln>
          <a:effectLst>
            <a:outerShdw blurRad="50800" dist="38100" dir="5400000" algn="t" rotWithShape="0">
              <a:prstClr val="black">
                <a:alpha val="40000"/>
              </a:prstClr>
            </a:outerShdw>
          </a:effectLst>
        </p:spPr>
        <p:txBody>
          <a:bodyPr lIns="45719" rIns="45719"/>
          <a:lstStyle/>
          <a:p>
            <a:endParaRPr/>
          </a:p>
        </p:txBody>
      </p:sp>
      <p:sp>
        <p:nvSpPr>
          <p:cNvPr id="538" name="Shape 0">
            <a:extLst>
              <a:ext uri="{FF2B5EF4-FFF2-40B4-BE49-F238E27FC236}">
                <a16:creationId xmlns:a16="http://schemas.microsoft.com/office/drawing/2014/main" id="{7A4B1944-314F-5EDF-C3BF-6B7697D4C75E}"/>
              </a:ext>
            </a:extLst>
          </p:cNvPr>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539" name="Shape 1">
            <a:extLst>
              <a:ext uri="{FF2B5EF4-FFF2-40B4-BE49-F238E27FC236}">
                <a16:creationId xmlns:a16="http://schemas.microsoft.com/office/drawing/2014/main" id="{0F572526-E628-A1D3-63C5-B99E8F9308FC}"/>
              </a:ext>
            </a:extLst>
          </p:cNvPr>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540" name="Text 2">
            <a:extLst>
              <a:ext uri="{FF2B5EF4-FFF2-40B4-BE49-F238E27FC236}">
                <a16:creationId xmlns:a16="http://schemas.microsoft.com/office/drawing/2014/main" id="{5996E411-7830-5C80-B810-F5132D9B33EE}"/>
              </a:ext>
            </a:extLst>
          </p:cNvPr>
          <p:cNvSpPr txBox="1"/>
          <p:nvPr/>
        </p:nvSpPr>
        <p:spPr>
          <a:xfrm>
            <a:off x="1078991" y="625655"/>
            <a:ext cx="10058401"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200" b="1" spc="320">
                <a:solidFill>
                  <a:srgbClr val="C9912E"/>
                </a:solidFill>
              </a:defRPr>
            </a:lvl1pPr>
          </a:lstStyle>
          <a:p>
            <a:r>
              <a:t>HEALTHY GLOW</a:t>
            </a:r>
          </a:p>
        </p:txBody>
      </p:sp>
      <p:sp>
        <p:nvSpPr>
          <p:cNvPr id="543" name="Text 3">
            <a:extLst>
              <a:ext uri="{FF2B5EF4-FFF2-40B4-BE49-F238E27FC236}">
                <a16:creationId xmlns:a16="http://schemas.microsoft.com/office/drawing/2014/main" id="{22E7CB73-157A-3A0F-A4EC-27DD481A7B06}"/>
              </a:ext>
            </a:extLst>
          </p:cNvPr>
          <p:cNvSpPr txBox="1"/>
          <p:nvPr/>
        </p:nvSpPr>
        <p:spPr>
          <a:xfrm>
            <a:off x="2790951" y="443132"/>
            <a:ext cx="9163241" cy="5127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nSpc>
                <a:spcPct val="98000"/>
              </a:lnSpc>
              <a:defRPr sz="3100" i="1">
                <a:solidFill>
                  <a:srgbClr val="2A2620"/>
                </a:solidFill>
                <a:latin typeface="Georgia"/>
                <a:ea typeface="Georgia"/>
                <a:cs typeface="Georgia"/>
                <a:sym typeface="Georgia"/>
              </a:defRPr>
            </a:pPr>
            <a:r>
              <a:rPr sz="3400" dirty="0"/>
              <a:t>Why </a:t>
            </a:r>
            <a:r>
              <a:rPr lang="en-US" sz="3400" dirty="0"/>
              <a:t>S</a:t>
            </a:r>
            <a:r>
              <a:rPr sz="3400" dirty="0"/>
              <a:t>ettle </a:t>
            </a:r>
            <a:r>
              <a:rPr lang="en-US" sz="3400" dirty="0">
                <a:solidFill>
                  <a:srgbClr val="C9912E"/>
                </a:solidFill>
              </a:rPr>
              <a:t>W</a:t>
            </a:r>
            <a:r>
              <a:rPr sz="3400" dirty="0">
                <a:solidFill>
                  <a:srgbClr val="C9912E"/>
                </a:solidFill>
              </a:rPr>
              <a:t>hen </a:t>
            </a:r>
            <a:r>
              <a:rPr lang="en-US" sz="3400" dirty="0">
                <a:solidFill>
                  <a:srgbClr val="C9912E"/>
                </a:solidFill>
              </a:rPr>
              <a:t>Y</a:t>
            </a:r>
            <a:r>
              <a:rPr sz="3400" dirty="0">
                <a:solidFill>
                  <a:srgbClr val="C9912E"/>
                </a:solidFill>
              </a:rPr>
              <a:t>ou </a:t>
            </a:r>
            <a:r>
              <a:rPr lang="en-US" sz="3400" dirty="0">
                <a:solidFill>
                  <a:srgbClr val="C9912E"/>
                </a:solidFill>
              </a:rPr>
              <a:t>C</a:t>
            </a:r>
            <a:r>
              <a:rPr sz="3400" dirty="0">
                <a:solidFill>
                  <a:srgbClr val="C9912E"/>
                </a:solidFill>
              </a:rPr>
              <a:t>an </a:t>
            </a:r>
            <a:r>
              <a:rPr lang="en-US" sz="3400" dirty="0">
                <a:solidFill>
                  <a:srgbClr val="C9912E"/>
                </a:solidFill>
              </a:rPr>
              <a:t>H</a:t>
            </a:r>
            <a:r>
              <a:rPr sz="3400" dirty="0">
                <a:solidFill>
                  <a:srgbClr val="C9912E"/>
                </a:solidFill>
              </a:rPr>
              <a:t>ave </a:t>
            </a:r>
            <a:r>
              <a:rPr lang="en-US" sz="3400" dirty="0">
                <a:solidFill>
                  <a:srgbClr val="C9912E"/>
                </a:solidFill>
              </a:rPr>
              <a:t>T</a:t>
            </a:r>
            <a:r>
              <a:rPr sz="3400" dirty="0">
                <a:solidFill>
                  <a:srgbClr val="C9912E"/>
                </a:solidFill>
              </a:rPr>
              <a:t>hese </a:t>
            </a:r>
            <a:r>
              <a:rPr lang="en-US" sz="3400" dirty="0">
                <a:solidFill>
                  <a:srgbClr val="C9912E"/>
                </a:solidFill>
              </a:rPr>
              <a:t>R</a:t>
            </a:r>
            <a:r>
              <a:rPr sz="3400" dirty="0">
                <a:solidFill>
                  <a:srgbClr val="C9912E"/>
                </a:solidFill>
              </a:rPr>
              <a:t>esults!</a:t>
            </a:r>
          </a:p>
        </p:txBody>
      </p:sp>
      <p:sp>
        <p:nvSpPr>
          <p:cNvPr id="544" name="Text 28">
            <a:extLst>
              <a:ext uri="{FF2B5EF4-FFF2-40B4-BE49-F238E27FC236}">
                <a16:creationId xmlns:a16="http://schemas.microsoft.com/office/drawing/2014/main" id="{491FD017-D6C5-7074-F6EE-CFCC659EBD69}"/>
              </a:ext>
            </a:extLst>
          </p:cNvPr>
          <p:cNvSpPr txBox="1"/>
          <p:nvPr/>
        </p:nvSpPr>
        <p:spPr>
          <a:xfrm>
            <a:off x="7315200" y="6529323"/>
            <a:ext cx="423367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900" b="1" spc="250">
                <a:solidFill>
                  <a:srgbClr val="C9912E"/>
                </a:solidFill>
              </a:defRPr>
            </a:lvl1pPr>
          </a:lstStyle>
          <a:p>
            <a:r>
              <a:t>IT STARTS WITH YELLOW</a:t>
            </a:r>
          </a:p>
        </p:txBody>
      </p:sp>
      <p:sp>
        <p:nvSpPr>
          <p:cNvPr id="556" name="Text 15">
            <a:extLst>
              <a:ext uri="{FF2B5EF4-FFF2-40B4-BE49-F238E27FC236}">
                <a16:creationId xmlns:a16="http://schemas.microsoft.com/office/drawing/2014/main" id="{377D180F-4824-BF53-00A5-E4EED9F7FCE5}"/>
              </a:ext>
            </a:extLst>
          </p:cNvPr>
          <p:cNvSpPr txBox="1"/>
          <p:nvPr/>
        </p:nvSpPr>
        <p:spPr>
          <a:xfrm>
            <a:off x="1660002" y="5338266"/>
            <a:ext cx="8859293" cy="28069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lstStyle/>
          <a:p>
            <a:pPr algn="ctr">
              <a:defRPr i="1">
                <a:solidFill>
                  <a:srgbClr val="2A2620"/>
                </a:solidFill>
                <a:latin typeface="Georgia"/>
                <a:ea typeface="Georgia"/>
                <a:cs typeface="Georgia"/>
                <a:sym typeface="Georgia"/>
              </a:defRPr>
            </a:pPr>
            <a:r>
              <a:rPr dirty="0"/>
              <a:t>Collagen activates. Protandim activates. </a:t>
            </a:r>
            <a:r>
              <a:rPr dirty="0">
                <a:solidFill>
                  <a:srgbClr val="C9912E"/>
                </a:solidFill>
              </a:rPr>
              <a:t>But together — far more than either alone.</a:t>
            </a:r>
          </a:p>
        </p:txBody>
      </p:sp>
      <p:pic>
        <p:nvPicPr>
          <p:cNvPr id="557" name="Image 0" descr="Image 0">
            <a:extLst>
              <a:ext uri="{FF2B5EF4-FFF2-40B4-BE49-F238E27FC236}">
                <a16:creationId xmlns:a16="http://schemas.microsoft.com/office/drawing/2014/main" id="{3042C036-BCC7-43FF-CF44-A04E7C77734B}"/>
              </a:ext>
            </a:extLst>
          </p:cNvPr>
          <p:cNvPicPr>
            <a:picLocks noChangeAspect="1"/>
          </p:cNvPicPr>
          <p:nvPr/>
        </p:nvPicPr>
        <p:blipFill>
          <a:blip r:embed="rId2"/>
          <a:srcRect/>
          <a:stretch>
            <a:fillRect/>
          </a:stretch>
        </p:blipFill>
        <p:spPr>
          <a:xfrm>
            <a:off x="959973" y="2799174"/>
            <a:ext cx="1375380" cy="2806920"/>
          </a:xfrm>
          <a:prstGeom prst="rect">
            <a:avLst/>
          </a:prstGeom>
          <a:ln w="12700">
            <a:miter lim="400000"/>
          </a:ln>
          <a:effectLst>
            <a:outerShdw blurRad="139700" dist="50800" dir="5400000" rotWithShape="0">
              <a:srgbClr val="2A2620">
                <a:alpha val="20000"/>
              </a:srgbClr>
            </a:outerShdw>
          </a:effectLst>
        </p:spPr>
      </p:pic>
      <p:pic>
        <p:nvPicPr>
          <p:cNvPr id="558" name="Picture 45" descr="Picture 45">
            <a:extLst>
              <a:ext uri="{FF2B5EF4-FFF2-40B4-BE49-F238E27FC236}">
                <a16:creationId xmlns:a16="http://schemas.microsoft.com/office/drawing/2014/main" id="{E5F305E0-4616-C29D-601C-C177E7EDBD18}"/>
              </a:ext>
            </a:extLst>
          </p:cNvPr>
          <p:cNvPicPr>
            <a:picLocks noChangeAspect="1"/>
          </p:cNvPicPr>
          <p:nvPr/>
        </p:nvPicPr>
        <p:blipFill>
          <a:blip r:embed="rId3"/>
          <a:stretch>
            <a:fillRect/>
          </a:stretch>
        </p:blipFill>
        <p:spPr>
          <a:xfrm>
            <a:off x="1751259" y="2801319"/>
            <a:ext cx="2763329" cy="2763329"/>
          </a:xfrm>
          <a:prstGeom prst="rect">
            <a:avLst/>
          </a:prstGeom>
          <a:ln w="12700">
            <a:miter lim="400000"/>
          </a:ln>
        </p:spPr>
      </p:pic>
      <p:sp>
        <p:nvSpPr>
          <p:cNvPr id="559" name="=">
            <a:extLst>
              <a:ext uri="{FF2B5EF4-FFF2-40B4-BE49-F238E27FC236}">
                <a16:creationId xmlns:a16="http://schemas.microsoft.com/office/drawing/2014/main" id="{0F8DD4EA-D3EC-534F-20EF-01C0B75D6C87}"/>
              </a:ext>
            </a:extLst>
          </p:cNvPr>
          <p:cNvSpPr txBox="1"/>
          <p:nvPr/>
        </p:nvSpPr>
        <p:spPr>
          <a:xfrm>
            <a:off x="3824481" y="3770539"/>
            <a:ext cx="628173" cy="699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a:defRPr sz="5300">
                <a:solidFill>
                  <a:srgbClr val="C09443"/>
                </a:solidFill>
              </a:defRPr>
            </a:lvl1pPr>
          </a:lstStyle>
          <a:p>
            <a:r>
              <a:rPr dirty="0"/>
              <a:t>=</a:t>
            </a:r>
          </a:p>
        </p:txBody>
      </p:sp>
      <p:sp>
        <p:nvSpPr>
          <p:cNvPr id="560" name="+">
            <a:extLst>
              <a:ext uri="{FF2B5EF4-FFF2-40B4-BE49-F238E27FC236}">
                <a16:creationId xmlns:a16="http://schemas.microsoft.com/office/drawing/2014/main" id="{C1D0134C-0689-2320-E386-C9ACDD47223C}"/>
              </a:ext>
            </a:extLst>
          </p:cNvPr>
          <p:cNvSpPr txBox="1"/>
          <p:nvPr/>
        </p:nvSpPr>
        <p:spPr>
          <a:xfrm>
            <a:off x="2103536" y="3736290"/>
            <a:ext cx="628174" cy="6991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lvl1pPr>
              <a:defRPr sz="5300">
                <a:solidFill>
                  <a:srgbClr val="C09443"/>
                </a:solidFill>
              </a:defRPr>
            </a:lvl1pPr>
          </a:lstStyle>
          <a:p>
            <a:r>
              <a:rPr dirty="0"/>
              <a:t>+</a:t>
            </a:r>
          </a:p>
        </p:txBody>
      </p:sp>
      <p:sp>
        <p:nvSpPr>
          <p:cNvPr id="561" name="Breaks heightened stress to support a balanced inflammatory response.">
            <a:extLst>
              <a:ext uri="{FF2B5EF4-FFF2-40B4-BE49-F238E27FC236}">
                <a16:creationId xmlns:a16="http://schemas.microsoft.com/office/drawing/2014/main" id="{C3F2CA20-2A95-3F65-4930-BDBEDC7454C0}"/>
              </a:ext>
            </a:extLst>
          </p:cNvPr>
          <p:cNvSpPr txBox="1"/>
          <p:nvPr/>
        </p:nvSpPr>
        <p:spPr>
          <a:xfrm>
            <a:off x="2733830" y="5724695"/>
            <a:ext cx="6748721" cy="3330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rIns="45719">
            <a:spAutoFit/>
          </a:bodyPr>
          <a:lstStyle/>
          <a:p>
            <a:r>
              <a:rPr dirty="0"/>
              <a:t>Breaks heightened stress to support a balanced inflammatory response.</a:t>
            </a:r>
          </a:p>
        </p:txBody>
      </p:sp>
      <p:sp>
        <p:nvSpPr>
          <p:cNvPr id="2" name="Text 4">
            <a:extLst>
              <a:ext uri="{FF2B5EF4-FFF2-40B4-BE49-F238E27FC236}">
                <a16:creationId xmlns:a16="http://schemas.microsoft.com/office/drawing/2014/main" id="{524D48FC-48B9-5DAD-BF12-D84AE8E08B8A}"/>
              </a:ext>
            </a:extLst>
          </p:cNvPr>
          <p:cNvSpPr txBox="1"/>
          <p:nvPr/>
        </p:nvSpPr>
        <p:spPr>
          <a:xfrm>
            <a:off x="648969" y="1153127"/>
            <a:ext cx="10881361"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500">
                <a:solidFill>
                  <a:srgbClr val="6B6354"/>
                </a:solidFill>
              </a:defRPr>
            </a:lvl1pPr>
          </a:lstStyle>
          <a:p>
            <a:r>
              <a:rPr dirty="0"/>
              <a:t>TrueScience Liquid Collagen — </a:t>
            </a:r>
            <a:r>
              <a:rPr lang="en-US" dirty="0"/>
              <a:t>A</a:t>
            </a:r>
            <a:r>
              <a:rPr dirty="0"/>
              <a:t>ctivate · </a:t>
            </a:r>
            <a:r>
              <a:rPr lang="en-US" dirty="0"/>
              <a:t>R</a:t>
            </a:r>
            <a:r>
              <a:rPr dirty="0"/>
              <a:t>eplenish · </a:t>
            </a:r>
            <a:r>
              <a:rPr lang="en-US" dirty="0"/>
              <a:t>M</a:t>
            </a:r>
            <a:r>
              <a:rPr dirty="0"/>
              <a:t>aintain</a:t>
            </a:r>
          </a:p>
        </p:txBody>
      </p:sp>
      <p:grpSp>
        <p:nvGrpSpPr>
          <p:cNvPr id="555" name="Group">
            <a:extLst>
              <a:ext uri="{FF2B5EF4-FFF2-40B4-BE49-F238E27FC236}">
                <a16:creationId xmlns:a16="http://schemas.microsoft.com/office/drawing/2014/main" id="{F9897DC5-92AB-CC20-5E6B-CDFB335DA8FC}"/>
              </a:ext>
            </a:extLst>
          </p:cNvPr>
          <p:cNvGrpSpPr/>
          <p:nvPr/>
        </p:nvGrpSpPr>
        <p:grpSpPr>
          <a:xfrm>
            <a:off x="-641128" y="2130936"/>
            <a:ext cx="13223897" cy="3067248"/>
            <a:chOff x="-3475314" y="-697502"/>
            <a:chExt cx="13223895" cy="3067247"/>
          </a:xfrm>
        </p:grpSpPr>
        <p:sp>
          <p:nvSpPr>
            <p:cNvPr id="546" name="Shape 6">
              <a:extLst>
                <a:ext uri="{FF2B5EF4-FFF2-40B4-BE49-F238E27FC236}">
                  <a16:creationId xmlns:a16="http://schemas.microsoft.com/office/drawing/2014/main" id="{52C3F81B-24A6-239B-234A-6173CE70FE4C}"/>
                </a:ext>
              </a:extLst>
            </p:cNvPr>
            <p:cNvSpPr/>
            <p:nvPr/>
          </p:nvSpPr>
          <p:spPr>
            <a:xfrm>
              <a:off x="5065893" y="-105587"/>
              <a:ext cx="577438" cy="43308"/>
            </a:xfrm>
            <a:prstGeom prst="rect">
              <a:avLst/>
            </a:prstGeom>
            <a:solidFill>
              <a:srgbClr val="C9912E"/>
            </a:solidFill>
            <a:ln w="12700" cap="flat">
              <a:noFill/>
              <a:miter lim="400000"/>
            </a:ln>
            <a:effectLst/>
          </p:spPr>
          <p:txBody>
            <a:bodyPr wrap="square" lIns="45719" tIns="45719" rIns="45719" bIns="45719" numCol="1" anchor="t">
              <a:noAutofit/>
            </a:bodyPr>
            <a:lstStyle/>
            <a:p>
              <a:endParaRPr/>
            </a:p>
          </p:txBody>
        </p:sp>
        <p:sp>
          <p:nvSpPr>
            <p:cNvPr id="547" name="Text 7">
              <a:extLst>
                <a:ext uri="{FF2B5EF4-FFF2-40B4-BE49-F238E27FC236}">
                  <a16:creationId xmlns:a16="http://schemas.microsoft.com/office/drawing/2014/main" id="{89F6F8E5-2DD8-F83F-BEA1-000BAFCBBD0F}"/>
                </a:ext>
              </a:extLst>
            </p:cNvPr>
            <p:cNvSpPr txBox="1"/>
            <p:nvPr/>
          </p:nvSpPr>
          <p:spPr>
            <a:xfrm>
              <a:off x="-3475314" y="-697502"/>
              <a:ext cx="6240904" cy="14912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a:defRPr sz="1200" b="1" spc="300">
                  <a:solidFill>
                    <a:srgbClr val="C9912E"/>
                  </a:solidFill>
                </a:defRPr>
              </a:lvl1pPr>
            </a:lstStyle>
            <a:p>
              <a:r>
                <a:rPr dirty="0"/>
                <a:t>THE HEALTHY GLOW SYNERGY</a:t>
              </a:r>
            </a:p>
          </p:txBody>
        </p:sp>
        <p:sp>
          <p:nvSpPr>
            <p:cNvPr id="548" name="Shape 8">
              <a:extLst>
                <a:ext uri="{FF2B5EF4-FFF2-40B4-BE49-F238E27FC236}">
                  <a16:creationId xmlns:a16="http://schemas.microsoft.com/office/drawing/2014/main" id="{76CF96E5-B6C0-1C37-2551-DD17FC4E5E12}"/>
                </a:ext>
              </a:extLst>
            </p:cNvPr>
            <p:cNvSpPr/>
            <p:nvPr/>
          </p:nvSpPr>
          <p:spPr>
            <a:xfrm>
              <a:off x="1771732" y="541192"/>
              <a:ext cx="2981193" cy="1828553"/>
            </a:xfrm>
            <a:prstGeom prst="ellipse">
              <a:avLst/>
            </a:prstGeom>
            <a:solidFill>
              <a:srgbClr val="FFF3B8"/>
            </a:solidFill>
            <a:ln w="12700" cap="flat">
              <a:noFill/>
              <a:miter lim="400000"/>
            </a:ln>
            <a:effectLst/>
          </p:spPr>
          <p:txBody>
            <a:bodyPr wrap="square" lIns="45719" tIns="45719" rIns="45719" bIns="45719" numCol="1" anchor="t">
              <a:noAutofit/>
            </a:bodyPr>
            <a:lstStyle/>
            <a:p>
              <a:endParaRPr/>
            </a:p>
          </p:txBody>
        </p:sp>
        <p:sp>
          <p:nvSpPr>
            <p:cNvPr id="550" name="Text 10">
              <a:extLst>
                <a:ext uri="{FF2B5EF4-FFF2-40B4-BE49-F238E27FC236}">
                  <a16:creationId xmlns:a16="http://schemas.microsoft.com/office/drawing/2014/main" id="{09179E24-74E7-D20B-3A5E-CC3AF2EF8478}"/>
                </a:ext>
              </a:extLst>
            </p:cNvPr>
            <p:cNvSpPr txBox="1"/>
            <p:nvPr/>
          </p:nvSpPr>
          <p:spPr>
            <a:xfrm>
              <a:off x="1056174" y="769003"/>
              <a:ext cx="4412306" cy="122460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a:defRPr sz="7800" b="1" i="1">
                  <a:solidFill>
                    <a:srgbClr val="C9912E"/>
                  </a:solidFill>
                  <a:latin typeface="Georgia"/>
                  <a:ea typeface="Georgia"/>
                  <a:cs typeface="Georgia"/>
                  <a:sym typeface="Georgia"/>
                </a:defRPr>
              </a:lvl1pPr>
            </a:lstStyle>
            <a:p>
              <a:r>
                <a:rPr sz="5400" dirty="0"/>
                <a:t>13,708</a:t>
              </a:r>
            </a:p>
          </p:txBody>
        </p:sp>
        <p:sp>
          <p:nvSpPr>
            <p:cNvPr id="552" name="Text 12">
              <a:extLst>
                <a:ext uri="{FF2B5EF4-FFF2-40B4-BE49-F238E27FC236}">
                  <a16:creationId xmlns:a16="http://schemas.microsoft.com/office/drawing/2014/main" id="{B62C714F-FF31-776B-E47F-2808D1FC24E3}"/>
                </a:ext>
              </a:extLst>
            </p:cNvPr>
            <p:cNvSpPr txBox="1"/>
            <p:nvPr/>
          </p:nvSpPr>
          <p:spPr>
            <a:xfrm>
              <a:off x="4437166" y="1256862"/>
              <a:ext cx="1732313" cy="3341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a:defRPr sz="2200" i="1">
                  <a:solidFill>
                    <a:srgbClr val="6B6354"/>
                  </a:solidFill>
                  <a:latin typeface="Georgia"/>
                  <a:ea typeface="Georgia"/>
                  <a:cs typeface="Georgia"/>
                  <a:sym typeface="Georgia"/>
                </a:defRPr>
              </a:lvl1pPr>
            </a:lstStyle>
            <a:p>
              <a:r>
                <a:rPr dirty="0"/>
                <a:t>across</a:t>
              </a:r>
            </a:p>
          </p:txBody>
        </p:sp>
        <p:sp>
          <p:nvSpPr>
            <p:cNvPr id="553" name="Text 13">
              <a:extLst>
                <a:ext uri="{FF2B5EF4-FFF2-40B4-BE49-F238E27FC236}">
                  <a16:creationId xmlns:a16="http://schemas.microsoft.com/office/drawing/2014/main" id="{D8C1AE6F-90CC-191D-4D6E-FFA807B8EBCE}"/>
                </a:ext>
              </a:extLst>
            </p:cNvPr>
            <p:cNvSpPr txBox="1"/>
            <p:nvPr/>
          </p:nvSpPr>
          <p:spPr>
            <a:xfrm>
              <a:off x="1145027" y="1827885"/>
              <a:ext cx="4619499" cy="1651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a:defRPr sz="1200" b="1" spc="250">
                  <a:solidFill>
                    <a:srgbClr val="6B6354"/>
                  </a:solidFill>
                </a:defRPr>
              </a:lvl1pPr>
            </a:lstStyle>
            <a:p>
              <a:r>
                <a:rPr dirty="0"/>
                <a:t>GENES INFLUENCED</a:t>
              </a:r>
            </a:p>
          </p:txBody>
        </p:sp>
        <p:sp>
          <p:nvSpPr>
            <p:cNvPr id="554" name="Text 14">
              <a:extLst>
                <a:ext uri="{FF2B5EF4-FFF2-40B4-BE49-F238E27FC236}">
                  <a16:creationId xmlns:a16="http://schemas.microsoft.com/office/drawing/2014/main" id="{86642996-C306-3EA9-37D1-5E4ED4C2F910}"/>
                </a:ext>
              </a:extLst>
            </p:cNvPr>
            <p:cNvSpPr txBox="1"/>
            <p:nvPr/>
          </p:nvSpPr>
          <p:spPr>
            <a:xfrm>
              <a:off x="5129081" y="1783222"/>
              <a:ext cx="4619500" cy="1651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a:defRPr sz="1200" b="1" spc="250">
                  <a:solidFill>
                    <a:srgbClr val="6B6354"/>
                  </a:solidFill>
                </a:defRPr>
              </a:lvl1pPr>
            </a:lstStyle>
            <a:p>
              <a:r>
                <a:rPr dirty="0"/>
                <a:t>CELLULAR PATHWAYS</a:t>
              </a:r>
            </a:p>
          </p:txBody>
        </p:sp>
      </p:grpSp>
      <p:sp>
        <p:nvSpPr>
          <p:cNvPr id="3" name="Shape 8">
            <a:extLst>
              <a:ext uri="{FF2B5EF4-FFF2-40B4-BE49-F238E27FC236}">
                <a16:creationId xmlns:a16="http://schemas.microsoft.com/office/drawing/2014/main" id="{8CBBEBCB-8DC2-DD59-156C-B05E36913B0B}"/>
              </a:ext>
            </a:extLst>
          </p:cNvPr>
          <p:cNvSpPr/>
          <p:nvPr/>
        </p:nvSpPr>
        <p:spPr>
          <a:xfrm>
            <a:off x="8742851" y="3386315"/>
            <a:ext cx="2981193" cy="1828554"/>
          </a:xfrm>
          <a:prstGeom prst="ellipse">
            <a:avLst/>
          </a:prstGeom>
          <a:solidFill>
            <a:srgbClr val="FFF3B8"/>
          </a:solidFill>
          <a:ln w="12700" cap="flat">
            <a:noFill/>
            <a:miter lim="400000"/>
          </a:ln>
          <a:effectLst/>
        </p:spPr>
        <p:txBody>
          <a:bodyPr wrap="square" lIns="45719" tIns="45719" rIns="45719" bIns="45719" numCol="1" anchor="t">
            <a:noAutofit/>
          </a:bodyPr>
          <a:lstStyle/>
          <a:p>
            <a:endParaRPr/>
          </a:p>
        </p:txBody>
      </p:sp>
      <p:sp>
        <p:nvSpPr>
          <p:cNvPr id="4" name="Text 10">
            <a:extLst>
              <a:ext uri="{FF2B5EF4-FFF2-40B4-BE49-F238E27FC236}">
                <a16:creationId xmlns:a16="http://schemas.microsoft.com/office/drawing/2014/main" id="{A3854910-F66E-DF3B-1780-2400963DC39F}"/>
              </a:ext>
            </a:extLst>
          </p:cNvPr>
          <p:cNvSpPr txBox="1"/>
          <p:nvPr/>
        </p:nvSpPr>
        <p:spPr>
          <a:xfrm>
            <a:off x="8027293" y="3650739"/>
            <a:ext cx="4412306" cy="122460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a:defRPr sz="7800" b="1" i="1">
                <a:solidFill>
                  <a:srgbClr val="C9912E"/>
                </a:solidFill>
                <a:latin typeface="Georgia"/>
                <a:ea typeface="Georgia"/>
                <a:cs typeface="Georgia"/>
                <a:sym typeface="Georgia"/>
              </a:defRPr>
            </a:lvl1pPr>
          </a:lstStyle>
          <a:p>
            <a:r>
              <a:rPr sz="5400" dirty="0"/>
              <a:t>1</a:t>
            </a:r>
            <a:r>
              <a:rPr lang="en-US" sz="5400" dirty="0"/>
              <a:t>8,671</a:t>
            </a:r>
            <a:endParaRPr sz="5400" dirty="0"/>
          </a:p>
        </p:txBody>
      </p:sp>
      <p:pic>
        <p:nvPicPr>
          <p:cNvPr id="7" name="Picture 6">
            <a:extLst>
              <a:ext uri="{FF2B5EF4-FFF2-40B4-BE49-F238E27FC236}">
                <a16:creationId xmlns:a16="http://schemas.microsoft.com/office/drawing/2014/main" id="{E84643F8-CF98-7261-CDC1-13767177BEEF}"/>
              </a:ext>
            </a:extLst>
          </p:cNvPr>
          <p:cNvPicPr>
            <a:picLocks noChangeAspect="1"/>
          </p:cNvPicPr>
          <p:nvPr/>
        </p:nvPicPr>
        <p:blipFill>
          <a:blip r:embed="rId4">
            <a:extLst>
              <a:ext uri="{28A0092B-C50C-407E-A947-70E740481C1C}">
                <a14:useLocalDpi xmlns:a14="http://schemas.microsoft.com/office/drawing/2010/main"/>
              </a:ext>
            </a:extLst>
          </a:blip>
          <a:srcRect b="68558"/>
          <a:stretch>
            <a:fillRect/>
          </a:stretch>
        </p:blipFill>
        <p:spPr>
          <a:xfrm>
            <a:off x="4291709" y="1880151"/>
            <a:ext cx="4259998" cy="1402930"/>
          </a:xfrm>
          <a:prstGeom prst="rect">
            <a:avLst/>
          </a:prstGeom>
          <a:effectLst>
            <a:outerShdw blurRad="50800" dist="38100" dir="5400000" algn="t" rotWithShape="0">
              <a:prstClr val="black">
                <a:alpha val="40000"/>
              </a:prstClr>
            </a:outerShdw>
          </a:effectLst>
        </p:spPr>
      </p:pic>
      <p:sp>
        <p:nvSpPr>
          <p:cNvPr id="9" name="Text 13">
            <a:extLst>
              <a:ext uri="{FF2B5EF4-FFF2-40B4-BE49-F238E27FC236}">
                <a16:creationId xmlns:a16="http://schemas.microsoft.com/office/drawing/2014/main" id="{5883824D-C8AB-ED06-3480-FA0290A72029}"/>
              </a:ext>
            </a:extLst>
          </p:cNvPr>
          <p:cNvSpPr txBox="1"/>
          <p:nvPr/>
        </p:nvSpPr>
        <p:spPr>
          <a:xfrm>
            <a:off x="8027294" y="4685863"/>
            <a:ext cx="4619500" cy="16510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noAutofit/>
          </a:bodyPr>
          <a:lstStyle>
            <a:lvl1pPr algn="ctr">
              <a:defRPr sz="1200" b="1" spc="250">
                <a:solidFill>
                  <a:srgbClr val="6B6354"/>
                </a:solidFill>
              </a:defRPr>
            </a:lvl1pPr>
          </a:lstStyle>
          <a:p>
            <a:r>
              <a:rPr lang="en-US" dirty="0"/>
              <a:t>PATHWAYS</a:t>
            </a:r>
            <a:endParaRPr dirty="0"/>
          </a:p>
        </p:txBody>
      </p:sp>
    </p:spTree>
    <p:extLst>
      <p:ext uri="{BB962C8B-B14F-4D97-AF65-F5344CB8AC3E}">
        <p14:creationId xmlns:p14="http://schemas.microsoft.com/office/powerpoint/2010/main" val="3566812818"/>
      </p:ext>
    </p:extLst>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C1FBACAC-C89B-A4FA-295E-99D3CC88AC5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76406557-8AD4-3094-0EA8-EFCD9B19E6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42" y="-1"/>
            <a:ext cx="12176620" cy="6858001"/>
          </a:xfrm>
          <a:prstGeom prst="rect">
            <a:avLst/>
          </a:prstGeom>
        </p:spPr>
      </p:pic>
    </p:spTree>
    <p:extLst>
      <p:ext uri="{BB962C8B-B14F-4D97-AF65-F5344CB8AC3E}">
        <p14:creationId xmlns:p14="http://schemas.microsoft.com/office/powerpoint/2010/main" val="1841814037"/>
      </p:ext>
    </p:extLst>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027ED13A-B828-8FC3-E8AE-6DFA3DFE983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1AC71C9-61C7-494C-37EE-A15048DF4B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592"/>
            <a:ext cx="12179300" cy="6848814"/>
          </a:xfrm>
          <a:prstGeom prst="rect">
            <a:avLst/>
          </a:prstGeom>
        </p:spPr>
      </p:pic>
    </p:spTree>
    <p:extLst>
      <p:ext uri="{BB962C8B-B14F-4D97-AF65-F5344CB8AC3E}">
        <p14:creationId xmlns:p14="http://schemas.microsoft.com/office/powerpoint/2010/main" val="453536827"/>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15D9E423-1833-B265-556C-FE347349A76A}"/>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05C756FA-7E9D-716E-A7A8-0D290B13563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10"/>
            <a:ext cx="12180209" cy="6857490"/>
          </a:xfrm>
          <a:prstGeom prst="rect">
            <a:avLst/>
          </a:prstGeom>
        </p:spPr>
      </p:pic>
    </p:spTree>
    <p:extLst>
      <p:ext uri="{BB962C8B-B14F-4D97-AF65-F5344CB8AC3E}">
        <p14:creationId xmlns:p14="http://schemas.microsoft.com/office/powerpoint/2010/main" val="3482201986"/>
      </p:ext>
    </p:extLst>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646"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647"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648" name="Text 2"/>
          <p:cNvSpPr txBox="1"/>
          <p:nvPr/>
        </p:nvSpPr>
        <p:spPr>
          <a:xfrm>
            <a:off x="1078991" y="625655"/>
            <a:ext cx="162906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GUT HEALTH</a:t>
            </a:r>
          </a:p>
        </p:txBody>
      </p:sp>
      <p:sp>
        <p:nvSpPr>
          <p:cNvPr id="649" name="Text 3"/>
          <p:cNvSpPr txBox="1"/>
          <p:nvPr/>
        </p:nvSpPr>
        <p:spPr>
          <a:xfrm>
            <a:off x="621792" y="1055794"/>
            <a:ext cx="7640116" cy="54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nSpc>
                <a:spcPct val="98000"/>
              </a:lnSpc>
              <a:defRPr sz="3100" i="1">
                <a:solidFill>
                  <a:srgbClr val="2A2620"/>
                </a:solidFill>
                <a:latin typeface="Georgia"/>
                <a:ea typeface="Georgia"/>
                <a:cs typeface="Georgia"/>
                <a:sym typeface="Georgia"/>
              </a:defRPr>
            </a:pPr>
            <a:r>
              <a:rPr sz="3600" dirty="0"/>
              <a:t>P84 — </a:t>
            </a:r>
            <a:r>
              <a:rPr sz="3600" dirty="0">
                <a:solidFill>
                  <a:srgbClr val="C9912E"/>
                </a:solidFill>
              </a:rPr>
              <a:t>Make Your OWN Gut Peptides</a:t>
            </a:r>
          </a:p>
        </p:txBody>
      </p:sp>
      <p:sp>
        <p:nvSpPr>
          <p:cNvPr id="650" name="Text 4"/>
          <p:cNvSpPr txBox="1"/>
          <p:nvPr/>
        </p:nvSpPr>
        <p:spPr>
          <a:xfrm>
            <a:off x="621792" y="1871973"/>
            <a:ext cx="10881360"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a:solidFill>
                  <a:srgbClr val="6B6354"/>
                </a:solidFill>
              </a:defRPr>
            </a:lvl1pPr>
          </a:lstStyle>
          <a:p>
            <a:r>
              <a:rPr dirty="0">
                <a:solidFill>
                  <a:srgbClr val="CA912E"/>
                </a:solidFill>
              </a:rPr>
              <a:t>A daily drink. </a:t>
            </a:r>
            <a:r>
              <a:rPr dirty="0">
                <a:solidFill>
                  <a:schemeClr val="tx1"/>
                </a:solidFill>
              </a:rPr>
              <a:t>84</a:t>
            </a:r>
            <a:r>
              <a:rPr dirty="0">
                <a:solidFill>
                  <a:srgbClr val="CA912E"/>
                </a:solidFill>
              </a:rPr>
              <a:t> ingredients. </a:t>
            </a:r>
            <a:r>
              <a:rPr lang="en-US" dirty="0">
                <a:solidFill>
                  <a:srgbClr val="C9912E"/>
                </a:solidFill>
              </a:rPr>
              <a:t>Activated all </a:t>
            </a:r>
            <a:r>
              <a:rPr lang="en-US" dirty="0">
                <a:solidFill>
                  <a:schemeClr val="tx1"/>
                </a:solidFill>
              </a:rPr>
              <a:t>14</a:t>
            </a:r>
            <a:r>
              <a:rPr lang="en-US" dirty="0">
                <a:solidFill>
                  <a:srgbClr val="C9912E"/>
                </a:solidFill>
              </a:rPr>
              <a:t> tested key gut peptides</a:t>
            </a:r>
            <a:r>
              <a:rPr lang="en-US" dirty="0">
                <a:solidFill>
                  <a:srgbClr val="CA912E"/>
                </a:solidFill>
              </a:rPr>
              <a:t>.</a:t>
            </a:r>
            <a:endParaRPr lang="en-US" dirty="0">
              <a:solidFill>
                <a:srgbClr val="C9912E"/>
              </a:solidFill>
            </a:endParaRPr>
          </a:p>
        </p:txBody>
      </p:sp>
      <p:grpSp>
        <p:nvGrpSpPr>
          <p:cNvPr id="5" name="Group 4">
            <a:extLst>
              <a:ext uri="{FF2B5EF4-FFF2-40B4-BE49-F238E27FC236}">
                <a16:creationId xmlns:a16="http://schemas.microsoft.com/office/drawing/2014/main" id="{72338DA4-A148-B054-ECA9-6042E4D2E4EA}"/>
              </a:ext>
            </a:extLst>
          </p:cNvPr>
          <p:cNvGrpSpPr/>
          <p:nvPr/>
        </p:nvGrpSpPr>
        <p:grpSpPr>
          <a:xfrm>
            <a:off x="726948" y="2376078"/>
            <a:ext cx="11169617" cy="1786756"/>
            <a:chOff x="656843" y="2286001"/>
            <a:chExt cx="11169617" cy="1786756"/>
          </a:xfrm>
        </p:grpSpPr>
        <p:grpSp>
          <p:nvGrpSpPr>
            <p:cNvPr id="2" name="Group 1">
              <a:extLst>
                <a:ext uri="{FF2B5EF4-FFF2-40B4-BE49-F238E27FC236}">
                  <a16:creationId xmlns:a16="http://schemas.microsoft.com/office/drawing/2014/main" id="{4D93830A-2496-B2AF-82DE-8CFEA7D4D1BC}"/>
                </a:ext>
              </a:extLst>
            </p:cNvPr>
            <p:cNvGrpSpPr/>
            <p:nvPr/>
          </p:nvGrpSpPr>
          <p:grpSpPr>
            <a:xfrm>
              <a:off x="656843" y="2286001"/>
              <a:ext cx="3711331" cy="1786756"/>
              <a:chOff x="662939" y="2286001"/>
              <a:chExt cx="3711331" cy="1786756"/>
            </a:xfrm>
          </p:grpSpPr>
          <p:sp>
            <p:nvSpPr>
              <p:cNvPr id="651" name="Shape 5"/>
              <p:cNvSpPr/>
              <p:nvPr/>
            </p:nvSpPr>
            <p:spPr>
              <a:xfrm>
                <a:off x="662939" y="2286001"/>
                <a:ext cx="3454299" cy="1786756"/>
              </a:xfrm>
              <a:prstGeom prst="roundRect">
                <a:avLst>
                  <a:gd name="adj" fmla="val 5329"/>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652" name="Shape 6"/>
              <p:cNvSpPr/>
              <p:nvPr/>
            </p:nvSpPr>
            <p:spPr>
              <a:xfrm>
                <a:off x="804671" y="2432304"/>
                <a:ext cx="3125116" cy="41149"/>
              </a:xfrm>
              <a:prstGeom prst="rect">
                <a:avLst/>
              </a:prstGeom>
              <a:solidFill>
                <a:srgbClr val="C9912E"/>
              </a:solidFill>
              <a:ln w="12700">
                <a:miter lim="400000"/>
              </a:ln>
            </p:spPr>
            <p:txBody>
              <a:bodyPr lIns="45719" rIns="45719"/>
              <a:lstStyle/>
              <a:p>
                <a:endParaRPr/>
              </a:p>
            </p:txBody>
          </p:sp>
          <p:pic>
            <p:nvPicPr>
              <p:cNvPr id="653" name="Image 0" descr="Image 0"/>
              <p:cNvPicPr>
                <a:picLocks noChangeAspect="1"/>
              </p:cNvPicPr>
              <p:nvPr/>
            </p:nvPicPr>
            <p:blipFill>
              <a:blip r:embed="rId3"/>
              <a:stretch>
                <a:fillRect/>
              </a:stretch>
            </p:blipFill>
            <p:spPr>
              <a:xfrm>
                <a:off x="914400" y="2615183"/>
                <a:ext cx="402337" cy="402337"/>
              </a:xfrm>
              <a:prstGeom prst="rect">
                <a:avLst/>
              </a:prstGeom>
              <a:ln w="12700">
                <a:miter lim="400000"/>
              </a:ln>
            </p:spPr>
          </p:pic>
          <p:sp>
            <p:nvSpPr>
              <p:cNvPr id="654" name="Text 7"/>
              <p:cNvSpPr txBox="1"/>
              <p:nvPr/>
            </p:nvSpPr>
            <p:spPr>
              <a:xfrm>
                <a:off x="1422892" y="2726010"/>
                <a:ext cx="2951378" cy="219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700" b="1" spc="145">
                    <a:solidFill>
                      <a:srgbClr val="C9912E"/>
                    </a:solidFill>
                  </a:defRPr>
                </a:lvl1pPr>
              </a:lstStyle>
              <a:p>
                <a:r>
                  <a:rPr dirty="0"/>
                  <a:t>MICROBIOME</a:t>
                </a:r>
              </a:p>
            </p:txBody>
          </p:sp>
          <p:sp>
            <p:nvSpPr>
              <p:cNvPr id="655" name="Text 8"/>
              <p:cNvSpPr txBox="1"/>
              <p:nvPr/>
            </p:nvSpPr>
            <p:spPr>
              <a:xfrm>
                <a:off x="914400" y="3193522"/>
                <a:ext cx="2951379" cy="771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600">
                    <a:solidFill>
                      <a:srgbClr val="2A2620"/>
                    </a:solidFill>
                  </a:defRPr>
                </a:lvl1pPr>
              </a:lstStyle>
              <a:p>
                <a:r>
                  <a:rPr lang="en-US" dirty="0"/>
                  <a:t>Digestive enzymes. P</a:t>
                </a:r>
                <a:r>
                  <a:rPr dirty="0"/>
                  <a:t>re, pro, </a:t>
                </a:r>
                <a:r>
                  <a:rPr lang="en-US" dirty="0"/>
                  <a:t>&amp;</a:t>
                </a:r>
                <a:r>
                  <a:rPr dirty="0"/>
                  <a:t> </a:t>
                </a:r>
                <a:endParaRPr lang="en-US" dirty="0"/>
              </a:p>
              <a:p>
                <a:r>
                  <a:rPr dirty="0"/>
                  <a:t>post biotics feed the good bacteria — 20 billion CFUs.</a:t>
                </a:r>
              </a:p>
            </p:txBody>
          </p:sp>
        </p:grpSp>
        <p:grpSp>
          <p:nvGrpSpPr>
            <p:cNvPr id="3" name="Group 2">
              <a:extLst>
                <a:ext uri="{FF2B5EF4-FFF2-40B4-BE49-F238E27FC236}">
                  <a16:creationId xmlns:a16="http://schemas.microsoft.com/office/drawing/2014/main" id="{EE28BB82-8656-6207-B141-43E03F2EE4FC}"/>
                </a:ext>
              </a:extLst>
            </p:cNvPr>
            <p:cNvGrpSpPr/>
            <p:nvPr/>
          </p:nvGrpSpPr>
          <p:grpSpPr>
            <a:xfrm>
              <a:off x="4368698" y="2286001"/>
              <a:ext cx="3734189" cy="1786756"/>
              <a:chOff x="4368698" y="2286001"/>
              <a:chExt cx="3734189" cy="1786756"/>
            </a:xfrm>
          </p:grpSpPr>
          <p:sp>
            <p:nvSpPr>
              <p:cNvPr id="656" name="Shape 9"/>
              <p:cNvSpPr/>
              <p:nvPr/>
            </p:nvSpPr>
            <p:spPr>
              <a:xfrm>
                <a:off x="4368698" y="2286001"/>
                <a:ext cx="3454299" cy="1786756"/>
              </a:xfrm>
              <a:prstGeom prst="roundRect">
                <a:avLst>
                  <a:gd name="adj" fmla="val 5329"/>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657" name="Shape 10"/>
              <p:cNvSpPr/>
              <p:nvPr/>
            </p:nvSpPr>
            <p:spPr>
              <a:xfrm>
                <a:off x="4533289" y="2432304"/>
                <a:ext cx="3125116" cy="41149"/>
              </a:xfrm>
              <a:prstGeom prst="rect">
                <a:avLst/>
              </a:prstGeom>
              <a:solidFill>
                <a:srgbClr val="C9912E"/>
              </a:solidFill>
              <a:ln w="12700">
                <a:miter lim="400000"/>
              </a:ln>
            </p:spPr>
            <p:txBody>
              <a:bodyPr lIns="45719" rIns="45719"/>
              <a:lstStyle/>
              <a:p>
                <a:endParaRPr/>
              </a:p>
            </p:txBody>
          </p:sp>
          <p:pic>
            <p:nvPicPr>
              <p:cNvPr id="658" name="Image 1" descr="Image 1"/>
              <p:cNvPicPr>
                <a:picLocks noChangeAspect="1"/>
              </p:cNvPicPr>
              <p:nvPr/>
            </p:nvPicPr>
            <p:blipFill>
              <a:blip r:embed="rId4"/>
              <a:stretch>
                <a:fillRect/>
              </a:stretch>
            </p:blipFill>
            <p:spPr>
              <a:xfrm>
                <a:off x="4643018" y="2615183"/>
                <a:ext cx="402337" cy="402337"/>
              </a:xfrm>
              <a:prstGeom prst="rect">
                <a:avLst/>
              </a:prstGeom>
              <a:ln w="12700">
                <a:miter lim="400000"/>
              </a:ln>
            </p:spPr>
          </p:pic>
          <p:sp>
            <p:nvSpPr>
              <p:cNvPr id="659" name="Text 11"/>
              <p:cNvSpPr txBox="1"/>
              <p:nvPr/>
            </p:nvSpPr>
            <p:spPr>
              <a:xfrm>
                <a:off x="5151508" y="2713822"/>
                <a:ext cx="2951379" cy="219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700" b="1" spc="145">
                    <a:solidFill>
                      <a:srgbClr val="C9912E"/>
                    </a:solidFill>
                  </a:defRPr>
                </a:lvl1pPr>
              </a:lstStyle>
              <a:p>
                <a:r>
                  <a:rPr dirty="0"/>
                  <a:t>GUT BARRIER</a:t>
                </a:r>
              </a:p>
            </p:txBody>
          </p:sp>
          <p:sp>
            <p:nvSpPr>
              <p:cNvPr id="660" name="Text 12"/>
              <p:cNvSpPr txBox="1"/>
              <p:nvPr/>
            </p:nvSpPr>
            <p:spPr>
              <a:xfrm>
                <a:off x="4643018" y="3191926"/>
                <a:ext cx="2951379" cy="771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600">
                    <a:solidFill>
                      <a:srgbClr val="2A2620"/>
                    </a:solidFill>
                  </a:defRPr>
                </a:lvl1pPr>
              </a:lstStyle>
              <a:p>
                <a:r>
                  <a:rPr dirty="0"/>
                  <a:t>Botanicals support a strong, sealed gut lining</a:t>
                </a:r>
                <a:r>
                  <a:rPr lang="en-US" dirty="0"/>
                  <a:t>, nutrient absorption</a:t>
                </a:r>
                <a:r>
                  <a:rPr dirty="0"/>
                  <a:t> </a:t>
                </a:r>
                <a:r>
                  <a:rPr lang="en-US" dirty="0"/>
                  <a:t>&amp;</a:t>
                </a:r>
                <a:r>
                  <a:rPr dirty="0"/>
                  <a:t> </a:t>
                </a:r>
                <a:r>
                  <a:rPr lang="en-US" dirty="0"/>
                  <a:t>short-chain fatty acid</a:t>
                </a:r>
                <a:r>
                  <a:rPr dirty="0"/>
                  <a:t> balance.</a:t>
                </a:r>
              </a:p>
            </p:txBody>
          </p:sp>
        </p:grpSp>
        <p:grpSp>
          <p:nvGrpSpPr>
            <p:cNvPr id="4" name="Group 3">
              <a:extLst>
                <a:ext uri="{FF2B5EF4-FFF2-40B4-BE49-F238E27FC236}">
                  <a16:creationId xmlns:a16="http://schemas.microsoft.com/office/drawing/2014/main" id="{F1AEED06-8182-0D56-D5E6-1B7DA7D64E30}"/>
                </a:ext>
              </a:extLst>
            </p:cNvPr>
            <p:cNvGrpSpPr/>
            <p:nvPr/>
          </p:nvGrpSpPr>
          <p:grpSpPr>
            <a:xfrm>
              <a:off x="8097317" y="2286001"/>
              <a:ext cx="3729143" cy="1786756"/>
              <a:chOff x="8097317" y="2286001"/>
              <a:chExt cx="3729143" cy="1786756"/>
            </a:xfrm>
          </p:grpSpPr>
          <p:sp>
            <p:nvSpPr>
              <p:cNvPr id="661" name="Shape 13"/>
              <p:cNvSpPr/>
              <p:nvPr/>
            </p:nvSpPr>
            <p:spPr>
              <a:xfrm>
                <a:off x="8097317" y="2286001"/>
                <a:ext cx="3454299" cy="1786756"/>
              </a:xfrm>
              <a:prstGeom prst="roundRect">
                <a:avLst>
                  <a:gd name="adj" fmla="val 5329"/>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662" name="Shape 14"/>
              <p:cNvSpPr/>
              <p:nvPr/>
            </p:nvSpPr>
            <p:spPr>
              <a:xfrm>
                <a:off x="8261908" y="2432304"/>
                <a:ext cx="3125115" cy="41149"/>
              </a:xfrm>
              <a:prstGeom prst="rect">
                <a:avLst/>
              </a:prstGeom>
              <a:solidFill>
                <a:srgbClr val="C9912E"/>
              </a:solidFill>
              <a:ln w="12700">
                <a:miter lim="400000"/>
              </a:ln>
            </p:spPr>
            <p:txBody>
              <a:bodyPr lIns="45719" rIns="45719"/>
              <a:lstStyle/>
              <a:p>
                <a:endParaRPr/>
              </a:p>
            </p:txBody>
          </p:sp>
          <p:pic>
            <p:nvPicPr>
              <p:cNvPr id="663" name="Image 2" descr="Image 2"/>
              <p:cNvPicPr>
                <a:picLocks noChangeAspect="1"/>
              </p:cNvPicPr>
              <p:nvPr/>
            </p:nvPicPr>
            <p:blipFill>
              <a:blip r:embed="rId5"/>
              <a:stretch>
                <a:fillRect/>
              </a:stretch>
            </p:blipFill>
            <p:spPr>
              <a:xfrm>
                <a:off x="8371637" y="2615183"/>
                <a:ext cx="402337" cy="402337"/>
              </a:xfrm>
              <a:prstGeom prst="rect">
                <a:avLst/>
              </a:prstGeom>
              <a:ln w="12700">
                <a:miter lim="400000"/>
              </a:ln>
            </p:spPr>
          </p:pic>
          <p:sp>
            <p:nvSpPr>
              <p:cNvPr id="664" name="Text 15"/>
              <p:cNvSpPr txBox="1"/>
              <p:nvPr/>
            </p:nvSpPr>
            <p:spPr>
              <a:xfrm>
                <a:off x="8875081" y="2706825"/>
                <a:ext cx="2951379" cy="2190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700" b="1" spc="145">
                    <a:solidFill>
                      <a:srgbClr val="C9912E"/>
                    </a:solidFill>
                  </a:defRPr>
                </a:lvl1pPr>
              </a:lstStyle>
              <a:p>
                <a:r>
                  <a:rPr dirty="0"/>
                  <a:t>CONTROL CENTER</a:t>
                </a:r>
              </a:p>
            </p:txBody>
          </p:sp>
          <p:sp>
            <p:nvSpPr>
              <p:cNvPr id="665" name="Text 16"/>
              <p:cNvSpPr txBox="1"/>
              <p:nvPr/>
            </p:nvSpPr>
            <p:spPr>
              <a:xfrm>
                <a:off x="8371637" y="3191926"/>
                <a:ext cx="2951379"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600">
                    <a:solidFill>
                      <a:srgbClr val="2A2620"/>
                    </a:solidFill>
                  </a:defRPr>
                </a:lvl1pPr>
              </a:lstStyle>
              <a:p>
                <a:r>
                  <a:rPr dirty="0"/>
                  <a:t>Regulate, repair, and restore.</a:t>
                </a:r>
              </a:p>
            </p:txBody>
          </p:sp>
        </p:grpSp>
      </p:grpSp>
      <p:sp>
        <p:nvSpPr>
          <p:cNvPr id="666" name="Text 17"/>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667" name="Activates 14 of your own key gut peptides"/>
          <p:cNvSpPr txBox="1"/>
          <p:nvPr/>
        </p:nvSpPr>
        <p:spPr>
          <a:xfrm>
            <a:off x="1247373" y="4602843"/>
            <a:ext cx="9630198" cy="12687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rIns="45719">
            <a:spAutoFit/>
          </a:bodyPr>
          <a:lstStyle>
            <a:lvl1pPr>
              <a:lnSpc>
                <a:spcPct val="98000"/>
              </a:lnSpc>
              <a:defRPr sz="3900" i="1">
                <a:solidFill>
                  <a:srgbClr val="C9912E"/>
                </a:solidFill>
                <a:latin typeface="Georgia"/>
                <a:ea typeface="Georgia"/>
                <a:cs typeface="Georgia"/>
                <a:sym typeface="Georgia"/>
              </a:defRPr>
            </a:lvl1pPr>
          </a:lstStyle>
          <a:p>
            <a:pPr algn="ctr">
              <a:defRPr>
                <a:solidFill>
                  <a:srgbClr val="2A2620"/>
                </a:solidFill>
              </a:defRPr>
            </a:pPr>
            <a:r>
              <a:rPr lang="en-US" sz="2400" dirty="0">
                <a:solidFill>
                  <a:srgbClr val="CA912E"/>
                </a:solidFill>
              </a:rPr>
              <a:t>Human Clinical Study:</a:t>
            </a:r>
          </a:p>
          <a:p>
            <a:pPr algn="ctr">
              <a:defRPr>
                <a:solidFill>
                  <a:srgbClr val="2A2620"/>
                </a:solidFill>
              </a:defRPr>
            </a:pPr>
            <a:r>
              <a:rPr lang="en-US" sz="1800" dirty="0">
                <a:solidFill>
                  <a:schemeClr val="tx1"/>
                </a:solidFill>
              </a:rPr>
              <a:t>81% </a:t>
            </a:r>
            <a:r>
              <a:rPr lang="en-US" sz="1800" dirty="0">
                <a:solidFill>
                  <a:srgbClr val="CA912E"/>
                </a:solidFill>
              </a:rPr>
              <a:t>saw improvement in 7 markers that support the body’s natural inflammatory response.</a:t>
            </a:r>
          </a:p>
          <a:p>
            <a:pPr algn="ctr">
              <a:defRPr>
                <a:solidFill>
                  <a:srgbClr val="2A2620"/>
                </a:solidFill>
              </a:defRPr>
            </a:pPr>
            <a:r>
              <a:rPr lang="en-US" sz="1800" dirty="0">
                <a:solidFill>
                  <a:schemeClr val="tx1"/>
                </a:solidFill>
              </a:rPr>
              <a:t>77% </a:t>
            </a:r>
            <a:r>
              <a:rPr lang="en-US" sz="1800" dirty="0">
                <a:solidFill>
                  <a:srgbClr val="CA912E"/>
                </a:solidFill>
              </a:rPr>
              <a:t>showed an improvement in diversity of their gut microbiome.</a:t>
            </a:r>
          </a:p>
          <a:p>
            <a:pPr algn="ctr">
              <a:defRPr>
                <a:solidFill>
                  <a:srgbClr val="2A2620"/>
                </a:solidFill>
              </a:defRPr>
            </a:pPr>
            <a:r>
              <a:rPr lang="en-US" sz="1800" dirty="0">
                <a:solidFill>
                  <a:schemeClr val="tx1"/>
                </a:solidFill>
              </a:rPr>
              <a:t>70% </a:t>
            </a:r>
            <a:r>
              <a:rPr lang="en-US" sz="1800" dirty="0">
                <a:solidFill>
                  <a:srgbClr val="CA912E"/>
                </a:solidFill>
              </a:rPr>
              <a:t>showed an improvement in a key peptide in supporting a strong gut barrier.</a:t>
            </a:r>
            <a:endParaRPr sz="1800" dirty="0">
              <a:solidFill>
                <a:srgbClr val="CA912E"/>
              </a:solidFill>
            </a:endParaRPr>
          </a:p>
        </p:txBody>
      </p:sp>
      <p:pic>
        <p:nvPicPr>
          <p:cNvPr id="668" name="gallery-lovebiome-p84-bag-US.png" descr="gallery-lovebiome-p84-bag-US.png"/>
          <p:cNvPicPr>
            <a:picLocks noChangeAspect="1"/>
          </p:cNvPicPr>
          <p:nvPr/>
        </p:nvPicPr>
        <p:blipFill>
          <a:blip r:embed="rId6">
            <a:extLst>
              <a:ext uri="{28A0092B-C50C-407E-A947-70E740481C1C}">
                <a14:useLocalDpi xmlns:a14="http://schemas.microsoft.com/office/drawing/2010/main"/>
              </a:ext>
            </a:extLst>
          </a:blip>
          <a:srcRect l="8913" t="14407" r="10514" b="17080"/>
          <a:stretch>
            <a:fillRect/>
          </a:stretch>
        </p:blipFill>
        <p:spPr>
          <a:xfrm>
            <a:off x="8332013" y="106568"/>
            <a:ext cx="3003200" cy="2553697"/>
          </a:xfrm>
          <a:prstGeom prst="rect">
            <a:avLst/>
          </a:prstGeom>
          <a:ln w="12700">
            <a:miter lim="400000"/>
          </a:ln>
        </p:spPr>
      </p:pic>
      <p:sp>
        <p:nvSpPr>
          <p:cNvPr id="669"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671" name="Shape 0"/>
          <p:cNvSpPr/>
          <p:nvPr/>
        </p:nvSpPr>
        <p:spPr>
          <a:xfrm>
            <a:off x="320040" y="301752"/>
            <a:ext cx="292609" cy="292609"/>
          </a:xfrm>
          <a:prstGeom prst="ellipse">
            <a:avLst/>
          </a:prstGeom>
          <a:solidFill>
            <a:srgbClr val="FFF3B8"/>
          </a:solidFill>
          <a:ln w="12700">
            <a:miter lim="400000"/>
          </a:ln>
        </p:spPr>
        <p:txBody>
          <a:bodyPr lIns="45719" rIns="45719"/>
          <a:lstStyle/>
          <a:p>
            <a:endParaRPr/>
          </a:p>
        </p:txBody>
      </p:sp>
      <p:sp>
        <p:nvSpPr>
          <p:cNvPr id="672" name="Shape 1"/>
          <p:cNvSpPr/>
          <p:nvPr/>
        </p:nvSpPr>
        <p:spPr>
          <a:xfrm>
            <a:off x="402336" y="384047"/>
            <a:ext cx="128017" cy="128017"/>
          </a:xfrm>
          <a:prstGeom prst="ellipse">
            <a:avLst/>
          </a:prstGeom>
          <a:solidFill>
            <a:srgbClr val="FFE234"/>
          </a:solidFill>
          <a:ln w="12700">
            <a:miter lim="400000"/>
          </a:ln>
        </p:spPr>
        <p:txBody>
          <a:bodyPr lIns="45719" rIns="45719"/>
          <a:lstStyle/>
          <a:p>
            <a:endParaRPr/>
          </a:p>
        </p:txBody>
      </p:sp>
      <p:sp>
        <p:nvSpPr>
          <p:cNvPr id="673" name="Text 2"/>
          <p:cNvSpPr txBox="1"/>
          <p:nvPr/>
        </p:nvSpPr>
        <p:spPr>
          <a:xfrm>
            <a:off x="713231" y="371778"/>
            <a:ext cx="7315201" cy="134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100" b="1" spc="300">
                <a:solidFill>
                  <a:srgbClr val="C9912E"/>
                </a:solidFill>
              </a:defRPr>
            </a:lvl1pPr>
          </a:lstStyle>
          <a:p>
            <a:r>
              <a:t>P84 · COMPLETE FORMULA</a:t>
            </a:r>
          </a:p>
        </p:txBody>
      </p:sp>
      <p:sp>
        <p:nvSpPr>
          <p:cNvPr id="674" name="Text 3"/>
          <p:cNvSpPr txBox="1"/>
          <p:nvPr/>
        </p:nvSpPr>
        <p:spPr>
          <a:xfrm>
            <a:off x="139192" y="900878"/>
            <a:ext cx="4023360"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spc="50">
                <a:solidFill>
                  <a:srgbClr val="2A2620"/>
                </a:solidFill>
              </a:defRPr>
            </a:lvl1pPr>
          </a:lstStyle>
          <a:p>
            <a:r>
              <a:t>WHOLE FOODS</a:t>
            </a:r>
          </a:p>
        </p:txBody>
      </p:sp>
      <p:sp>
        <p:nvSpPr>
          <p:cNvPr id="675" name="Shape 4"/>
          <p:cNvSpPr/>
          <p:nvPr/>
        </p:nvSpPr>
        <p:spPr>
          <a:xfrm>
            <a:off x="1876552" y="1197478"/>
            <a:ext cx="548641" cy="36577"/>
          </a:xfrm>
          <a:prstGeom prst="rect">
            <a:avLst/>
          </a:prstGeom>
          <a:solidFill>
            <a:srgbClr val="C9912E"/>
          </a:solidFill>
          <a:ln w="12700">
            <a:miter lim="400000"/>
          </a:ln>
        </p:spPr>
        <p:txBody>
          <a:bodyPr lIns="45719" rIns="45719"/>
          <a:lstStyle/>
          <a:p>
            <a:endParaRPr/>
          </a:p>
        </p:txBody>
      </p:sp>
      <p:sp>
        <p:nvSpPr>
          <p:cNvPr id="676" name="Text 5"/>
          <p:cNvSpPr txBox="1"/>
          <p:nvPr/>
        </p:nvSpPr>
        <p:spPr>
          <a:xfrm>
            <a:off x="4084828" y="900878"/>
            <a:ext cx="4023360"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spc="50">
                <a:solidFill>
                  <a:srgbClr val="2A2620"/>
                </a:solidFill>
              </a:defRPr>
            </a:lvl1pPr>
          </a:lstStyle>
          <a:p>
            <a:r>
              <a:t>BOTANICAL BLENDS</a:t>
            </a:r>
          </a:p>
        </p:txBody>
      </p:sp>
      <p:sp>
        <p:nvSpPr>
          <p:cNvPr id="677" name="Shape 6"/>
          <p:cNvSpPr/>
          <p:nvPr/>
        </p:nvSpPr>
        <p:spPr>
          <a:xfrm>
            <a:off x="5822188" y="1197478"/>
            <a:ext cx="548641" cy="36577"/>
          </a:xfrm>
          <a:prstGeom prst="rect">
            <a:avLst/>
          </a:prstGeom>
          <a:solidFill>
            <a:srgbClr val="C9912E"/>
          </a:solidFill>
          <a:ln w="12700">
            <a:miter lim="400000"/>
          </a:ln>
        </p:spPr>
        <p:txBody>
          <a:bodyPr lIns="45719" rIns="45719"/>
          <a:lstStyle/>
          <a:p>
            <a:endParaRPr/>
          </a:p>
        </p:txBody>
      </p:sp>
      <p:sp>
        <p:nvSpPr>
          <p:cNvPr id="678" name="Text 7"/>
          <p:cNvSpPr txBox="1"/>
          <p:nvPr/>
        </p:nvSpPr>
        <p:spPr>
          <a:xfrm>
            <a:off x="8016748" y="882345"/>
            <a:ext cx="4023360" cy="2462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spc="50">
                <a:solidFill>
                  <a:srgbClr val="2A2620"/>
                </a:solidFill>
              </a:defRPr>
            </a:lvl1pPr>
          </a:lstStyle>
          <a:p>
            <a:r>
              <a:rPr dirty="0"/>
              <a:t>PRE, PRO, POST BIOTICS</a:t>
            </a:r>
          </a:p>
        </p:txBody>
      </p:sp>
      <p:sp>
        <p:nvSpPr>
          <p:cNvPr id="679" name="Shape 8"/>
          <p:cNvSpPr/>
          <p:nvPr/>
        </p:nvSpPr>
        <p:spPr>
          <a:xfrm>
            <a:off x="9754109" y="1197478"/>
            <a:ext cx="548641" cy="36577"/>
          </a:xfrm>
          <a:prstGeom prst="rect">
            <a:avLst/>
          </a:prstGeom>
          <a:solidFill>
            <a:srgbClr val="C9912E"/>
          </a:solidFill>
          <a:ln w="12700">
            <a:miter lim="400000"/>
          </a:ln>
        </p:spPr>
        <p:txBody>
          <a:bodyPr lIns="45719" rIns="45719"/>
          <a:lstStyle/>
          <a:p>
            <a:endParaRPr/>
          </a:p>
        </p:txBody>
      </p:sp>
      <p:sp>
        <p:nvSpPr>
          <p:cNvPr id="682" name="Shape 11"/>
          <p:cNvSpPr/>
          <p:nvPr/>
        </p:nvSpPr>
        <p:spPr>
          <a:xfrm>
            <a:off x="326644" y="1334638"/>
            <a:ext cx="1778508" cy="420625"/>
          </a:xfrm>
          <a:prstGeom prst="rect">
            <a:avLst/>
          </a:prstGeom>
          <a:solidFill>
            <a:srgbClr val="79A833"/>
          </a:solidFill>
          <a:ln w="12700">
            <a:miter lim="400000"/>
          </a:ln>
        </p:spPr>
        <p:txBody>
          <a:bodyPr lIns="45719" rIns="45719"/>
          <a:lstStyle/>
          <a:p>
            <a:endParaRPr/>
          </a:p>
        </p:txBody>
      </p:sp>
      <p:sp>
        <p:nvSpPr>
          <p:cNvPr id="683" name="Text 12"/>
          <p:cNvSpPr txBox="1"/>
          <p:nvPr/>
        </p:nvSpPr>
        <p:spPr>
          <a:xfrm>
            <a:off x="418084" y="1403263"/>
            <a:ext cx="1595629"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GREEN</a:t>
            </a:r>
          </a:p>
        </p:txBody>
      </p:sp>
      <p:sp>
        <p:nvSpPr>
          <p:cNvPr id="684" name="Text 13"/>
          <p:cNvSpPr txBox="1"/>
          <p:nvPr/>
        </p:nvSpPr>
        <p:spPr>
          <a:xfrm>
            <a:off x="418084" y="1582035"/>
            <a:ext cx="1595629"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Immunity/anti-aging</a:t>
            </a:r>
          </a:p>
        </p:txBody>
      </p:sp>
      <p:sp>
        <p:nvSpPr>
          <p:cNvPr id="685" name="Shape 14"/>
          <p:cNvSpPr/>
          <p:nvPr/>
        </p:nvSpPr>
        <p:spPr>
          <a:xfrm>
            <a:off x="326644" y="1755263"/>
            <a:ext cx="1778508" cy="1837945"/>
          </a:xfrm>
          <a:prstGeom prst="rect">
            <a:avLst/>
          </a:prstGeom>
          <a:solidFill>
            <a:srgbClr val="F2EDE0"/>
          </a:solidFill>
          <a:ln>
            <a:solidFill>
              <a:srgbClr val="F3EAD6"/>
            </a:solidFill>
          </a:ln>
        </p:spPr>
        <p:txBody>
          <a:bodyPr lIns="45719" rIns="45719"/>
          <a:lstStyle/>
          <a:p>
            <a:endParaRPr/>
          </a:p>
        </p:txBody>
      </p:sp>
      <p:sp>
        <p:nvSpPr>
          <p:cNvPr id="686" name="Text 15"/>
          <p:cNvSpPr txBox="1"/>
          <p:nvPr/>
        </p:nvSpPr>
        <p:spPr>
          <a:xfrm>
            <a:off x="445516" y="1819270"/>
            <a:ext cx="1559053" cy="15687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Barley grass</a:t>
            </a:r>
          </a:p>
          <a:p>
            <a:pPr>
              <a:lnSpc>
                <a:spcPct val="104999"/>
              </a:lnSpc>
              <a:defRPr sz="900">
                <a:solidFill>
                  <a:srgbClr val="2A2620"/>
                </a:solidFill>
              </a:defRPr>
            </a:pPr>
            <a:r>
              <a:t>Green apple</a:t>
            </a:r>
          </a:p>
          <a:p>
            <a:pPr>
              <a:lnSpc>
                <a:spcPct val="104999"/>
              </a:lnSpc>
              <a:defRPr sz="900">
                <a:solidFill>
                  <a:srgbClr val="2A2620"/>
                </a:solidFill>
              </a:defRPr>
            </a:pPr>
            <a:r>
              <a:t>Kale</a:t>
            </a:r>
          </a:p>
          <a:p>
            <a:pPr>
              <a:lnSpc>
                <a:spcPct val="104999"/>
              </a:lnSpc>
              <a:defRPr sz="900">
                <a:solidFill>
                  <a:srgbClr val="2A2620"/>
                </a:solidFill>
              </a:defRPr>
            </a:pPr>
            <a:r>
              <a:t>Spinach</a:t>
            </a:r>
          </a:p>
          <a:p>
            <a:pPr>
              <a:lnSpc>
                <a:spcPct val="104999"/>
              </a:lnSpc>
              <a:defRPr sz="900">
                <a:solidFill>
                  <a:srgbClr val="2A2620"/>
                </a:solidFill>
              </a:defRPr>
            </a:pPr>
            <a:r>
              <a:t>Broccoli</a:t>
            </a:r>
          </a:p>
          <a:p>
            <a:pPr>
              <a:lnSpc>
                <a:spcPct val="104999"/>
              </a:lnSpc>
              <a:defRPr sz="900">
                <a:solidFill>
                  <a:srgbClr val="2A2620"/>
                </a:solidFill>
              </a:defRPr>
            </a:pPr>
            <a:r>
              <a:t>Chlorella</a:t>
            </a:r>
          </a:p>
          <a:p>
            <a:pPr>
              <a:lnSpc>
                <a:spcPct val="104999"/>
              </a:lnSpc>
              <a:defRPr sz="900">
                <a:solidFill>
                  <a:srgbClr val="2A2620"/>
                </a:solidFill>
              </a:defRPr>
            </a:pPr>
            <a:r>
              <a:t>Watercress</a:t>
            </a:r>
          </a:p>
          <a:p>
            <a:pPr>
              <a:lnSpc>
                <a:spcPct val="104999"/>
              </a:lnSpc>
              <a:defRPr sz="900">
                <a:solidFill>
                  <a:srgbClr val="2A2620"/>
                </a:solidFill>
              </a:defRPr>
            </a:pPr>
            <a:r>
              <a:t>Kelp</a:t>
            </a:r>
          </a:p>
          <a:p>
            <a:pPr>
              <a:lnSpc>
                <a:spcPct val="104999"/>
              </a:lnSpc>
              <a:defRPr sz="900">
                <a:solidFill>
                  <a:srgbClr val="2A2620"/>
                </a:solidFill>
              </a:defRPr>
            </a:pPr>
            <a:r>
              <a:t>Asparagus</a:t>
            </a:r>
          </a:p>
          <a:p>
            <a:pPr>
              <a:lnSpc>
                <a:spcPct val="104999"/>
              </a:lnSpc>
              <a:defRPr sz="900">
                <a:solidFill>
                  <a:srgbClr val="2A2620"/>
                </a:solidFill>
              </a:defRPr>
            </a:pPr>
            <a:r>
              <a:t>Leek</a:t>
            </a:r>
          </a:p>
          <a:p>
            <a:pPr>
              <a:lnSpc>
                <a:spcPct val="104999"/>
              </a:lnSpc>
              <a:defRPr sz="900">
                <a:solidFill>
                  <a:srgbClr val="2A2620"/>
                </a:solidFill>
              </a:defRPr>
            </a:pPr>
            <a:r>
              <a:t>Garlic</a:t>
            </a:r>
          </a:p>
        </p:txBody>
      </p:sp>
      <p:sp>
        <p:nvSpPr>
          <p:cNvPr id="687" name="Shape 16"/>
          <p:cNvSpPr/>
          <p:nvPr/>
        </p:nvSpPr>
        <p:spPr>
          <a:xfrm>
            <a:off x="326644" y="3757798"/>
            <a:ext cx="1778508" cy="420625"/>
          </a:xfrm>
          <a:prstGeom prst="rect">
            <a:avLst/>
          </a:prstGeom>
          <a:solidFill>
            <a:srgbClr val="B23A40"/>
          </a:solidFill>
          <a:ln w="12700">
            <a:miter lim="400000"/>
          </a:ln>
        </p:spPr>
        <p:txBody>
          <a:bodyPr lIns="45719" rIns="45719"/>
          <a:lstStyle/>
          <a:p>
            <a:endParaRPr/>
          </a:p>
        </p:txBody>
      </p:sp>
      <p:sp>
        <p:nvSpPr>
          <p:cNvPr id="688" name="Text 17"/>
          <p:cNvSpPr txBox="1"/>
          <p:nvPr/>
        </p:nvSpPr>
        <p:spPr>
          <a:xfrm>
            <a:off x="418084" y="3826423"/>
            <a:ext cx="1595629"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RED</a:t>
            </a:r>
          </a:p>
        </p:txBody>
      </p:sp>
      <p:sp>
        <p:nvSpPr>
          <p:cNvPr id="689" name="Text 18"/>
          <p:cNvSpPr txBox="1"/>
          <p:nvPr/>
        </p:nvSpPr>
        <p:spPr>
          <a:xfrm>
            <a:off x="418084" y="4005195"/>
            <a:ext cx="1595629"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Circulation/Blood</a:t>
            </a:r>
          </a:p>
        </p:txBody>
      </p:sp>
      <p:sp>
        <p:nvSpPr>
          <p:cNvPr id="690" name="Shape 19"/>
          <p:cNvSpPr/>
          <p:nvPr/>
        </p:nvSpPr>
        <p:spPr>
          <a:xfrm>
            <a:off x="326644" y="4178422"/>
            <a:ext cx="1778508" cy="1527049"/>
          </a:xfrm>
          <a:prstGeom prst="rect">
            <a:avLst/>
          </a:prstGeom>
          <a:solidFill>
            <a:srgbClr val="F2EDE0"/>
          </a:solidFill>
          <a:ln>
            <a:solidFill>
              <a:srgbClr val="F3EAD6"/>
            </a:solidFill>
          </a:ln>
        </p:spPr>
        <p:txBody>
          <a:bodyPr lIns="45719" rIns="45719"/>
          <a:lstStyle/>
          <a:p>
            <a:endParaRPr/>
          </a:p>
        </p:txBody>
      </p:sp>
      <p:sp>
        <p:nvSpPr>
          <p:cNvPr id="691" name="Text 20"/>
          <p:cNvSpPr txBox="1"/>
          <p:nvPr/>
        </p:nvSpPr>
        <p:spPr>
          <a:xfrm>
            <a:off x="445516" y="4242430"/>
            <a:ext cx="1559053" cy="1277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Pomegranate</a:t>
            </a:r>
          </a:p>
          <a:p>
            <a:pPr>
              <a:lnSpc>
                <a:spcPct val="104999"/>
              </a:lnSpc>
              <a:defRPr sz="900">
                <a:solidFill>
                  <a:srgbClr val="2A2620"/>
                </a:solidFill>
              </a:defRPr>
            </a:pPr>
            <a:r>
              <a:t>Rosehip</a:t>
            </a:r>
          </a:p>
          <a:p>
            <a:pPr>
              <a:lnSpc>
                <a:spcPct val="104999"/>
              </a:lnSpc>
              <a:defRPr sz="900">
                <a:solidFill>
                  <a:srgbClr val="2A2620"/>
                </a:solidFill>
              </a:defRPr>
            </a:pPr>
            <a:r>
              <a:t>Prickly pear cactus</a:t>
            </a:r>
          </a:p>
          <a:p>
            <a:pPr>
              <a:lnSpc>
                <a:spcPct val="104999"/>
              </a:lnSpc>
              <a:defRPr sz="900">
                <a:solidFill>
                  <a:srgbClr val="2A2620"/>
                </a:solidFill>
              </a:defRPr>
            </a:pPr>
            <a:r>
              <a:t>Tomato</a:t>
            </a:r>
          </a:p>
          <a:p>
            <a:pPr>
              <a:lnSpc>
                <a:spcPct val="104999"/>
              </a:lnSpc>
              <a:defRPr sz="900">
                <a:solidFill>
                  <a:srgbClr val="2A2620"/>
                </a:solidFill>
              </a:defRPr>
            </a:pPr>
            <a:r>
              <a:t>Acerola cherry</a:t>
            </a:r>
          </a:p>
          <a:p>
            <a:pPr>
              <a:lnSpc>
                <a:spcPct val="104999"/>
              </a:lnSpc>
              <a:defRPr sz="900">
                <a:solidFill>
                  <a:srgbClr val="2A2620"/>
                </a:solidFill>
              </a:defRPr>
            </a:pPr>
            <a:r>
              <a:t>Red bell pepper</a:t>
            </a:r>
          </a:p>
          <a:p>
            <a:pPr>
              <a:lnSpc>
                <a:spcPct val="104999"/>
              </a:lnSpc>
              <a:defRPr sz="900">
                <a:solidFill>
                  <a:srgbClr val="2A2620"/>
                </a:solidFill>
              </a:defRPr>
            </a:pPr>
            <a:r>
              <a:t>Dulse</a:t>
            </a:r>
          </a:p>
          <a:p>
            <a:pPr>
              <a:lnSpc>
                <a:spcPct val="104999"/>
              </a:lnSpc>
              <a:defRPr sz="900">
                <a:solidFill>
                  <a:srgbClr val="2A2620"/>
                </a:solidFill>
              </a:defRPr>
            </a:pPr>
            <a:r>
              <a:t>Red beet</a:t>
            </a:r>
          </a:p>
          <a:p>
            <a:pPr>
              <a:lnSpc>
                <a:spcPct val="104999"/>
              </a:lnSpc>
              <a:defRPr sz="900">
                <a:solidFill>
                  <a:srgbClr val="2A2620"/>
                </a:solidFill>
              </a:defRPr>
            </a:pPr>
            <a:r>
              <a:t>Cranberry Raspberry</a:t>
            </a:r>
          </a:p>
        </p:txBody>
      </p:sp>
      <p:sp>
        <p:nvSpPr>
          <p:cNvPr id="692" name="Shape 21"/>
          <p:cNvSpPr/>
          <p:nvPr/>
        </p:nvSpPr>
        <p:spPr>
          <a:xfrm>
            <a:off x="2242312" y="1334638"/>
            <a:ext cx="1778508" cy="420625"/>
          </a:xfrm>
          <a:prstGeom prst="rect">
            <a:avLst/>
          </a:prstGeom>
          <a:solidFill>
            <a:srgbClr val="D99A2B"/>
          </a:solidFill>
          <a:ln w="12700">
            <a:miter lim="400000"/>
          </a:ln>
        </p:spPr>
        <p:txBody>
          <a:bodyPr lIns="45719" rIns="45719"/>
          <a:lstStyle/>
          <a:p>
            <a:endParaRPr/>
          </a:p>
        </p:txBody>
      </p:sp>
      <p:sp>
        <p:nvSpPr>
          <p:cNvPr id="693" name="Text 22"/>
          <p:cNvSpPr txBox="1"/>
          <p:nvPr/>
        </p:nvSpPr>
        <p:spPr>
          <a:xfrm>
            <a:off x="2333752" y="1403263"/>
            <a:ext cx="1595629"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rPr dirty="0"/>
              <a:t>YELLOW/ORANGE</a:t>
            </a:r>
          </a:p>
        </p:txBody>
      </p:sp>
      <p:sp>
        <p:nvSpPr>
          <p:cNvPr id="694" name="Text 23"/>
          <p:cNvSpPr txBox="1"/>
          <p:nvPr/>
        </p:nvSpPr>
        <p:spPr>
          <a:xfrm>
            <a:off x="2333752" y="1582035"/>
            <a:ext cx="1595629"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Energy/Vitality</a:t>
            </a:r>
          </a:p>
        </p:txBody>
      </p:sp>
      <p:sp>
        <p:nvSpPr>
          <p:cNvPr id="695" name="Shape 24"/>
          <p:cNvSpPr/>
          <p:nvPr/>
        </p:nvSpPr>
        <p:spPr>
          <a:xfrm>
            <a:off x="2242312" y="1755263"/>
            <a:ext cx="1778508" cy="1682496"/>
          </a:xfrm>
          <a:prstGeom prst="rect">
            <a:avLst/>
          </a:prstGeom>
          <a:solidFill>
            <a:srgbClr val="F2EDE0"/>
          </a:solidFill>
          <a:ln>
            <a:solidFill>
              <a:srgbClr val="F3EAD6"/>
            </a:solidFill>
          </a:ln>
        </p:spPr>
        <p:txBody>
          <a:bodyPr lIns="45719" rIns="45719"/>
          <a:lstStyle/>
          <a:p>
            <a:endParaRPr/>
          </a:p>
        </p:txBody>
      </p:sp>
      <p:sp>
        <p:nvSpPr>
          <p:cNvPr id="696" name="Text 25"/>
          <p:cNvSpPr txBox="1"/>
          <p:nvPr/>
        </p:nvSpPr>
        <p:spPr>
          <a:xfrm>
            <a:off x="2361184" y="1819270"/>
            <a:ext cx="1559053" cy="14232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rPr dirty="0"/>
              <a:t>Carrot</a:t>
            </a:r>
          </a:p>
          <a:p>
            <a:pPr>
              <a:lnSpc>
                <a:spcPct val="104999"/>
              </a:lnSpc>
              <a:defRPr sz="900">
                <a:solidFill>
                  <a:srgbClr val="2A2620"/>
                </a:solidFill>
              </a:defRPr>
            </a:pPr>
            <a:r>
              <a:rPr dirty="0"/>
              <a:t>Papaya</a:t>
            </a:r>
          </a:p>
          <a:p>
            <a:pPr>
              <a:lnSpc>
                <a:spcPct val="104999"/>
              </a:lnSpc>
              <a:defRPr sz="900">
                <a:solidFill>
                  <a:srgbClr val="2A2620"/>
                </a:solidFill>
              </a:defRPr>
            </a:pPr>
            <a:r>
              <a:rPr dirty="0"/>
              <a:t>Sweet potato</a:t>
            </a:r>
          </a:p>
          <a:p>
            <a:pPr>
              <a:lnSpc>
                <a:spcPct val="104999"/>
              </a:lnSpc>
              <a:defRPr sz="900">
                <a:solidFill>
                  <a:srgbClr val="2A2620"/>
                </a:solidFill>
              </a:defRPr>
            </a:pPr>
            <a:r>
              <a:rPr dirty="0"/>
              <a:t>Mango</a:t>
            </a:r>
          </a:p>
          <a:p>
            <a:pPr>
              <a:lnSpc>
                <a:spcPct val="104999"/>
              </a:lnSpc>
              <a:defRPr sz="900">
                <a:solidFill>
                  <a:srgbClr val="2A2620"/>
                </a:solidFill>
              </a:defRPr>
            </a:pPr>
            <a:r>
              <a:rPr dirty="0"/>
              <a:t>Goldenberry</a:t>
            </a:r>
          </a:p>
          <a:p>
            <a:pPr>
              <a:lnSpc>
                <a:spcPct val="104999"/>
              </a:lnSpc>
              <a:defRPr sz="900">
                <a:solidFill>
                  <a:srgbClr val="2A2620"/>
                </a:solidFill>
              </a:defRPr>
            </a:pPr>
            <a:r>
              <a:rPr dirty="0"/>
              <a:t>Sea buckthorn</a:t>
            </a:r>
          </a:p>
          <a:p>
            <a:pPr>
              <a:lnSpc>
                <a:spcPct val="104999"/>
              </a:lnSpc>
              <a:defRPr sz="900">
                <a:solidFill>
                  <a:srgbClr val="2A2620"/>
                </a:solidFill>
              </a:defRPr>
            </a:pPr>
            <a:r>
              <a:rPr dirty="0"/>
              <a:t>Orange</a:t>
            </a:r>
          </a:p>
          <a:p>
            <a:pPr>
              <a:lnSpc>
                <a:spcPct val="104999"/>
              </a:lnSpc>
              <a:defRPr sz="900">
                <a:solidFill>
                  <a:srgbClr val="2A2620"/>
                </a:solidFill>
              </a:defRPr>
            </a:pPr>
            <a:r>
              <a:rPr dirty="0"/>
              <a:t>Pumpkin</a:t>
            </a:r>
          </a:p>
          <a:p>
            <a:pPr>
              <a:lnSpc>
                <a:spcPct val="104999"/>
              </a:lnSpc>
              <a:defRPr sz="900">
                <a:solidFill>
                  <a:srgbClr val="2A2620"/>
                </a:solidFill>
              </a:defRPr>
            </a:pPr>
            <a:r>
              <a:rPr dirty="0"/>
              <a:t>Marigold</a:t>
            </a:r>
          </a:p>
          <a:p>
            <a:pPr>
              <a:lnSpc>
                <a:spcPct val="104999"/>
              </a:lnSpc>
              <a:defRPr sz="900">
                <a:solidFill>
                  <a:srgbClr val="2A2620"/>
                </a:solidFill>
              </a:defRPr>
            </a:pPr>
            <a:r>
              <a:rPr dirty="0"/>
              <a:t>Yellow bell</a:t>
            </a:r>
          </a:p>
        </p:txBody>
      </p:sp>
      <p:sp>
        <p:nvSpPr>
          <p:cNvPr id="697" name="Shape 26"/>
          <p:cNvSpPr/>
          <p:nvPr/>
        </p:nvSpPr>
        <p:spPr>
          <a:xfrm>
            <a:off x="2242312" y="3602351"/>
            <a:ext cx="1778508" cy="420625"/>
          </a:xfrm>
          <a:prstGeom prst="rect">
            <a:avLst/>
          </a:prstGeom>
          <a:solidFill>
            <a:srgbClr val="1F76BD"/>
          </a:solidFill>
          <a:ln w="12700">
            <a:miter lim="400000"/>
          </a:ln>
        </p:spPr>
        <p:txBody>
          <a:bodyPr lIns="45719" rIns="45719"/>
          <a:lstStyle/>
          <a:p>
            <a:endParaRPr/>
          </a:p>
        </p:txBody>
      </p:sp>
      <p:sp>
        <p:nvSpPr>
          <p:cNvPr id="698" name="Text 27"/>
          <p:cNvSpPr txBox="1"/>
          <p:nvPr/>
        </p:nvSpPr>
        <p:spPr>
          <a:xfrm>
            <a:off x="2333752" y="3670975"/>
            <a:ext cx="1595629"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BLUE/PURPLE</a:t>
            </a:r>
          </a:p>
        </p:txBody>
      </p:sp>
      <p:sp>
        <p:nvSpPr>
          <p:cNvPr id="699" name="Text 28"/>
          <p:cNvSpPr txBox="1"/>
          <p:nvPr/>
        </p:nvSpPr>
        <p:spPr>
          <a:xfrm>
            <a:off x="2333752" y="3849747"/>
            <a:ext cx="1595629"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rPr dirty="0"/>
              <a:t>Mental Health</a:t>
            </a:r>
          </a:p>
        </p:txBody>
      </p:sp>
      <p:sp>
        <p:nvSpPr>
          <p:cNvPr id="700" name="Shape 29"/>
          <p:cNvSpPr/>
          <p:nvPr/>
        </p:nvSpPr>
        <p:spPr>
          <a:xfrm>
            <a:off x="2242312" y="4022974"/>
            <a:ext cx="1778508" cy="1527050"/>
          </a:xfrm>
          <a:prstGeom prst="rect">
            <a:avLst/>
          </a:prstGeom>
          <a:solidFill>
            <a:srgbClr val="F2EDE0"/>
          </a:solidFill>
          <a:ln>
            <a:solidFill>
              <a:srgbClr val="F3EAD6"/>
            </a:solidFill>
          </a:ln>
        </p:spPr>
        <p:txBody>
          <a:bodyPr lIns="45719" rIns="45719"/>
          <a:lstStyle/>
          <a:p>
            <a:endParaRPr/>
          </a:p>
        </p:txBody>
      </p:sp>
      <p:sp>
        <p:nvSpPr>
          <p:cNvPr id="701" name="Text 30"/>
          <p:cNvSpPr txBox="1"/>
          <p:nvPr/>
        </p:nvSpPr>
        <p:spPr>
          <a:xfrm>
            <a:off x="2361184" y="4086982"/>
            <a:ext cx="1559053" cy="127786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Blueberry</a:t>
            </a:r>
          </a:p>
          <a:p>
            <a:pPr>
              <a:lnSpc>
                <a:spcPct val="104999"/>
              </a:lnSpc>
              <a:defRPr sz="900">
                <a:solidFill>
                  <a:srgbClr val="2A2620"/>
                </a:solidFill>
              </a:defRPr>
            </a:pPr>
            <a:r>
              <a:t>Black currant</a:t>
            </a:r>
          </a:p>
          <a:p>
            <a:pPr>
              <a:lnSpc>
                <a:spcPct val="104999"/>
              </a:lnSpc>
              <a:defRPr sz="900">
                <a:solidFill>
                  <a:srgbClr val="2A2620"/>
                </a:solidFill>
              </a:defRPr>
            </a:pPr>
            <a:r>
              <a:t>Bilberry</a:t>
            </a:r>
          </a:p>
          <a:p>
            <a:pPr>
              <a:lnSpc>
                <a:spcPct val="104999"/>
              </a:lnSpc>
              <a:defRPr sz="900">
                <a:solidFill>
                  <a:srgbClr val="2A2620"/>
                </a:solidFill>
              </a:defRPr>
            </a:pPr>
            <a:r>
              <a:t>Blackberry</a:t>
            </a:r>
          </a:p>
          <a:p>
            <a:pPr>
              <a:lnSpc>
                <a:spcPct val="104999"/>
              </a:lnSpc>
              <a:defRPr sz="900">
                <a:solidFill>
                  <a:srgbClr val="2A2620"/>
                </a:solidFill>
              </a:defRPr>
            </a:pPr>
            <a:r>
              <a:t>Purple coneflower</a:t>
            </a:r>
          </a:p>
          <a:p>
            <a:pPr>
              <a:lnSpc>
                <a:spcPct val="104999"/>
              </a:lnSpc>
              <a:defRPr sz="900">
                <a:solidFill>
                  <a:srgbClr val="2A2620"/>
                </a:solidFill>
              </a:defRPr>
            </a:pPr>
            <a:r>
              <a:t>Eggplant</a:t>
            </a:r>
          </a:p>
          <a:p>
            <a:pPr>
              <a:lnSpc>
                <a:spcPct val="104999"/>
              </a:lnSpc>
              <a:defRPr sz="900">
                <a:solidFill>
                  <a:srgbClr val="2A2620"/>
                </a:solidFill>
              </a:defRPr>
            </a:pPr>
            <a:r>
              <a:t>Grape</a:t>
            </a:r>
          </a:p>
          <a:p>
            <a:pPr>
              <a:lnSpc>
                <a:spcPct val="104999"/>
              </a:lnSpc>
              <a:defRPr sz="900">
                <a:solidFill>
                  <a:srgbClr val="2A2620"/>
                </a:solidFill>
              </a:defRPr>
            </a:pPr>
            <a:r>
              <a:t>Purple cabbage</a:t>
            </a:r>
          </a:p>
          <a:p>
            <a:pPr>
              <a:lnSpc>
                <a:spcPct val="104999"/>
              </a:lnSpc>
              <a:defRPr sz="900">
                <a:solidFill>
                  <a:srgbClr val="2A2620"/>
                </a:solidFill>
              </a:defRPr>
            </a:pPr>
            <a:r>
              <a:t>Ebony Carrot</a:t>
            </a:r>
          </a:p>
        </p:txBody>
      </p:sp>
      <p:sp>
        <p:nvSpPr>
          <p:cNvPr id="702" name="Shape 31"/>
          <p:cNvSpPr/>
          <p:nvPr/>
        </p:nvSpPr>
        <p:spPr>
          <a:xfrm>
            <a:off x="4249420" y="1334638"/>
            <a:ext cx="1778508" cy="420625"/>
          </a:xfrm>
          <a:prstGeom prst="rect">
            <a:avLst/>
          </a:prstGeom>
          <a:solidFill>
            <a:srgbClr val="79A833"/>
          </a:solidFill>
          <a:ln w="12700">
            <a:miter lim="400000"/>
          </a:ln>
        </p:spPr>
        <p:txBody>
          <a:bodyPr lIns="45719" rIns="45719"/>
          <a:lstStyle/>
          <a:p>
            <a:endParaRPr/>
          </a:p>
        </p:txBody>
      </p:sp>
      <p:sp>
        <p:nvSpPr>
          <p:cNvPr id="703" name="Text 32"/>
          <p:cNvSpPr txBox="1"/>
          <p:nvPr/>
        </p:nvSpPr>
        <p:spPr>
          <a:xfrm>
            <a:off x="4340860" y="1403263"/>
            <a:ext cx="1595629"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rPr dirty="0"/>
              <a:t>PHYTONUTRIENT</a:t>
            </a:r>
          </a:p>
        </p:txBody>
      </p:sp>
      <p:sp>
        <p:nvSpPr>
          <p:cNvPr id="704" name="Text 33"/>
          <p:cNvSpPr txBox="1"/>
          <p:nvPr/>
        </p:nvSpPr>
        <p:spPr>
          <a:xfrm>
            <a:off x="4340860" y="1582035"/>
            <a:ext cx="1595629"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Detox Blend</a:t>
            </a:r>
          </a:p>
        </p:txBody>
      </p:sp>
      <p:sp>
        <p:nvSpPr>
          <p:cNvPr id="705" name="Shape 34"/>
          <p:cNvSpPr/>
          <p:nvPr/>
        </p:nvSpPr>
        <p:spPr>
          <a:xfrm>
            <a:off x="4249420" y="1755263"/>
            <a:ext cx="1778508" cy="1216153"/>
          </a:xfrm>
          <a:prstGeom prst="rect">
            <a:avLst/>
          </a:prstGeom>
          <a:solidFill>
            <a:srgbClr val="F2EDE0"/>
          </a:solidFill>
          <a:ln>
            <a:solidFill>
              <a:srgbClr val="F3EAD6"/>
            </a:solidFill>
          </a:ln>
        </p:spPr>
        <p:txBody>
          <a:bodyPr lIns="45719" rIns="45719"/>
          <a:lstStyle/>
          <a:p>
            <a:endParaRPr/>
          </a:p>
        </p:txBody>
      </p:sp>
      <p:sp>
        <p:nvSpPr>
          <p:cNvPr id="706" name="Text 35"/>
          <p:cNvSpPr txBox="1"/>
          <p:nvPr/>
        </p:nvSpPr>
        <p:spPr>
          <a:xfrm>
            <a:off x="4368292" y="1819270"/>
            <a:ext cx="1559053" cy="98701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rPr dirty="0"/>
              <a:t>Blueberry</a:t>
            </a:r>
          </a:p>
          <a:p>
            <a:pPr>
              <a:lnSpc>
                <a:spcPct val="104999"/>
              </a:lnSpc>
              <a:defRPr sz="900">
                <a:solidFill>
                  <a:srgbClr val="2A2620"/>
                </a:solidFill>
              </a:defRPr>
            </a:pPr>
            <a:r>
              <a:rPr dirty="0"/>
              <a:t>Grape seed</a:t>
            </a:r>
          </a:p>
          <a:p>
            <a:pPr>
              <a:lnSpc>
                <a:spcPct val="104999"/>
              </a:lnSpc>
              <a:defRPr sz="900">
                <a:solidFill>
                  <a:srgbClr val="2A2620"/>
                </a:solidFill>
              </a:defRPr>
            </a:pPr>
            <a:r>
              <a:rPr dirty="0"/>
              <a:t>Noni</a:t>
            </a:r>
          </a:p>
          <a:p>
            <a:pPr>
              <a:lnSpc>
                <a:spcPct val="104999"/>
              </a:lnSpc>
              <a:defRPr sz="900">
                <a:solidFill>
                  <a:srgbClr val="2A2620"/>
                </a:solidFill>
              </a:defRPr>
            </a:pPr>
            <a:r>
              <a:rPr dirty="0"/>
              <a:t>Acai</a:t>
            </a:r>
          </a:p>
          <a:p>
            <a:pPr>
              <a:lnSpc>
                <a:spcPct val="104999"/>
              </a:lnSpc>
              <a:defRPr sz="900">
                <a:solidFill>
                  <a:srgbClr val="2A2620"/>
                </a:solidFill>
              </a:defRPr>
            </a:pPr>
            <a:r>
              <a:rPr dirty="0"/>
              <a:t>Beet root</a:t>
            </a:r>
          </a:p>
          <a:p>
            <a:pPr>
              <a:lnSpc>
                <a:spcPct val="104999"/>
              </a:lnSpc>
              <a:defRPr sz="900">
                <a:solidFill>
                  <a:srgbClr val="2A2620"/>
                </a:solidFill>
              </a:defRPr>
            </a:pPr>
            <a:r>
              <a:rPr dirty="0"/>
              <a:t>Cranberry</a:t>
            </a:r>
          </a:p>
          <a:p>
            <a:pPr>
              <a:lnSpc>
                <a:spcPct val="104999"/>
              </a:lnSpc>
              <a:defRPr sz="900">
                <a:solidFill>
                  <a:srgbClr val="2A2620"/>
                </a:solidFill>
              </a:defRPr>
            </a:pPr>
            <a:r>
              <a:rPr dirty="0"/>
              <a:t>Pomegranate</a:t>
            </a:r>
          </a:p>
        </p:txBody>
      </p:sp>
      <p:sp>
        <p:nvSpPr>
          <p:cNvPr id="707" name="Shape 36"/>
          <p:cNvSpPr/>
          <p:nvPr/>
        </p:nvSpPr>
        <p:spPr>
          <a:xfrm>
            <a:off x="6165088" y="1334638"/>
            <a:ext cx="1778508" cy="420625"/>
          </a:xfrm>
          <a:prstGeom prst="rect">
            <a:avLst/>
          </a:prstGeom>
          <a:solidFill>
            <a:srgbClr val="D99A2B"/>
          </a:solidFill>
          <a:ln w="12700">
            <a:miter lim="400000"/>
          </a:ln>
        </p:spPr>
        <p:txBody>
          <a:bodyPr lIns="45719" rIns="45719"/>
          <a:lstStyle/>
          <a:p>
            <a:endParaRPr/>
          </a:p>
        </p:txBody>
      </p:sp>
      <p:sp>
        <p:nvSpPr>
          <p:cNvPr id="708" name="Text 37"/>
          <p:cNvSpPr txBox="1"/>
          <p:nvPr/>
        </p:nvSpPr>
        <p:spPr>
          <a:xfrm>
            <a:off x="6256528" y="1403263"/>
            <a:ext cx="1595629"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GLUTATHIONE</a:t>
            </a:r>
          </a:p>
        </p:txBody>
      </p:sp>
      <p:sp>
        <p:nvSpPr>
          <p:cNvPr id="709" name="Text 38"/>
          <p:cNvSpPr txBox="1"/>
          <p:nvPr/>
        </p:nvSpPr>
        <p:spPr>
          <a:xfrm>
            <a:off x="6256528" y="1582035"/>
            <a:ext cx="1595629"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rPr dirty="0"/>
              <a:t>Precurs</a:t>
            </a:r>
            <a:r>
              <a:rPr lang="en-US" dirty="0"/>
              <a:t>o</a:t>
            </a:r>
            <a:r>
              <a:rPr dirty="0"/>
              <a:t>r Blend</a:t>
            </a:r>
          </a:p>
        </p:txBody>
      </p:sp>
      <p:sp>
        <p:nvSpPr>
          <p:cNvPr id="710" name="Shape 39"/>
          <p:cNvSpPr/>
          <p:nvPr/>
        </p:nvSpPr>
        <p:spPr>
          <a:xfrm>
            <a:off x="6165088" y="1755263"/>
            <a:ext cx="1778508" cy="1060704"/>
          </a:xfrm>
          <a:prstGeom prst="rect">
            <a:avLst/>
          </a:prstGeom>
          <a:solidFill>
            <a:srgbClr val="F2EDE0"/>
          </a:solidFill>
          <a:ln>
            <a:solidFill>
              <a:srgbClr val="F3EAD6"/>
            </a:solidFill>
          </a:ln>
        </p:spPr>
        <p:txBody>
          <a:bodyPr lIns="45719" rIns="45719"/>
          <a:lstStyle/>
          <a:p>
            <a:endParaRPr/>
          </a:p>
        </p:txBody>
      </p:sp>
      <p:sp>
        <p:nvSpPr>
          <p:cNvPr id="711" name="Text 40"/>
          <p:cNvSpPr txBox="1"/>
          <p:nvPr/>
        </p:nvSpPr>
        <p:spPr>
          <a:xfrm>
            <a:off x="6283960" y="1819270"/>
            <a:ext cx="1559053" cy="84159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Chlorella</a:t>
            </a:r>
          </a:p>
          <a:p>
            <a:pPr>
              <a:lnSpc>
                <a:spcPct val="104999"/>
              </a:lnSpc>
              <a:defRPr sz="900">
                <a:solidFill>
                  <a:srgbClr val="2A2620"/>
                </a:solidFill>
              </a:defRPr>
            </a:pPr>
            <a:r>
              <a:t>Spinach</a:t>
            </a:r>
          </a:p>
          <a:p>
            <a:pPr>
              <a:lnSpc>
                <a:spcPct val="104999"/>
              </a:lnSpc>
              <a:defRPr sz="900">
                <a:solidFill>
                  <a:srgbClr val="2A2620"/>
                </a:solidFill>
              </a:defRPr>
            </a:pPr>
            <a:r>
              <a:t>Moringa leaf</a:t>
            </a:r>
          </a:p>
          <a:p>
            <a:pPr>
              <a:lnSpc>
                <a:spcPct val="104999"/>
              </a:lnSpc>
              <a:defRPr sz="900">
                <a:solidFill>
                  <a:srgbClr val="2A2620"/>
                </a:solidFill>
              </a:defRPr>
            </a:pPr>
            <a:r>
              <a:t>Kale</a:t>
            </a:r>
          </a:p>
          <a:p>
            <a:pPr>
              <a:lnSpc>
                <a:spcPct val="104999"/>
              </a:lnSpc>
              <a:defRPr sz="900">
                <a:solidFill>
                  <a:srgbClr val="2A2620"/>
                </a:solidFill>
              </a:defRPr>
            </a:pPr>
            <a:r>
              <a:t>Kelp</a:t>
            </a:r>
          </a:p>
          <a:p>
            <a:pPr>
              <a:lnSpc>
                <a:spcPct val="104999"/>
              </a:lnSpc>
              <a:defRPr sz="900">
                <a:solidFill>
                  <a:srgbClr val="2A2620"/>
                </a:solidFill>
              </a:defRPr>
            </a:pPr>
            <a:r>
              <a:t>Spirulina</a:t>
            </a:r>
          </a:p>
        </p:txBody>
      </p:sp>
      <p:sp>
        <p:nvSpPr>
          <p:cNvPr id="712" name="Shape 41"/>
          <p:cNvSpPr/>
          <p:nvPr/>
        </p:nvSpPr>
        <p:spPr>
          <a:xfrm>
            <a:off x="4249420" y="3136006"/>
            <a:ext cx="1778508" cy="420625"/>
          </a:xfrm>
          <a:prstGeom prst="rect">
            <a:avLst/>
          </a:prstGeom>
          <a:solidFill>
            <a:srgbClr val="B23A40"/>
          </a:solidFill>
          <a:ln w="12700">
            <a:miter lim="400000"/>
          </a:ln>
        </p:spPr>
        <p:txBody>
          <a:bodyPr lIns="45719" rIns="45719"/>
          <a:lstStyle/>
          <a:p>
            <a:endParaRPr/>
          </a:p>
        </p:txBody>
      </p:sp>
      <p:sp>
        <p:nvSpPr>
          <p:cNvPr id="713" name="Text 42"/>
          <p:cNvSpPr txBox="1"/>
          <p:nvPr/>
        </p:nvSpPr>
        <p:spPr>
          <a:xfrm>
            <a:off x="4340860" y="3204631"/>
            <a:ext cx="1595629"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TOXIN BINDING</a:t>
            </a:r>
          </a:p>
        </p:txBody>
      </p:sp>
      <p:sp>
        <p:nvSpPr>
          <p:cNvPr id="714" name="Text 43"/>
          <p:cNvSpPr txBox="1"/>
          <p:nvPr/>
        </p:nvSpPr>
        <p:spPr>
          <a:xfrm>
            <a:off x="4340860" y="3383402"/>
            <a:ext cx="1595629"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Blend</a:t>
            </a:r>
          </a:p>
        </p:txBody>
      </p:sp>
      <p:sp>
        <p:nvSpPr>
          <p:cNvPr id="715" name="Shape 44"/>
          <p:cNvSpPr/>
          <p:nvPr/>
        </p:nvSpPr>
        <p:spPr>
          <a:xfrm>
            <a:off x="4249420" y="3556630"/>
            <a:ext cx="1778508" cy="749809"/>
          </a:xfrm>
          <a:prstGeom prst="rect">
            <a:avLst/>
          </a:prstGeom>
          <a:solidFill>
            <a:srgbClr val="F2EDE0"/>
          </a:solidFill>
          <a:ln>
            <a:solidFill>
              <a:srgbClr val="F3EAD6"/>
            </a:solidFill>
          </a:ln>
        </p:spPr>
        <p:txBody>
          <a:bodyPr lIns="45719" rIns="45719"/>
          <a:lstStyle/>
          <a:p>
            <a:endParaRPr/>
          </a:p>
        </p:txBody>
      </p:sp>
      <p:sp>
        <p:nvSpPr>
          <p:cNvPr id="716" name="Text 45"/>
          <p:cNvSpPr txBox="1"/>
          <p:nvPr/>
        </p:nvSpPr>
        <p:spPr>
          <a:xfrm>
            <a:off x="4368292" y="3620639"/>
            <a:ext cx="1559053" cy="5507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Blackberry</a:t>
            </a:r>
          </a:p>
          <a:p>
            <a:pPr>
              <a:lnSpc>
                <a:spcPct val="104999"/>
              </a:lnSpc>
              <a:defRPr sz="900">
                <a:solidFill>
                  <a:srgbClr val="2A2620"/>
                </a:solidFill>
              </a:defRPr>
            </a:pPr>
            <a:r>
              <a:t>Raspberry</a:t>
            </a:r>
          </a:p>
          <a:p>
            <a:pPr>
              <a:lnSpc>
                <a:spcPct val="104999"/>
              </a:lnSpc>
              <a:defRPr sz="900">
                <a:solidFill>
                  <a:srgbClr val="2A2620"/>
                </a:solidFill>
              </a:defRPr>
            </a:pPr>
            <a:r>
              <a:t>Currant</a:t>
            </a:r>
          </a:p>
          <a:p>
            <a:pPr>
              <a:lnSpc>
                <a:spcPct val="104999"/>
              </a:lnSpc>
              <a:defRPr sz="900">
                <a:solidFill>
                  <a:srgbClr val="2A2620"/>
                </a:solidFill>
              </a:defRPr>
            </a:pPr>
            <a:r>
              <a:t>Purple carrot</a:t>
            </a:r>
          </a:p>
        </p:txBody>
      </p:sp>
      <p:sp>
        <p:nvSpPr>
          <p:cNvPr id="717" name="Shape 46"/>
          <p:cNvSpPr/>
          <p:nvPr/>
        </p:nvSpPr>
        <p:spPr>
          <a:xfrm>
            <a:off x="6165088" y="3136006"/>
            <a:ext cx="1778508" cy="420625"/>
          </a:xfrm>
          <a:prstGeom prst="rect">
            <a:avLst/>
          </a:prstGeom>
          <a:solidFill>
            <a:srgbClr val="1F76BD"/>
          </a:solidFill>
          <a:ln w="12700">
            <a:miter lim="400000"/>
          </a:ln>
        </p:spPr>
        <p:txBody>
          <a:bodyPr lIns="45719" rIns="45719"/>
          <a:lstStyle/>
          <a:p>
            <a:endParaRPr/>
          </a:p>
        </p:txBody>
      </p:sp>
      <p:sp>
        <p:nvSpPr>
          <p:cNvPr id="718" name="Text 47"/>
          <p:cNvSpPr txBox="1"/>
          <p:nvPr/>
        </p:nvSpPr>
        <p:spPr>
          <a:xfrm>
            <a:off x="6256528" y="3204631"/>
            <a:ext cx="1595629"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FERMENTATIVE</a:t>
            </a:r>
          </a:p>
        </p:txBody>
      </p:sp>
      <p:sp>
        <p:nvSpPr>
          <p:cNvPr id="719" name="Text 48"/>
          <p:cNvSpPr txBox="1"/>
          <p:nvPr/>
        </p:nvSpPr>
        <p:spPr>
          <a:xfrm>
            <a:off x="6256528" y="3383402"/>
            <a:ext cx="1595629"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Assistance Blend</a:t>
            </a:r>
          </a:p>
        </p:txBody>
      </p:sp>
      <p:sp>
        <p:nvSpPr>
          <p:cNvPr id="720" name="Shape 49"/>
          <p:cNvSpPr/>
          <p:nvPr/>
        </p:nvSpPr>
        <p:spPr>
          <a:xfrm>
            <a:off x="6165088" y="3556630"/>
            <a:ext cx="1778508" cy="749809"/>
          </a:xfrm>
          <a:prstGeom prst="rect">
            <a:avLst/>
          </a:prstGeom>
          <a:solidFill>
            <a:srgbClr val="F2EDE0"/>
          </a:solidFill>
          <a:ln>
            <a:solidFill>
              <a:srgbClr val="F3EAD6"/>
            </a:solidFill>
          </a:ln>
        </p:spPr>
        <p:txBody>
          <a:bodyPr lIns="45719" rIns="45719"/>
          <a:lstStyle/>
          <a:p>
            <a:endParaRPr/>
          </a:p>
        </p:txBody>
      </p:sp>
      <p:sp>
        <p:nvSpPr>
          <p:cNvPr id="721" name="Text 50"/>
          <p:cNvSpPr txBox="1"/>
          <p:nvPr/>
        </p:nvSpPr>
        <p:spPr>
          <a:xfrm>
            <a:off x="6283960" y="3620639"/>
            <a:ext cx="1559053" cy="5507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Inulin (chicory root)</a:t>
            </a:r>
          </a:p>
          <a:p>
            <a:pPr>
              <a:lnSpc>
                <a:spcPct val="104999"/>
              </a:lnSpc>
              <a:defRPr sz="900">
                <a:solidFill>
                  <a:srgbClr val="2A2620"/>
                </a:solidFill>
              </a:defRPr>
            </a:pPr>
            <a:r>
              <a:t>Plum ferment</a:t>
            </a:r>
          </a:p>
          <a:p>
            <a:pPr>
              <a:lnSpc>
                <a:spcPct val="104999"/>
              </a:lnSpc>
              <a:defRPr sz="900">
                <a:solidFill>
                  <a:srgbClr val="2A2620"/>
                </a:solidFill>
              </a:defRPr>
            </a:pPr>
            <a:r>
              <a:t>Kombucha</a:t>
            </a:r>
          </a:p>
          <a:p>
            <a:pPr>
              <a:lnSpc>
                <a:spcPct val="104999"/>
              </a:lnSpc>
              <a:defRPr sz="900">
                <a:solidFill>
                  <a:srgbClr val="2A2620"/>
                </a:solidFill>
              </a:defRPr>
            </a:pPr>
            <a:r>
              <a:t>Umeboshi</a:t>
            </a:r>
          </a:p>
        </p:txBody>
      </p:sp>
      <p:sp>
        <p:nvSpPr>
          <p:cNvPr id="722" name="Shape 51"/>
          <p:cNvSpPr/>
          <p:nvPr/>
        </p:nvSpPr>
        <p:spPr>
          <a:xfrm>
            <a:off x="4249420" y="4471030"/>
            <a:ext cx="3694177" cy="420625"/>
          </a:xfrm>
          <a:prstGeom prst="rect">
            <a:avLst/>
          </a:prstGeom>
          <a:solidFill>
            <a:srgbClr val="7C4DCB"/>
          </a:solidFill>
          <a:ln w="12700">
            <a:miter lim="400000"/>
          </a:ln>
        </p:spPr>
        <p:txBody>
          <a:bodyPr lIns="45719" rIns="45719"/>
          <a:lstStyle/>
          <a:p>
            <a:endParaRPr/>
          </a:p>
        </p:txBody>
      </p:sp>
      <p:sp>
        <p:nvSpPr>
          <p:cNvPr id="723" name="Text 52"/>
          <p:cNvSpPr txBox="1"/>
          <p:nvPr/>
        </p:nvSpPr>
        <p:spPr>
          <a:xfrm>
            <a:off x="4340860" y="4539655"/>
            <a:ext cx="3511297"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PROBIOTIC ROS/SCFA GUT BARRIER</a:t>
            </a:r>
          </a:p>
        </p:txBody>
      </p:sp>
      <p:sp>
        <p:nvSpPr>
          <p:cNvPr id="724" name="Text 53"/>
          <p:cNvSpPr txBox="1"/>
          <p:nvPr/>
        </p:nvSpPr>
        <p:spPr>
          <a:xfrm>
            <a:off x="4340860" y="4718427"/>
            <a:ext cx="3511297"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Integrity Blend</a:t>
            </a:r>
          </a:p>
        </p:txBody>
      </p:sp>
      <p:sp>
        <p:nvSpPr>
          <p:cNvPr id="725" name="Shape 54"/>
          <p:cNvSpPr/>
          <p:nvPr/>
        </p:nvSpPr>
        <p:spPr>
          <a:xfrm>
            <a:off x="4249420" y="4891654"/>
            <a:ext cx="3694177" cy="905257"/>
          </a:xfrm>
          <a:prstGeom prst="rect">
            <a:avLst/>
          </a:prstGeom>
          <a:solidFill>
            <a:srgbClr val="F2EDE0"/>
          </a:solidFill>
          <a:ln>
            <a:solidFill>
              <a:srgbClr val="F3EAD6"/>
            </a:solidFill>
          </a:ln>
        </p:spPr>
        <p:txBody>
          <a:bodyPr lIns="45719" rIns="45719"/>
          <a:lstStyle/>
          <a:p>
            <a:endParaRPr/>
          </a:p>
        </p:txBody>
      </p:sp>
      <p:sp>
        <p:nvSpPr>
          <p:cNvPr id="726" name="Text 55"/>
          <p:cNvSpPr txBox="1"/>
          <p:nvPr/>
        </p:nvSpPr>
        <p:spPr>
          <a:xfrm>
            <a:off x="4368292" y="4955663"/>
            <a:ext cx="3474721" cy="6961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Lactobacillus Sakei LSa79</a:t>
            </a:r>
          </a:p>
          <a:p>
            <a:pPr>
              <a:lnSpc>
                <a:spcPct val="104999"/>
              </a:lnSpc>
              <a:defRPr sz="900">
                <a:solidFill>
                  <a:srgbClr val="2A2620"/>
                </a:solidFill>
              </a:defRPr>
            </a:pPr>
            <a:r>
              <a:t>Bifidobacterium adolescentis BAC30</a:t>
            </a:r>
          </a:p>
          <a:p>
            <a:pPr>
              <a:lnSpc>
                <a:spcPct val="104999"/>
              </a:lnSpc>
              <a:defRPr sz="900">
                <a:solidFill>
                  <a:srgbClr val="2A2620"/>
                </a:solidFill>
              </a:defRPr>
            </a:pPr>
            <a:r>
              <a:t>Saccharomyces boulardii SBO1</a:t>
            </a:r>
          </a:p>
          <a:p>
            <a:pPr>
              <a:lnSpc>
                <a:spcPct val="104999"/>
              </a:lnSpc>
              <a:defRPr sz="900">
                <a:solidFill>
                  <a:srgbClr val="2A2620"/>
                </a:solidFill>
              </a:defRPr>
            </a:pPr>
            <a:r>
              <a:t>Weizmannia coagulans BC99</a:t>
            </a:r>
          </a:p>
          <a:p>
            <a:pPr>
              <a:lnSpc>
                <a:spcPct val="104999"/>
              </a:lnSpc>
              <a:defRPr sz="900">
                <a:solidFill>
                  <a:srgbClr val="2A2620"/>
                </a:solidFill>
              </a:defRPr>
            </a:pPr>
            <a:r>
              <a:t>Bifidobacterium lactis BLa80</a:t>
            </a:r>
          </a:p>
        </p:txBody>
      </p:sp>
      <p:sp>
        <p:nvSpPr>
          <p:cNvPr id="727" name="Shape 56"/>
          <p:cNvSpPr/>
          <p:nvPr/>
        </p:nvSpPr>
        <p:spPr>
          <a:xfrm>
            <a:off x="8181340" y="1334638"/>
            <a:ext cx="3694177" cy="420625"/>
          </a:xfrm>
          <a:prstGeom prst="rect">
            <a:avLst/>
          </a:prstGeom>
          <a:solidFill>
            <a:srgbClr val="79A833"/>
          </a:solidFill>
          <a:ln w="12700">
            <a:miter lim="400000"/>
          </a:ln>
        </p:spPr>
        <p:txBody>
          <a:bodyPr lIns="45719" rIns="45719"/>
          <a:lstStyle/>
          <a:p>
            <a:endParaRPr/>
          </a:p>
        </p:txBody>
      </p:sp>
      <p:sp>
        <p:nvSpPr>
          <p:cNvPr id="728" name="Text 57"/>
          <p:cNvSpPr txBox="1"/>
          <p:nvPr/>
        </p:nvSpPr>
        <p:spPr>
          <a:xfrm>
            <a:off x="8272781" y="1403263"/>
            <a:ext cx="3511296"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PREBIOTICS</a:t>
            </a:r>
          </a:p>
        </p:txBody>
      </p:sp>
      <p:sp>
        <p:nvSpPr>
          <p:cNvPr id="729" name="Text 58"/>
          <p:cNvSpPr txBox="1"/>
          <p:nvPr/>
        </p:nvSpPr>
        <p:spPr>
          <a:xfrm>
            <a:off x="8272781" y="1582035"/>
            <a:ext cx="3511296"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Full of Beneficial Bacteria</a:t>
            </a:r>
          </a:p>
        </p:txBody>
      </p:sp>
      <p:sp>
        <p:nvSpPr>
          <p:cNvPr id="730" name="Shape 59"/>
          <p:cNvSpPr/>
          <p:nvPr/>
        </p:nvSpPr>
        <p:spPr>
          <a:xfrm>
            <a:off x="8181340" y="1755263"/>
            <a:ext cx="3694177" cy="594361"/>
          </a:xfrm>
          <a:prstGeom prst="rect">
            <a:avLst/>
          </a:prstGeom>
          <a:solidFill>
            <a:srgbClr val="F2EDE0"/>
          </a:solidFill>
          <a:ln>
            <a:solidFill>
              <a:srgbClr val="F3EAD6"/>
            </a:solidFill>
          </a:ln>
        </p:spPr>
        <p:txBody>
          <a:bodyPr lIns="45719" rIns="45719"/>
          <a:lstStyle/>
          <a:p>
            <a:endParaRPr/>
          </a:p>
        </p:txBody>
      </p:sp>
      <p:sp>
        <p:nvSpPr>
          <p:cNvPr id="731" name="Text 60"/>
          <p:cNvSpPr txBox="1"/>
          <p:nvPr/>
        </p:nvSpPr>
        <p:spPr>
          <a:xfrm>
            <a:off x="8300212" y="1819270"/>
            <a:ext cx="3474721" cy="40532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Jerusalem artichoke</a:t>
            </a:r>
          </a:p>
          <a:p>
            <a:pPr>
              <a:lnSpc>
                <a:spcPct val="104999"/>
              </a:lnSpc>
              <a:defRPr sz="900">
                <a:solidFill>
                  <a:srgbClr val="2A2620"/>
                </a:solidFill>
              </a:defRPr>
            </a:pPr>
            <a:r>
              <a:t>Inulin</a:t>
            </a:r>
          </a:p>
          <a:p>
            <a:pPr>
              <a:lnSpc>
                <a:spcPct val="104999"/>
              </a:lnSpc>
              <a:defRPr sz="900">
                <a:solidFill>
                  <a:srgbClr val="2A2620"/>
                </a:solidFill>
              </a:defRPr>
            </a:pPr>
            <a:r>
              <a:t>Baobab</a:t>
            </a:r>
          </a:p>
        </p:txBody>
      </p:sp>
      <p:sp>
        <p:nvSpPr>
          <p:cNvPr id="732" name="Shape 61"/>
          <p:cNvSpPr/>
          <p:nvPr/>
        </p:nvSpPr>
        <p:spPr>
          <a:xfrm>
            <a:off x="8181340" y="2514214"/>
            <a:ext cx="3694177" cy="420625"/>
          </a:xfrm>
          <a:prstGeom prst="rect">
            <a:avLst/>
          </a:prstGeom>
          <a:solidFill>
            <a:srgbClr val="D99A2B"/>
          </a:solidFill>
          <a:ln w="12700">
            <a:miter lim="400000"/>
          </a:ln>
        </p:spPr>
        <p:txBody>
          <a:bodyPr lIns="45719" rIns="45719"/>
          <a:lstStyle/>
          <a:p>
            <a:endParaRPr/>
          </a:p>
        </p:txBody>
      </p:sp>
      <p:sp>
        <p:nvSpPr>
          <p:cNvPr id="733" name="Text 62"/>
          <p:cNvSpPr txBox="1"/>
          <p:nvPr/>
        </p:nvSpPr>
        <p:spPr>
          <a:xfrm>
            <a:off x="8272781" y="2582839"/>
            <a:ext cx="3511296"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PROBIOTICS</a:t>
            </a:r>
          </a:p>
        </p:txBody>
      </p:sp>
      <p:sp>
        <p:nvSpPr>
          <p:cNvPr id="734" name="Text 63"/>
          <p:cNvSpPr txBox="1"/>
          <p:nvPr/>
        </p:nvSpPr>
        <p:spPr>
          <a:xfrm>
            <a:off x="8272781" y="2761610"/>
            <a:ext cx="3511296"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rPr dirty="0"/>
              <a:t>20 Billion CFUs</a:t>
            </a:r>
          </a:p>
        </p:txBody>
      </p:sp>
      <p:sp>
        <p:nvSpPr>
          <p:cNvPr id="735" name="Shape 64"/>
          <p:cNvSpPr/>
          <p:nvPr/>
        </p:nvSpPr>
        <p:spPr>
          <a:xfrm>
            <a:off x="8181340" y="2934838"/>
            <a:ext cx="3694177" cy="1682497"/>
          </a:xfrm>
          <a:prstGeom prst="rect">
            <a:avLst/>
          </a:prstGeom>
          <a:solidFill>
            <a:srgbClr val="F2EDE0"/>
          </a:solidFill>
          <a:ln>
            <a:solidFill>
              <a:srgbClr val="F3EAD6"/>
            </a:solidFill>
          </a:ln>
        </p:spPr>
        <p:txBody>
          <a:bodyPr lIns="45719" rIns="45719"/>
          <a:lstStyle/>
          <a:p>
            <a:endParaRPr/>
          </a:p>
        </p:txBody>
      </p:sp>
      <p:sp>
        <p:nvSpPr>
          <p:cNvPr id="736" name="Text 65"/>
          <p:cNvSpPr txBox="1"/>
          <p:nvPr/>
        </p:nvSpPr>
        <p:spPr>
          <a:xfrm>
            <a:off x="8300212" y="2998846"/>
            <a:ext cx="3474721" cy="14232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Lactobacillus rhamnosus LRa05</a:t>
            </a:r>
          </a:p>
          <a:p>
            <a:pPr>
              <a:lnSpc>
                <a:spcPct val="104999"/>
              </a:lnSpc>
              <a:defRPr sz="900">
                <a:solidFill>
                  <a:srgbClr val="2A2620"/>
                </a:solidFill>
              </a:defRPr>
            </a:pPr>
            <a:r>
              <a:t>Lactobacillus reuteri LRO8</a:t>
            </a:r>
          </a:p>
          <a:p>
            <a:pPr>
              <a:lnSpc>
                <a:spcPct val="104999"/>
              </a:lnSpc>
              <a:defRPr sz="900">
                <a:solidFill>
                  <a:srgbClr val="2A2620"/>
                </a:solidFill>
              </a:defRPr>
            </a:pPr>
            <a:r>
              <a:t>Lactobacillus plantarum Lp05</a:t>
            </a:r>
          </a:p>
          <a:p>
            <a:pPr>
              <a:lnSpc>
                <a:spcPct val="104999"/>
              </a:lnSpc>
              <a:defRPr sz="900">
                <a:solidFill>
                  <a:srgbClr val="2A2620"/>
                </a:solidFill>
              </a:defRPr>
            </a:pPr>
            <a:r>
              <a:t>Bifidobacterium longum BL21</a:t>
            </a:r>
          </a:p>
          <a:p>
            <a:pPr>
              <a:lnSpc>
                <a:spcPct val="104999"/>
              </a:lnSpc>
              <a:defRPr sz="900">
                <a:solidFill>
                  <a:srgbClr val="2A2620"/>
                </a:solidFill>
              </a:defRPr>
            </a:pPr>
            <a:r>
              <a:t>Lactobacillus acidophilus LA85</a:t>
            </a:r>
          </a:p>
          <a:p>
            <a:pPr>
              <a:lnSpc>
                <a:spcPct val="104999"/>
              </a:lnSpc>
              <a:defRPr sz="900">
                <a:solidFill>
                  <a:srgbClr val="2A2620"/>
                </a:solidFill>
              </a:defRPr>
            </a:pPr>
            <a:r>
              <a:t>Lactobacillus helveticus LH76</a:t>
            </a:r>
          </a:p>
          <a:p>
            <a:pPr>
              <a:lnSpc>
                <a:spcPct val="104999"/>
              </a:lnSpc>
              <a:defRPr sz="900">
                <a:solidFill>
                  <a:srgbClr val="2A2620"/>
                </a:solidFill>
              </a:defRPr>
            </a:pPr>
            <a:r>
              <a:t>Bifidobacterium breve BBr60</a:t>
            </a:r>
          </a:p>
          <a:p>
            <a:pPr>
              <a:lnSpc>
                <a:spcPct val="104999"/>
              </a:lnSpc>
              <a:defRPr sz="900">
                <a:solidFill>
                  <a:srgbClr val="2A2620"/>
                </a:solidFill>
              </a:defRPr>
            </a:pPr>
            <a:r>
              <a:t>Bifidobacterium bifidum BBi32</a:t>
            </a:r>
          </a:p>
          <a:p>
            <a:pPr>
              <a:lnSpc>
                <a:spcPct val="104999"/>
              </a:lnSpc>
              <a:defRPr sz="900">
                <a:solidFill>
                  <a:srgbClr val="2A2620"/>
                </a:solidFill>
              </a:defRPr>
            </a:pPr>
            <a:r>
              <a:t>Lactobacillus paracasei LC86</a:t>
            </a:r>
          </a:p>
          <a:p>
            <a:pPr>
              <a:lnSpc>
                <a:spcPct val="104999"/>
              </a:lnSpc>
              <a:defRPr sz="900">
                <a:solidFill>
                  <a:srgbClr val="2A2620"/>
                </a:solidFill>
              </a:defRPr>
            </a:pPr>
            <a:r>
              <a:t>Lactobacillus casei LC89</a:t>
            </a:r>
          </a:p>
        </p:txBody>
      </p:sp>
      <p:sp>
        <p:nvSpPr>
          <p:cNvPr id="737" name="Shape 66"/>
          <p:cNvSpPr/>
          <p:nvPr/>
        </p:nvSpPr>
        <p:spPr>
          <a:xfrm>
            <a:off x="8181340" y="4781926"/>
            <a:ext cx="3694177" cy="420625"/>
          </a:xfrm>
          <a:prstGeom prst="rect">
            <a:avLst/>
          </a:prstGeom>
          <a:solidFill>
            <a:srgbClr val="79A833"/>
          </a:solidFill>
          <a:ln w="12700">
            <a:miter lim="400000"/>
          </a:ln>
        </p:spPr>
        <p:txBody>
          <a:bodyPr lIns="45719" rIns="45719"/>
          <a:lstStyle/>
          <a:p>
            <a:endParaRPr/>
          </a:p>
        </p:txBody>
      </p:sp>
      <p:sp>
        <p:nvSpPr>
          <p:cNvPr id="738" name="Text 67"/>
          <p:cNvSpPr txBox="1"/>
          <p:nvPr/>
        </p:nvSpPr>
        <p:spPr>
          <a:xfrm>
            <a:off x="8272781" y="4850551"/>
            <a:ext cx="3511296"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000" b="1" spc="50">
                <a:solidFill>
                  <a:srgbClr val="FFFFFF"/>
                </a:solidFill>
              </a:defRPr>
            </a:lvl1pPr>
          </a:lstStyle>
          <a:p>
            <a:r>
              <a:t>POSTBIOTICS</a:t>
            </a:r>
          </a:p>
        </p:txBody>
      </p:sp>
      <p:sp>
        <p:nvSpPr>
          <p:cNvPr id="739" name="Text 68"/>
          <p:cNvSpPr txBox="1"/>
          <p:nvPr/>
        </p:nvSpPr>
        <p:spPr>
          <a:xfrm>
            <a:off x="8272781" y="5029322"/>
            <a:ext cx="3511296"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a:solidFill>
                  <a:srgbClr val="FFFFFF"/>
                </a:solidFill>
              </a:defRPr>
            </a:lvl1pPr>
          </a:lstStyle>
          <a:p>
            <a:r>
              <a:t>Digestive Enzymes</a:t>
            </a:r>
          </a:p>
        </p:txBody>
      </p:sp>
      <p:sp>
        <p:nvSpPr>
          <p:cNvPr id="740" name="Shape 69"/>
          <p:cNvSpPr/>
          <p:nvPr/>
        </p:nvSpPr>
        <p:spPr>
          <a:xfrm>
            <a:off x="8181340" y="5202551"/>
            <a:ext cx="3694177" cy="749809"/>
          </a:xfrm>
          <a:prstGeom prst="rect">
            <a:avLst/>
          </a:prstGeom>
          <a:solidFill>
            <a:srgbClr val="F2EDE0"/>
          </a:solidFill>
          <a:ln>
            <a:solidFill>
              <a:srgbClr val="F3EAD6"/>
            </a:solidFill>
          </a:ln>
        </p:spPr>
        <p:txBody>
          <a:bodyPr lIns="45719" rIns="45719"/>
          <a:lstStyle/>
          <a:p>
            <a:endParaRPr/>
          </a:p>
        </p:txBody>
      </p:sp>
      <p:sp>
        <p:nvSpPr>
          <p:cNvPr id="741" name="Text 70"/>
          <p:cNvSpPr txBox="1"/>
          <p:nvPr/>
        </p:nvSpPr>
        <p:spPr>
          <a:xfrm>
            <a:off x="8300212" y="5266558"/>
            <a:ext cx="3474721" cy="55074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nSpc>
                <a:spcPct val="104999"/>
              </a:lnSpc>
              <a:defRPr sz="900">
                <a:solidFill>
                  <a:srgbClr val="2A2620"/>
                </a:solidFill>
              </a:defRPr>
            </a:pPr>
            <a:r>
              <a:t>Papain</a:t>
            </a:r>
          </a:p>
          <a:p>
            <a:pPr>
              <a:lnSpc>
                <a:spcPct val="104999"/>
              </a:lnSpc>
              <a:defRPr sz="900">
                <a:solidFill>
                  <a:srgbClr val="2A2620"/>
                </a:solidFill>
              </a:defRPr>
            </a:pPr>
            <a:r>
              <a:t>Amylase</a:t>
            </a:r>
          </a:p>
          <a:p>
            <a:pPr>
              <a:lnSpc>
                <a:spcPct val="104999"/>
              </a:lnSpc>
              <a:defRPr sz="900">
                <a:solidFill>
                  <a:srgbClr val="2A2620"/>
                </a:solidFill>
              </a:defRPr>
            </a:pPr>
            <a:r>
              <a:t>Cellulase</a:t>
            </a:r>
          </a:p>
          <a:p>
            <a:pPr>
              <a:lnSpc>
                <a:spcPct val="104999"/>
              </a:lnSpc>
              <a:defRPr sz="900">
                <a:solidFill>
                  <a:srgbClr val="2A2620"/>
                </a:solidFill>
              </a:defRPr>
            </a:pPr>
            <a:r>
              <a:t>Bromelain</a:t>
            </a:r>
          </a:p>
        </p:txBody>
      </p:sp>
      <p:sp>
        <p:nvSpPr>
          <p:cNvPr id="742" name="Text 71"/>
          <p:cNvSpPr txBox="1"/>
          <p:nvPr/>
        </p:nvSpPr>
        <p:spPr>
          <a:xfrm>
            <a:off x="320040" y="6446520"/>
            <a:ext cx="859536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743"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745"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746"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747"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SMART ENERGY</a:t>
            </a:r>
          </a:p>
        </p:txBody>
      </p:sp>
      <p:sp>
        <p:nvSpPr>
          <p:cNvPr id="748" name="Text 3"/>
          <p:cNvSpPr txBox="1"/>
          <p:nvPr/>
        </p:nvSpPr>
        <p:spPr>
          <a:xfrm>
            <a:off x="640079" y="953255"/>
            <a:ext cx="1133856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AXIO — </a:t>
            </a:r>
            <a:r>
              <a:rPr lang="en-US" dirty="0">
                <a:solidFill>
                  <a:srgbClr val="C9912E"/>
                </a:solidFill>
              </a:rPr>
              <a:t>S</a:t>
            </a:r>
            <a:r>
              <a:rPr dirty="0">
                <a:solidFill>
                  <a:srgbClr val="C9912E"/>
                </a:solidFill>
              </a:rPr>
              <a:t>mart </a:t>
            </a:r>
            <a:r>
              <a:rPr lang="en-US" dirty="0">
                <a:solidFill>
                  <a:srgbClr val="C9912E"/>
                </a:solidFill>
              </a:rPr>
              <a:t>E</a:t>
            </a:r>
            <a:r>
              <a:rPr dirty="0">
                <a:solidFill>
                  <a:srgbClr val="C9912E"/>
                </a:solidFill>
              </a:rPr>
              <a:t>nergy</a:t>
            </a:r>
          </a:p>
        </p:txBody>
      </p:sp>
      <p:sp>
        <p:nvSpPr>
          <p:cNvPr id="749" name="Text 4"/>
          <p:cNvSpPr txBox="1"/>
          <p:nvPr/>
        </p:nvSpPr>
        <p:spPr>
          <a:xfrm>
            <a:off x="640079" y="1648772"/>
            <a:ext cx="2468881"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500" b="1">
                <a:solidFill>
                  <a:srgbClr val="0433FF"/>
                </a:solidFill>
              </a:defRPr>
            </a:lvl1pPr>
          </a:lstStyle>
          <a:p>
            <a:r>
              <a:rPr dirty="0">
                <a:solidFill>
                  <a:srgbClr val="CA912E"/>
                </a:solidFill>
              </a:rPr>
              <a:t>Clean focus without the crash.</a:t>
            </a:r>
          </a:p>
        </p:txBody>
      </p:sp>
      <p:sp>
        <p:nvSpPr>
          <p:cNvPr id="750" name="Shape 5"/>
          <p:cNvSpPr/>
          <p:nvPr/>
        </p:nvSpPr>
        <p:spPr>
          <a:xfrm>
            <a:off x="662940" y="2436876"/>
            <a:ext cx="320041" cy="320041"/>
          </a:xfrm>
          <a:prstGeom prst="ellipse">
            <a:avLst/>
          </a:prstGeom>
          <a:solidFill>
            <a:srgbClr val="FFF3B8"/>
          </a:solidFill>
          <a:ln w="12700">
            <a:miter lim="400000"/>
          </a:ln>
        </p:spPr>
        <p:txBody>
          <a:bodyPr lIns="45719" rIns="45719"/>
          <a:lstStyle/>
          <a:p>
            <a:endParaRPr/>
          </a:p>
        </p:txBody>
      </p:sp>
      <p:sp>
        <p:nvSpPr>
          <p:cNvPr id="751" name="Shape 6"/>
          <p:cNvSpPr/>
          <p:nvPr/>
        </p:nvSpPr>
        <p:spPr>
          <a:xfrm>
            <a:off x="749808" y="2523744"/>
            <a:ext cx="146305" cy="146305"/>
          </a:xfrm>
          <a:prstGeom prst="ellipse">
            <a:avLst/>
          </a:prstGeom>
          <a:solidFill>
            <a:srgbClr val="FFE234"/>
          </a:solidFill>
          <a:ln w="12700">
            <a:miter lim="400000"/>
          </a:ln>
        </p:spPr>
        <p:txBody>
          <a:bodyPr lIns="45719" rIns="45719"/>
          <a:lstStyle/>
          <a:p>
            <a:endParaRPr/>
          </a:p>
        </p:txBody>
      </p:sp>
      <p:sp>
        <p:nvSpPr>
          <p:cNvPr id="752" name="Text 7"/>
          <p:cNvSpPr txBox="1"/>
          <p:nvPr/>
        </p:nvSpPr>
        <p:spPr>
          <a:xfrm>
            <a:off x="1069849" y="2503504"/>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Sharper focus, mental acuity &amp; memory</a:t>
            </a:r>
          </a:p>
        </p:txBody>
      </p:sp>
      <p:sp>
        <p:nvSpPr>
          <p:cNvPr id="753" name="Shape 8"/>
          <p:cNvSpPr/>
          <p:nvPr/>
        </p:nvSpPr>
        <p:spPr>
          <a:xfrm>
            <a:off x="662940" y="3113532"/>
            <a:ext cx="320041" cy="320041"/>
          </a:xfrm>
          <a:prstGeom prst="ellipse">
            <a:avLst/>
          </a:prstGeom>
          <a:solidFill>
            <a:srgbClr val="FFF3B8"/>
          </a:solidFill>
          <a:ln w="12700">
            <a:miter lim="400000"/>
          </a:ln>
        </p:spPr>
        <p:txBody>
          <a:bodyPr lIns="45719" rIns="45719"/>
          <a:lstStyle/>
          <a:p>
            <a:endParaRPr/>
          </a:p>
        </p:txBody>
      </p:sp>
      <p:sp>
        <p:nvSpPr>
          <p:cNvPr id="754" name="Shape 9"/>
          <p:cNvSpPr/>
          <p:nvPr/>
        </p:nvSpPr>
        <p:spPr>
          <a:xfrm>
            <a:off x="749808" y="3200400"/>
            <a:ext cx="146305" cy="146305"/>
          </a:xfrm>
          <a:prstGeom prst="ellipse">
            <a:avLst/>
          </a:prstGeom>
          <a:solidFill>
            <a:srgbClr val="FFE234"/>
          </a:solidFill>
          <a:ln w="12700">
            <a:miter lim="400000"/>
          </a:ln>
        </p:spPr>
        <p:txBody>
          <a:bodyPr lIns="45719" rIns="45719"/>
          <a:lstStyle/>
          <a:p>
            <a:endParaRPr/>
          </a:p>
        </p:txBody>
      </p:sp>
      <p:sp>
        <p:nvSpPr>
          <p:cNvPr id="755" name="Text 10"/>
          <p:cNvSpPr txBox="1"/>
          <p:nvPr/>
        </p:nvSpPr>
        <p:spPr>
          <a:xfrm>
            <a:off x="1069849" y="3170093"/>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Less mental fatigue &amp; brain fog</a:t>
            </a:r>
          </a:p>
        </p:txBody>
      </p:sp>
      <p:sp>
        <p:nvSpPr>
          <p:cNvPr id="756" name="Shape 11"/>
          <p:cNvSpPr/>
          <p:nvPr/>
        </p:nvSpPr>
        <p:spPr>
          <a:xfrm>
            <a:off x="662940" y="3790188"/>
            <a:ext cx="320041" cy="320041"/>
          </a:xfrm>
          <a:prstGeom prst="ellipse">
            <a:avLst/>
          </a:prstGeom>
          <a:solidFill>
            <a:srgbClr val="FFF3B8"/>
          </a:solidFill>
          <a:ln w="12700">
            <a:miter lim="400000"/>
          </a:ln>
        </p:spPr>
        <p:txBody>
          <a:bodyPr lIns="45719" rIns="45719"/>
          <a:lstStyle/>
          <a:p>
            <a:endParaRPr/>
          </a:p>
        </p:txBody>
      </p:sp>
      <p:sp>
        <p:nvSpPr>
          <p:cNvPr id="757" name="Shape 12"/>
          <p:cNvSpPr/>
          <p:nvPr/>
        </p:nvSpPr>
        <p:spPr>
          <a:xfrm>
            <a:off x="749808" y="3877055"/>
            <a:ext cx="146305" cy="146305"/>
          </a:xfrm>
          <a:prstGeom prst="ellipse">
            <a:avLst/>
          </a:prstGeom>
          <a:solidFill>
            <a:srgbClr val="FFE234"/>
          </a:solidFill>
          <a:ln w="12700">
            <a:miter lim="400000"/>
          </a:ln>
        </p:spPr>
        <p:txBody>
          <a:bodyPr lIns="45719" rIns="45719"/>
          <a:lstStyle/>
          <a:p>
            <a:endParaRPr/>
          </a:p>
        </p:txBody>
      </p:sp>
      <p:sp>
        <p:nvSpPr>
          <p:cNvPr id="758" name="Text 13"/>
          <p:cNvSpPr txBox="1"/>
          <p:nvPr/>
        </p:nvSpPr>
        <p:spPr>
          <a:xfrm>
            <a:off x="1069849" y="3867649"/>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Supports mood and resilience to stress</a:t>
            </a:r>
          </a:p>
        </p:txBody>
      </p:sp>
      <p:sp>
        <p:nvSpPr>
          <p:cNvPr id="759" name="Shape 14"/>
          <p:cNvSpPr/>
          <p:nvPr/>
        </p:nvSpPr>
        <p:spPr>
          <a:xfrm>
            <a:off x="662940" y="4466844"/>
            <a:ext cx="320041" cy="320041"/>
          </a:xfrm>
          <a:prstGeom prst="ellipse">
            <a:avLst/>
          </a:prstGeom>
          <a:solidFill>
            <a:srgbClr val="FFF3B8"/>
          </a:solidFill>
          <a:ln w="12700">
            <a:miter lim="400000"/>
          </a:ln>
        </p:spPr>
        <p:txBody>
          <a:bodyPr lIns="45719" rIns="45719"/>
          <a:lstStyle/>
          <a:p>
            <a:endParaRPr/>
          </a:p>
        </p:txBody>
      </p:sp>
      <p:sp>
        <p:nvSpPr>
          <p:cNvPr id="760" name="Shape 15"/>
          <p:cNvSpPr/>
          <p:nvPr/>
        </p:nvSpPr>
        <p:spPr>
          <a:xfrm>
            <a:off x="749808" y="4553711"/>
            <a:ext cx="146305" cy="146305"/>
          </a:xfrm>
          <a:prstGeom prst="ellipse">
            <a:avLst/>
          </a:prstGeom>
          <a:solidFill>
            <a:srgbClr val="FFE234"/>
          </a:solidFill>
          <a:ln w="12700">
            <a:miter lim="400000"/>
          </a:ln>
        </p:spPr>
        <p:txBody>
          <a:bodyPr lIns="45719" rIns="45719"/>
          <a:lstStyle/>
          <a:p>
            <a:endParaRPr/>
          </a:p>
        </p:txBody>
      </p:sp>
      <p:sp>
        <p:nvSpPr>
          <p:cNvPr id="761" name="Text 16"/>
          <p:cNvSpPr txBox="1"/>
          <p:nvPr/>
        </p:nvSpPr>
        <p:spPr>
          <a:xfrm>
            <a:off x="1069849" y="4532540"/>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Clean, low-cal, low-carb, vegan — BSCG approved</a:t>
            </a:r>
          </a:p>
        </p:txBody>
      </p:sp>
      <p:sp>
        <p:nvSpPr>
          <p:cNvPr id="762" name="Shape 17"/>
          <p:cNvSpPr/>
          <p:nvPr/>
        </p:nvSpPr>
        <p:spPr>
          <a:xfrm>
            <a:off x="662940" y="5143500"/>
            <a:ext cx="320041" cy="320041"/>
          </a:xfrm>
          <a:prstGeom prst="ellipse">
            <a:avLst/>
          </a:prstGeom>
          <a:solidFill>
            <a:srgbClr val="FFF3B8"/>
          </a:solidFill>
          <a:ln w="12700">
            <a:miter lim="400000"/>
          </a:ln>
        </p:spPr>
        <p:txBody>
          <a:bodyPr lIns="45719" rIns="45719"/>
          <a:lstStyle/>
          <a:p>
            <a:endParaRPr/>
          </a:p>
        </p:txBody>
      </p:sp>
      <p:sp>
        <p:nvSpPr>
          <p:cNvPr id="763" name="Shape 18"/>
          <p:cNvSpPr/>
          <p:nvPr/>
        </p:nvSpPr>
        <p:spPr>
          <a:xfrm>
            <a:off x="749808" y="5230367"/>
            <a:ext cx="146305" cy="146305"/>
          </a:xfrm>
          <a:prstGeom prst="ellipse">
            <a:avLst/>
          </a:prstGeom>
          <a:solidFill>
            <a:srgbClr val="FFE234"/>
          </a:solidFill>
          <a:ln w="12700">
            <a:miter lim="400000"/>
          </a:ln>
        </p:spPr>
        <p:txBody>
          <a:bodyPr lIns="45719" rIns="45719"/>
          <a:lstStyle/>
          <a:p>
            <a:endParaRPr/>
          </a:p>
        </p:txBody>
      </p:sp>
      <p:sp>
        <p:nvSpPr>
          <p:cNvPr id="764" name="Text 19"/>
          <p:cNvSpPr txBox="1"/>
          <p:nvPr/>
        </p:nvSpPr>
        <p:spPr>
          <a:xfrm>
            <a:off x="1069849" y="5197431"/>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Decaf and caffeine options</a:t>
            </a:r>
          </a:p>
        </p:txBody>
      </p:sp>
      <p:sp>
        <p:nvSpPr>
          <p:cNvPr id="765" name="Text 20"/>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767"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6" name="Picture 5">
            <a:extLst>
              <a:ext uri="{FF2B5EF4-FFF2-40B4-BE49-F238E27FC236}">
                <a16:creationId xmlns:a16="http://schemas.microsoft.com/office/drawing/2014/main" id="{B0D811DF-3573-0054-FA40-83C7B0647A42}"/>
              </a:ext>
            </a:extLst>
          </p:cNvPr>
          <p:cNvPicPr>
            <a:picLocks noChangeAspect="1"/>
          </p:cNvPicPr>
          <p:nvPr/>
        </p:nvPicPr>
        <p:blipFill>
          <a:blip r:embed="rId2">
            <a:extLst>
              <a:ext uri="{28A0092B-C50C-407E-A947-70E740481C1C}">
                <a14:useLocalDpi xmlns:a14="http://schemas.microsoft.com/office/drawing/2010/main"/>
              </a:ext>
            </a:extLst>
          </a:blip>
          <a:srcRect l="7626" t="8770" r="12027" b="14612"/>
          <a:stretch>
            <a:fillRect/>
          </a:stretch>
        </p:blipFill>
        <p:spPr>
          <a:xfrm>
            <a:off x="6655799" y="1330770"/>
            <a:ext cx="4696993" cy="4606592"/>
          </a:xfrm>
          <a:prstGeom prst="rect">
            <a:avLst/>
          </a:prstGeom>
        </p:spPr>
      </p:pic>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7DADD690-9550-F58C-D5D7-179CDA4989D0}"/>
            </a:ext>
          </a:extLst>
        </p:cNvPr>
        <p:cNvGrpSpPr/>
        <p:nvPr/>
      </p:nvGrpSpPr>
      <p:grpSpPr>
        <a:xfrm>
          <a:off x="0" y="0"/>
          <a:ext cx="0" cy="0"/>
          <a:chOff x="0" y="0"/>
          <a:chExt cx="0" cy="0"/>
        </a:xfrm>
      </p:grpSpPr>
      <p:sp>
        <p:nvSpPr>
          <p:cNvPr id="745" name="Shape 0">
            <a:extLst>
              <a:ext uri="{FF2B5EF4-FFF2-40B4-BE49-F238E27FC236}">
                <a16:creationId xmlns:a16="http://schemas.microsoft.com/office/drawing/2014/main" id="{795A6DA9-0436-C921-CC79-F7EFDB477CD2}"/>
              </a:ext>
            </a:extLst>
          </p:cNvPr>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746" name="Shape 1">
            <a:extLst>
              <a:ext uri="{FF2B5EF4-FFF2-40B4-BE49-F238E27FC236}">
                <a16:creationId xmlns:a16="http://schemas.microsoft.com/office/drawing/2014/main" id="{6AB53984-2E9F-9517-EB1B-8F0391C6AA48}"/>
              </a:ext>
            </a:extLst>
          </p:cNvPr>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747" name="Text 2">
            <a:extLst>
              <a:ext uri="{FF2B5EF4-FFF2-40B4-BE49-F238E27FC236}">
                <a16:creationId xmlns:a16="http://schemas.microsoft.com/office/drawing/2014/main" id="{807CC277-4C9C-FA8A-60D9-28C1D222E329}"/>
              </a:ext>
            </a:extLst>
          </p:cNvPr>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SMART ENERGY</a:t>
            </a:r>
          </a:p>
        </p:txBody>
      </p:sp>
      <p:sp>
        <p:nvSpPr>
          <p:cNvPr id="748" name="Text 3">
            <a:extLst>
              <a:ext uri="{FF2B5EF4-FFF2-40B4-BE49-F238E27FC236}">
                <a16:creationId xmlns:a16="http://schemas.microsoft.com/office/drawing/2014/main" id="{61C274CF-1D13-CD83-A966-C593199EF02C}"/>
              </a:ext>
            </a:extLst>
          </p:cNvPr>
          <p:cNvSpPr txBox="1"/>
          <p:nvPr/>
        </p:nvSpPr>
        <p:spPr>
          <a:xfrm>
            <a:off x="3108960" y="347005"/>
            <a:ext cx="1133856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AXIO — </a:t>
            </a:r>
            <a:r>
              <a:rPr lang="en-US" dirty="0">
                <a:solidFill>
                  <a:srgbClr val="C9912E"/>
                </a:solidFill>
              </a:rPr>
              <a:t>S</a:t>
            </a:r>
            <a:r>
              <a:rPr dirty="0">
                <a:solidFill>
                  <a:srgbClr val="C9912E"/>
                </a:solidFill>
              </a:rPr>
              <a:t>mart </a:t>
            </a:r>
            <a:r>
              <a:rPr lang="en-US" dirty="0">
                <a:solidFill>
                  <a:srgbClr val="C9912E"/>
                </a:solidFill>
              </a:rPr>
              <a:t>E</a:t>
            </a:r>
            <a:r>
              <a:rPr dirty="0">
                <a:solidFill>
                  <a:srgbClr val="C9912E"/>
                </a:solidFill>
              </a:rPr>
              <a:t>nergy</a:t>
            </a:r>
          </a:p>
        </p:txBody>
      </p:sp>
      <p:sp>
        <p:nvSpPr>
          <p:cNvPr id="765" name="Text 20">
            <a:extLst>
              <a:ext uri="{FF2B5EF4-FFF2-40B4-BE49-F238E27FC236}">
                <a16:creationId xmlns:a16="http://schemas.microsoft.com/office/drawing/2014/main" id="{0879C3CC-8F3A-E211-37A7-270B85F12D90}"/>
              </a:ext>
            </a:extLst>
          </p:cNvPr>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767" name="Text 28">
            <a:extLst>
              <a:ext uri="{FF2B5EF4-FFF2-40B4-BE49-F238E27FC236}">
                <a16:creationId xmlns:a16="http://schemas.microsoft.com/office/drawing/2014/main" id="{401BBDCA-D924-30D7-A08E-621E728B727B}"/>
              </a:ext>
            </a:extLst>
          </p:cNvPr>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7" name="Picture 6">
            <a:extLst>
              <a:ext uri="{FF2B5EF4-FFF2-40B4-BE49-F238E27FC236}">
                <a16:creationId xmlns:a16="http://schemas.microsoft.com/office/drawing/2014/main" id="{DA741435-69AF-C8E2-68CC-7C11727F8A8D}"/>
              </a:ext>
            </a:extLst>
          </p:cNvPr>
          <p:cNvPicPr>
            <a:picLocks noChangeAspect="1"/>
          </p:cNvPicPr>
          <p:nvPr/>
        </p:nvPicPr>
        <p:blipFill>
          <a:blip r:embed="rId2">
            <a:extLst>
              <a:ext uri="{28A0092B-C50C-407E-A947-70E740481C1C}">
                <a14:useLocalDpi xmlns:a14="http://schemas.microsoft.com/office/drawing/2010/main"/>
              </a:ext>
            </a:extLst>
          </a:blip>
          <a:srcRect t="3672" b="14912"/>
          <a:stretch>
            <a:fillRect/>
          </a:stretch>
        </p:blipFill>
        <p:spPr>
          <a:xfrm>
            <a:off x="793348" y="1444441"/>
            <a:ext cx="10592603" cy="4853576"/>
          </a:xfrm>
          <a:prstGeom prst="rect">
            <a:avLst/>
          </a:prstGeom>
        </p:spPr>
      </p:pic>
      <p:sp>
        <p:nvSpPr>
          <p:cNvPr id="9" name="TextBox 8">
            <a:extLst>
              <a:ext uri="{FF2B5EF4-FFF2-40B4-BE49-F238E27FC236}">
                <a16:creationId xmlns:a16="http://schemas.microsoft.com/office/drawing/2014/main" id="{D3FBCD8C-C8F3-8A57-3E53-A992EC5D4CA0}"/>
              </a:ext>
            </a:extLst>
          </p:cNvPr>
          <p:cNvSpPr txBox="1"/>
          <p:nvPr/>
        </p:nvSpPr>
        <p:spPr>
          <a:xfrm>
            <a:off x="1476373" y="1012678"/>
            <a:ext cx="9226552" cy="36933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1800" dirty="0">
                <a:solidFill>
                  <a:srgbClr val="CA912E"/>
                </a:solidFill>
              </a:rPr>
              <a:t>Left scans are before Protandim NRF2, NRF1 &amp; AXIO and right scans are after </a:t>
            </a:r>
            <a:r>
              <a:rPr lang="en-US" dirty="0">
                <a:solidFill>
                  <a:srgbClr val="CA912E"/>
                </a:solidFill>
              </a:rPr>
              <a:t>12 days</a:t>
            </a:r>
            <a:r>
              <a:rPr lang="en-US" sz="1800" dirty="0">
                <a:solidFill>
                  <a:srgbClr val="CA912E"/>
                </a:solidFill>
              </a:rPr>
              <a:t> on them</a:t>
            </a:r>
          </a:p>
        </p:txBody>
      </p:sp>
    </p:spTree>
    <p:extLst>
      <p:ext uri="{BB962C8B-B14F-4D97-AF65-F5344CB8AC3E}">
        <p14:creationId xmlns:p14="http://schemas.microsoft.com/office/powerpoint/2010/main" val="3270418253"/>
      </p:ext>
    </p:extLst>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18DF6194-15D1-62A5-7DE7-C6BAE1FD76BC}"/>
            </a:ext>
          </a:extLst>
        </p:cNvPr>
        <p:cNvGrpSpPr/>
        <p:nvPr/>
      </p:nvGrpSpPr>
      <p:grpSpPr>
        <a:xfrm>
          <a:off x="0" y="0"/>
          <a:ext cx="0" cy="0"/>
          <a:chOff x="0" y="0"/>
          <a:chExt cx="0" cy="0"/>
        </a:xfrm>
      </p:grpSpPr>
      <p:sp>
        <p:nvSpPr>
          <p:cNvPr id="745" name="Shape 0">
            <a:extLst>
              <a:ext uri="{FF2B5EF4-FFF2-40B4-BE49-F238E27FC236}">
                <a16:creationId xmlns:a16="http://schemas.microsoft.com/office/drawing/2014/main" id="{D6214014-A1A4-DF68-D8D7-7952E3D3080A}"/>
              </a:ext>
            </a:extLst>
          </p:cNvPr>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746" name="Shape 1">
            <a:extLst>
              <a:ext uri="{FF2B5EF4-FFF2-40B4-BE49-F238E27FC236}">
                <a16:creationId xmlns:a16="http://schemas.microsoft.com/office/drawing/2014/main" id="{52B9428D-1766-3651-EFB8-EC0D49BE54D5}"/>
              </a:ext>
            </a:extLst>
          </p:cNvPr>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747" name="Text 2">
            <a:extLst>
              <a:ext uri="{FF2B5EF4-FFF2-40B4-BE49-F238E27FC236}">
                <a16:creationId xmlns:a16="http://schemas.microsoft.com/office/drawing/2014/main" id="{578BC1C5-E45D-EC20-5E00-319B74741514}"/>
              </a:ext>
            </a:extLst>
          </p:cNvPr>
          <p:cNvSpPr txBox="1"/>
          <p:nvPr/>
        </p:nvSpPr>
        <p:spPr>
          <a:xfrm>
            <a:off x="1078991" y="625655"/>
            <a:ext cx="10058401"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200" b="1" spc="320">
                <a:solidFill>
                  <a:srgbClr val="C9912E"/>
                </a:solidFill>
              </a:defRPr>
            </a:lvl1pPr>
          </a:lstStyle>
          <a:p>
            <a:r>
              <a:t>SMART ENERGY</a:t>
            </a:r>
          </a:p>
        </p:txBody>
      </p:sp>
      <p:sp>
        <p:nvSpPr>
          <p:cNvPr id="748" name="Text 3">
            <a:extLst>
              <a:ext uri="{FF2B5EF4-FFF2-40B4-BE49-F238E27FC236}">
                <a16:creationId xmlns:a16="http://schemas.microsoft.com/office/drawing/2014/main" id="{E7BC6E10-33E7-F15B-18DF-5DA294072418}"/>
              </a:ext>
            </a:extLst>
          </p:cNvPr>
          <p:cNvSpPr txBox="1"/>
          <p:nvPr/>
        </p:nvSpPr>
        <p:spPr>
          <a:xfrm>
            <a:off x="3108960" y="347005"/>
            <a:ext cx="11338560" cy="603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AXIO — </a:t>
            </a:r>
            <a:r>
              <a:rPr lang="en-US" dirty="0">
                <a:solidFill>
                  <a:srgbClr val="C9912E"/>
                </a:solidFill>
              </a:rPr>
              <a:t>S</a:t>
            </a:r>
            <a:r>
              <a:rPr dirty="0">
                <a:solidFill>
                  <a:srgbClr val="C9912E"/>
                </a:solidFill>
              </a:rPr>
              <a:t>mart </a:t>
            </a:r>
            <a:r>
              <a:rPr lang="en-US" dirty="0">
                <a:solidFill>
                  <a:srgbClr val="C9912E"/>
                </a:solidFill>
              </a:rPr>
              <a:t>E</a:t>
            </a:r>
            <a:r>
              <a:rPr dirty="0">
                <a:solidFill>
                  <a:srgbClr val="C9912E"/>
                </a:solidFill>
              </a:rPr>
              <a:t>nergy</a:t>
            </a:r>
          </a:p>
        </p:txBody>
      </p:sp>
      <p:sp>
        <p:nvSpPr>
          <p:cNvPr id="765" name="Text 20">
            <a:extLst>
              <a:ext uri="{FF2B5EF4-FFF2-40B4-BE49-F238E27FC236}">
                <a16:creationId xmlns:a16="http://schemas.microsoft.com/office/drawing/2014/main" id="{CCD62040-F50E-9E09-0452-E8D491431216}"/>
              </a:ext>
            </a:extLst>
          </p:cNvPr>
          <p:cNvSpPr txBox="1"/>
          <p:nvPr/>
        </p:nvSpPr>
        <p:spPr>
          <a:xfrm>
            <a:off x="640079" y="6437376"/>
            <a:ext cx="649224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767" name="Text 28">
            <a:extLst>
              <a:ext uri="{FF2B5EF4-FFF2-40B4-BE49-F238E27FC236}">
                <a16:creationId xmlns:a16="http://schemas.microsoft.com/office/drawing/2014/main" id="{3C678F74-B294-D84D-7D1F-14B9ADF93655}"/>
              </a:ext>
            </a:extLst>
          </p:cNvPr>
          <p:cNvSpPr txBox="1"/>
          <p:nvPr/>
        </p:nvSpPr>
        <p:spPr>
          <a:xfrm>
            <a:off x="7315200" y="6529323"/>
            <a:ext cx="423367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6" name="Picture 5">
            <a:extLst>
              <a:ext uri="{FF2B5EF4-FFF2-40B4-BE49-F238E27FC236}">
                <a16:creationId xmlns:a16="http://schemas.microsoft.com/office/drawing/2014/main" id="{AB5AC01F-2764-34A4-A02B-D32F1E73F89B}"/>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1657697" y="1304900"/>
            <a:ext cx="8863906" cy="5056697"/>
          </a:xfrm>
          <a:prstGeom prst="rect">
            <a:avLst/>
          </a:prstGeom>
        </p:spPr>
      </p:pic>
      <p:pic>
        <p:nvPicPr>
          <p:cNvPr id="8" name="Picture 7">
            <a:extLst>
              <a:ext uri="{FF2B5EF4-FFF2-40B4-BE49-F238E27FC236}">
                <a16:creationId xmlns:a16="http://schemas.microsoft.com/office/drawing/2014/main" id="{424F2F96-A48F-C2CD-2A44-8BC64848DF93}"/>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1874519" y="1911681"/>
            <a:ext cx="5373303" cy="4320664"/>
          </a:xfrm>
          <a:prstGeom prst="rect">
            <a:avLst/>
          </a:prstGeom>
        </p:spPr>
      </p:pic>
      <p:sp>
        <p:nvSpPr>
          <p:cNvPr id="749" name="Text 4">
            <a:extLst>
              <a:ext uri="{FF2B5EF4-FFF2-40B4-BE49-F238E27FC236}">
                <a16:creationId xmlns:a16="http://schemas.microsoft.com/office/drawing/2014/main" id="{3B264044-71BF-694D-D9A2-35011D892D24}"/>
              </a:ext>
            </a:extLst>
          </p:cNvPr>
          <p:cNvSpPr txBox="1"/>
          <p:nvPr/>
        </p:nvSpPr>
        <p:spPr>
          <a:xfrm>
            <a:off x="2405580" y="1117973"/>
            <a:ext cx="7368140" cy="2308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defRPr sz="1500" b="1">
                <a:solidFill>
                  <a:srgbClr val="0433FF"/>
                </a:solidFill>
              </a:defRPr>
            </a:lvl1pPr>
          </a:lstStyle>
          <a:p>
            <a:r>
              <a:rPr lang="en-US" dirty="0">
                <a:solidFill>
                  <a:srgbClr val="CA912E"/>
                </a:solidFill>
              </a:rPr>
              <a:t>Left writing sample is before Protandim NRF2 &amp; AXIO and right is after 2 weeks on them</a:t>
            </a:r>
            <a:endParaRPr dirty="0">
              <a:solidFill>
                <a:srgbClr val="CA912E"/>
              </a:solidFill>
            </a:endParaRPr>
          </a:p>
        </p:txBody>
      </p:sp>
    </p:spTree>
    <p:extLst>
      <p:ext uri="{BB962C8B-B14F-4D97-AF65-F5344CB8AC3E}">
        <p14:creationId xmlns:p14="http://schemas.microsoft.com/office/powerpoint/2010/main" val="1763978326"/>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pic>
        <p:nvPicPr>
          <p:cNvPr id="769" name="Think Dirty Rating Card.png" descr="Think Dirty Rating Card.png"/>
          <p:cNvPicPr>
            <a:picLocks noChangeAspect="1"/>
          </p:cNvPicPr>
          <p:nvPr/>
        </p:nvPicPr>
        <p:blipFill>
          <a:blip r:embed="rId2">
            <a:extLst>
              <a:ext uri="{28A0092B-C50C-407E-A947-70E740481C1C}">
                <a14:useLocalDpi xmlns:a14="http://schemas.microsoft.com/office/drawing/2010/main"/>
              </a:ext>
            </a:extLst>
          </a:blip>
          <a:srcRect l="18877" t="6811" r="18877" b="9400"/>
          <a:stretch>
            <a:fillRect/>
          </a:stretch>
        </p:blipFill>
        <p:spPr>
          <a:xfrm>
            <a:off x="8356100" y="965199"/>
            <a:ext cx="3660561" cy="4927568"/>
          </a:xfrm>
          <a:prstGeom prst="rect">
            <a:avLst/>
          </a:prstGeom>
          <a:ln w="12700">
            <a:miter lim="400000"/>
          </a:ln>
        </p:spPr>
      </p:pic>
      <p:sp>
        <p:nvSpPr>
          <p:cNvPr id="770"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771"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772"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SKIN &amp; HAIR</a:t>
            </a:r>
          </a:p>
        </p:txBody>
      </p:sp>
      <p:sp>
        <p:nvSpPr>
          <p:cNvPr id="773" name="Text 3"/>
          <p:cNvSpPr txBox="1"/>
          <p:nvPr/>
        </p:nvSpPr>
        <p:spPr>
          <a:xfrm>
            <a:off x="640079" y="1146111"/>
            <a:ext cx="7778027" cy="54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p>
            <a:pPr>
              <a:lnSpc>
                <a:spcPct val="98000"/>
              </a:lnSpc>
              <a:defRPr sz="3100" i="1">
                <a:solidFill>
                  <a:srgbClr val="2A2620"/>
                </a:solidFill>
                <a:latin typeface="Georgia"/>
                <a:ea typeface="Georgia"/>
                <a:cs typeface="Georgia"/>
                <a:sym typeface="Georgia"/>
              </a:defRPr>
            </a:pPr>
            <a:r>
              <a:rPr sz="3600" dirty="0"/>
              <a:t>TrueScience — </a:t>
            </a:r>
            <a:r>
              <a:rPr lang="en-US" sz="3600" dirty="0">
                <a:solidFill>
                  <a:srgbClr val="C9912E"/>
                </a:solidFill>
              </a:rPr>
              <a:t>A</a:t>
            </a:r>
            <a:r>
              <a:rPr sz="3600" dirty="0">
                <a:solidFill>
                  <a:srgbClr val="C9912E"/>
                </a:solidFill>
              </a:rPr>
              <a:t>ctivated </a:t>
            </a:r>
            <a:r>
              <a:rPr lang="en-US" sz="3600" dirty="0">
                <a:solidFill>
                  <a:srgbClr val="C9912E"/>
                </a:solidFill>
              </a:rPr>
              <a:t>S</a:t>
            </a:r>
            <a:r>
              <a:rPr sz="3600" dirty="0">
                <a:solidFill>
                  <a:srgbClr val="C9912E"/>
                </a:solidFill>
              </a:rPr>
              <a:t>kin &amp; </a:t>
            </a:r>
            <a:r>
              <a:rPr lang="en-US" sz="3600" dirty="0">
                <a:solidFill>
                  <a:srgbClr val="C9912E"/>
                </a:solidFill>
              </a:rPr>
              <a:t>H</a:t>
            </a:r>
            <a:r>
              <a:rPr sz="3600" dirty="0">
                <a:solidFill>
                  <a:srgbClr val="C9912E"/>
                </a:solidFill>
              </a:rPr>
              <a:t>air</a:t>
            </a:r>
          </a:p>
        </p:txBody>
      </p:sp>
      <p:sp>
        <p:nvSpPr>
          <p:cNvPr id="774" name="Shape 8"/>
          <p:cNvSpPr/>
          <p:nvPr/>
        </p:nvSpPr>
        <p:spPr>
          <a:xfrm>
            <a:off x="327788" y="2355341"/>
            <a:ext cx="4641108" cy="1602017"/>
          </a:xfrm>
          <a:prstGeom prst="roundRect">
            <a:avLst>
              <a:gd name="adj" fmla="val 786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775" name="Shape 9"/>
          <p:cNvSpPr/>
          <p:nvPr/>
        </p:nvSpPr>
        <p:spPr>
          <a:xfrm>
            <a:off x="647368" y="2499342"/>
            <a:ext cx="4154690" cy="25571"/>
          </a:xfrm>
          <a:prstGeom prst="rect">
            <a:avLst/>
          </a:prstGeom>
          <a:solidFill>
            <a:srgbClr val="C9912E"/>
          </a:solidFill>
          <a:ln w="12700">
            <a:miter lim="400000"/>
          </a:ln>
        </p:spPr>
        <p:txBody>
          <a:bodyPr lIns="45719" rIns="45719"/>
          <a:lstStyle/>
          <a:p>
            <a:endParaRPr/>
          </a:p>
        </p:txBody>
      </p:sp>
      <p:pic>
        <p:nvPicPr>
          <p:cNvPr id="776" name="Image 1" descr="Image 1"/>
          <p:cNvPicPr>
            <a:picLocks noChangeAspect="1"/>
          </p:cNvPicPr>
          <p:nvPr/>
        </p:nvPicPr>
        <p:blipFill>
          <a:blip r:embed="rId3"/>
          <a:stretch>
            <a:fillRect/>
          </a:stretch>
        </p:blipFill>
        <p:spPr>
          <a:xfrm>
            <a:off x="755369" y="2679344"/>
            <a:ext cx="360004" cy="360005"/>
          </a:xfrm>
          <a:prstGeom prst="rect">
            <a:avLst/>
          </a:prstGeom>
          <a:ln w="12700">
            <a:miter lim="400000"/>
          </a:ln>
        </p:spPr>
      </p:pic>
      <p:sp>
        <p:nvSpPr>
          <p:cNvPr id="777" name="Text 10"/>
          <p:cNvSpPr txBox="1"/>
          <p:nvPr/>
        </p:nvSpPr>
        <p:spPr>
          <a:xfrm>
            <a:off x="1241374" y="2760544"/>
            <a:ext cx="2768475" cy="2156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700" b="1" spc="121">
                <a:solidFill>
                  <a:srgbClr val="C9912E"/>
                </a:solidFill>
              </a:defRPr>
            </a:lvl1pPr>
          </a:lstStyle>
          <a:p>
            <a:r>
              <a:t>ACTIVATED HAIR CARE</a:t>
            </a:r>
          </a:p>
        </p:txBody>
      </p:sp>
      <p:sp>
        <p:nvSpPr>
          <p:cNvPr id="778" name="Text 11"/>
          <p:cNvSpPr txBox="1"/>
          <p:nvPr/>
        </p:nvSpPr>
        <p:spPr>
          <a:xfrm>
            <a:off x="755369" y="3183349"/>
            <a:ext cx="4037603" cy="68206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nSpc>
                <a:spcPct val="108000"/>
              </a:lnSpc>
              <a:defRPr sz="1500">
                <a:solidFill>
                  <a:srgbClr val="2A2620"/>
                </a:solidFill>
              </a:defRPr>
            </a:lvl1pPr>
          </a:lstStyle>
          <a:p>
            <a:r>
              <a:t>Nrf2 shampoo, conditioner &amp; serum protect against oxidative stress, balance the scalp, strengthen strands, and cut frizz &amp; split ends.</a:t>
            </a:r>
          </a:p>
        </p:txBody>
      </p:sp>
      <p:pic>
        <p:nvPicPr>
          <p:cNvPr id="779" name="Image 3" descr="Image 3"/>
          <p:cNvPicPr>
            <a:picLocks noChangeAspect="1"/>
          </p:cNvPicPr>
          <p:nvPr/>
        </p:nvPicPr>
        <p:blipFill>
          <a:blip r:embed="rId4"/>
          <a:stretch>
            <a:fillRect/>
          </a:stretch>
        </p:blipFill>
        <p:spPr>
          <a:xfrm>
            <a:off x="5422420" y="1833238"/>
            <a:ext cx="1988037" cy="2646222"/>
          </a:xfrm>
          <a:prstGeom prst="rect">
            <a:avLst/>
          </a:prstGeom>
          <a:ln w="12700">
            <a:miter lim="400000"/>
          </a:ln>
          <a:effectLst>
            <a:outerShdw blurRad="139700" dist="50800" dir="5400000" rotWithShape="0">
              <a:srgbClr val="2A2620">
                <a:alpha val="20000"/>
              </a:srgbClr>
            </a:outerShdw>
          </a:effectLst>
        </p:spPr>
      </p:pic>
      <p:sp>
        <p:nvSpPr>
          <p:cNvPr id="780" name="Text 13"/>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781"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
        <p:nvSpPr>
          <p:cNvPr id="782" name="Shape 4"/>
          <p:cNvSpPr/>
          <p:nvPr/>
        </p:nvSpPr>
        <p:spPr>
          <a:xfrm>
            <a:off x="345666" y="4356734"/>
            <a:ext cx="4605352" cy="1589318"/>
          </a:xfrm>
          <a:prstGeom prst="roundRect">
            <a:avLst>
              <a:gd name="adj" fmla="val 7928"/>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783" name="Text 6"/>
          <p:cNvSpPr txBox="1"/>
          <p:nvPr/>
        </p:nvSpPr>
        <p:spPr>
          <a:xfrm>
            <a:off x="1206645" y="4776971"/>
            <a:ext cx="2837932" cy="2156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lstStyle>
            <a:lvl1pPr>
              <a:defRPr sz="1700" b="1" spc="121">
                <a:solidFill>
                  <a:srgbClr val="C9912E"/>
                </a:solidFill>
              </a:defRPr>
            </a:lvl1pPr>
          </a:lstStyle>
          <a:p>
            <a:r>
              <a:t>ACTIVATED SKIN CARE</a:t>
            </a:r>
          </a:p>
        </p:txBody>
      </p:sp>
      <p:sp>
        <p:nvSpPr>
          <p:cNvPr id="784" name="Text 7"/>
          <p:cNvSpPr txBox="1"/>
          <p:nvPr/>
        </p:nvSpPr>
        <p:spPr>
          <a:xfrm>
            <a:off x="721120" y="5127260"/>
            <a:ext cx="3808983" cy="7363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lstStyle>
            <a:lvl1pPr>
              <a:lnSpc>
                <a:spcPct val="108000"/>
              </a:lnSpc>
              <a:defRPr sz="1500">
                <a:solidFill>
                  <a:srgbClr val="2A2620"/>
                </a:solidFill>
              </a:defRPr>
            </a:lvl1pPr>
          </a:lstStyle>
          <a:p>
            <a:r>
              <a:t>Cleanses, firms &amp; smooths in 21 days, brightens, lifts the eye area — plus SPF 30 Protect &amp; an Nrf2 hand cream.</a:t>
            </a:r>
          </a:p>
        </p:txBody>
      </p:sp>
      <p:pic>
        <p:nvPicPr>
          <p:cNvPr id="785" name="Image 0" descr="Image 0"/>
          <p:cNvPicPr>
            <a:picLocks noChangeAspect="1"/>
          </p:cNvPicPr>
          <p:nvPr/>
        </p:nvPicPr>
        <p:blipFill>
          <a:blip r:embed="rId5"/>
          <a:stretch>
            <a:fillRect/>
          </a:stretch>
        </p:blipFill>
        <p:spPr>
          <a:xfrm>
            <a:off x="755369" y="4646214"/>
            <a:ext cx="360004" cy="360005"/>
          </a:xfrm>
          <a:prstGeom prst="rect">
            <a:avLst/>
          </a:prstGeom>
          <a:ln w="12700">
            <a:miter lim="400000"/>
          </a:ln>
        </p:spPr>
      </p:pic>
      <p:pic>
        <p:nvPicPr>
          <p:cNvPr id="786" name="background_removal#TUFITVNtRjd5VFEjMSM2Y2FmMjhhNTNhMzRiYzBiNTFlMTQ3ZGQxNmEyZTRmMCMzNjQjI1RSQU5TRk9STUFUSU9OX1JFUVVFU1Q.png" descr="background_removal#TUFITVNtRjd5VFEjMSM2Y2FmMjhhNTNhMzRiYzBiNTFlMTQ3ZGQxNmEyZTRmMCMzNjQjI1RSQU5TRk9STUFUSU9OX1JFUVVFU1Q.png"/>
          <p:cNvPicPr>
            <a:picLocks noChangeAspect="1"/>
          </p:cNvPicPr>
          <p:nvPr/>
        </p:nvPicPr>
        <p:blipFill>
          <a:blip r:embed="rId6"/>
          <a:stretch>
            <a:fillRect/>
          </a:stretch>
        </p:blipFill>
        <p:spPr>
          <a:xfrm>
            <a:off x="5475746" y="4561896"/>
            <a:ext cx="1767689" cy="1374331"/>
          </a:xfrm>
          <a:prstGeom prst="rect">
            <a:avLst/>
          </a:prstGeom>
          <a:ln w="12700" cap="flat">
            <a:noFill/>
            <a:miter lim="400000"/>
          </a:ln>
          <a:effectLst/>
        </p:spPr>
      </p:pic>
      <p:pic>
        <p:nvPicPr>
          <p:cNvPr id="787" name="Picture 67" descr="Picture 67"/>
          <p:cNvPicPr>
            <a:picLocks noChangeAspect="1"/>
          </p:cNvPicPr>
          <p:nvPr/>
        </p:nvPicPr>
        <p:blipFill>
          <a:blip r:embed="rId7"/>
          <a:stretch>
            <a:fillRect/>
          </a:stretch>
        </p:blipFill>
        <p:spPr>
          <a:xfrm>
            <a:off x="4437383" y="4602872"/>
            <a:ext cx="1629472" cy="1629473"/>
          </a:xfrm>
          <a:prstGeom prst="rect">
            <a:avLst/>
          </a:prstGeom>
          <a:ln w="12700" cap="flat">
            <a:noFill/>
            <a:miter lim="400000"/>
          </a:ln>
          <a:effectLst/>
        </p:spPr>
      </p:pic>
      <p:pic>
        <p:nvPicPr>
          <p:cNvPr id="788" name="gallery-truescience-hand-cream-US-1.png" descr="gallery-truescience-hand-cream-US-1.png"/>
          <p:cNvPicPr>
            <a:picLocks noChangeAspect="1"/>
          </p:cNvPicPr>
          <p:nvPr/>
        </p:nvPicPr>
        <p:blipFill>
          <a:blip r:embed="rId8"/>
          <a:stretch>
            <a:fillRect/>
          </a:stretch>
        </p:blipFill>
        <p:spPr>
          <a:xfrm>
            <a:off x="6419716" y="4250864"/>
            <a:ext cx="1981481" cy="1981481"/>
          </a:xfrm>
          <a:prstGeom prst="rect">
            <a:avLst/>
          </a:prstGeom>
          <a:ln w="12700" cap="flat">
            <a:noFill/>
            <a:miter lim="400000"/>
          </a:ln>
          <a:effectLst/>
        </p:spPr>
      </p:pic>
      <p:pic>
        <p:nvPicPr>
          <p:cNvPr id="790" name="gallery-truescience-perfecting-lotion-US.png" descr="gallery-truescience-perfecting-lotion-US.png"/>
          <p:cNvPicPr>
            <a:picLocks noChangeAspect="1"/>
          </p:cNvPicPr>
          <p:nvPr/>
        </p:nvPicPr>
        <p:blipFill>
          <a:blip r:embed="rId9">
            <a:extLst>
              <a:ext uri="{28A0092B-C50C-407E-A947-70E740481C1C}">
                <a14:useLocalDpi xmlns:a14="http://schemas.microsoft.com/office/drawing/2010/main"/>
              </a:ext>
            </a:extLst>
          </a:blip>
          <a:srcRect/>
          <a:stretch>
            <a:fillRect/>
          </a:stretch>
        </p:blipFill>
        <p:spPr>
          <a:xfrm>
            <a:off x="7715460" y="4553509"/>
            <a:ext cx="417013" cy="1382718"/>
          </a:xfrm>
          <a:custGeom>
            <a:avLst/>
            <a:gdLst/>
            <a:ahLst/>
            <a:cxnLst>
              <a:cxn ang="0">
                <a:pos x="wd2" y="hd2"/>
              </a:cxn>
              <a:cxn ang="5400000">
                <a:pos x="wd2" y="hd2"/>
              </a:cxn>
              <a:cxn ang="10800000">
                <a:pos x="wd2" y="hd2"/>
              </a:cxn>
              <a:cxn ang="16200000">
                <a:pos x="wd2" y="hd2"/>
              </a:cxn>
            </a:cxnLst>
            <a:rect l="0" t="0" r="r" b="b"/>
            <a:pathLst>
              <a:path w="21564" h="21580" extrusionOk="0">
                <a:moveTo>
                  <a:pt x="11487" y="1"/>
                </a:moveTo>
                <a:lnTo>
                  <a:pt x="8019" y="7"/>
                </a:lnTo>
                <a:lnTo>
                  <a:pt x="11036" y="26"/>
                </a:lnTo>
                <a:lnTo>
                  <a:pt x="14073" y="44"/>
                </a:lnTo>
                <a:lnTo>
                  <a:pt x="10461" y="50"/>
                </a:lnTo>
                <a:cubicBezTo>
                  <a:pt x="6496" y="59"/>
                  <a:pt x="3530" y="95"/>
                  <a:pt x="2395" y="156"/>
                </a:cubicBezTo>
                <a:cubicBezTo>
                  <a:pt x="1992" y="177"/>
                  <a:pt x="1524" y="198"/>
                  <a:pt x="1369" y="199"/>
                </a:cubicBezTo>
                <a:cubicBezTo>
                  <a:pt x="1206" y="200"/>
                  <a:pt x="1011" y="234"/>
                  <a:pt x="897" y="279"/>
                </a:cubicBezTo>
                <a:cubicBezTo>
                  <a:pt x="789" y="323"/>
                  <a:pt x="753" y="353"/>
                  <a:pt x="815" y="341"/>
                </a:cubicBezTo>
                <a:cubicBezTo>
                  <a:pt x="977" y="311"/>
                  <a:pt x="846" y="614"/>
                  <a:pt x="671" y="676"/>
                </a:cubicBezTo>
                <a:cubicBezTo>
                  <a:pt x="565" y="714"/>
                  <a:pt x="526" y="1171"/>
                  <a:pt x="446" y="2677"/>
                </a:cubicBezTo>
                <a:cubicBezTo>
                  <a:pt x="359" y="4300"/>
                  <a:pt x="312" y="4676"/>
                  <a:pt x="158" y="4906"/>
                </a:cubicBezTo>
                <a:cubicBezTo>
                  <a:pt x="-3" y="5149"/>
                  <a:pt x="-36" y="5306"/>
                  <a:pt x="35" y="6133"/>
                </a:cubicBezTo>
                <a:cubicBezTo>
                  <a:pt x="80" y="6652"/>
                  <a:pt x="128" y="8366"/>
                  <a:pt x="117" y="9942"/>
                </a:cubicBezTo>
                <a:cubicBezTo>
                  <a:pt x="107" y="11518"/>
                  <a:pt x="70" y="14653"/>
                  <a:pt x="56" y="16910"/>
                </a:cubicBezTo>
                <a:lnTo>
                  <a:pt x="35" y="21017"/>
                </a:lnTo>
                <a:lnTo>
                  <a:pt x="343" y="21147"/>
                </a:lnTo>
                <a:cubicBezTo>
                  <a:pt x="734" y="21320"/>
                  <a:pt x="1633" y="21425"/>
                  <a:pt x="2806" y="21425"/>
                </a:cubicBezTo>
                <a:cubicBezTo>
                  <a:pt x="3246" y="21425"/>
                  <a:pt x="3652" y="21434"/>
                  <a:pt x="3709" y="21450"/>
                </a:cubicBezTo>
                <a:cubicBezTo>
                  <a:pt x="3829" y="21486"/>
                  <a:pt x="5069" y="21516"/>
                  <a:pt x="8409" y="21549"/>
                </a:cubicBezTo>
                <a:cubicBezTo>
                  <a:pt x="12934" y="21595"/>
                  <a:pt x="15164" y="21588"/>
                  <a:pt x="15612" y="21537"/>
                </a:cubicBezTo>
                <a:cubicBezTo>
                  <a:pt x="15877" y="21507"/>
                  <a:pt x="16596" y="21490"/>
                  <a:pt x="17685" y="21481"/>
                </a:cubicBezTo>
                <a:cubicBezTo>
                  <a:pt x="19216" y="21469"/>
                  <a:pt x="19414" y="21454"/>
                  <a:pt x="19963" y="21376"/>
                </a:cubicBezTo>
                <a:cubicBezTo>
                  <a:pt x="20481" y="21302"/>
                  <a:pt x="21200" y="21128"/>
                  <a:pt x="20989" y="21128"/>
                </a:cubicBezTo>
                <a:cubicBezTo>
                  <a:pt x="20950" y="21128"/>
                  <a:pt x="20987" y="21078"/>
                  <a:pt x="21071" y="21010"/>
                </a:cubicBezTo>
                <a:cubicBezTo>
                  <a:pt x="21156" y="20943"/>
                  <a:pt x="21251" y="20769"/>
                  <a:pt x="21277" y="20626"/>
                </a:cubicBezTo>
                <a:cubicBezTo>
                  <a:pt x="21305" y="20474"/>
                  <a:pt x="21369" y="20361"/>
                  <a:pt x="21441" y="20354"/>
                </a:cubicBezTo>
                <a:cubicBezTo>
                  <a:pt x="21532" y="20345"/>
                  <a:pt x="21564" y="18212"/>
                  <a:pt x="21564" y="12042"/>
                </a:cubicBezTo>
                <a:cubicBezTo>
                  <a:pt x="21564" y="4738"/>
                  <a:pt x="21542" y="3733"/>
                  <a:pt x="21400" y="3630"/>
                </a:cubicBezTo>
                <a:cubicBezTo>
                  <a:pt x="21269" y="3536"/>
                  <a:pt x="21236" y="3340"/>
                  <a:pt x="21236" y="2621"/>
                </a:cubicBezTo>
                <a:cubicBezTo>
                  <a:pt x="21236" y="2130"/>
                  <a:pt x="21190" y="1682"/>
                  <a:pt x="21133" y="1630"/>
                </a:cubicBezTo>
                <a:cubicBezTo>
                  <a:pt x="21076" y="1578"/>
                  <a:pt x="21027" y="1272"/>
                  <a:pt x="21010" y="948"/>
                </a:cubicBezTo>
                <a:cubicBezTo>
                  <a:pt x="20978" y="371"/>
                  <a:pt x="20967" y="359"/>
                  <a:pt x="20702" y="279"/>
                </a:cubicBezTo>
                <a:cubicBezTo>
                  <a:pt x="20554" y="235"/>
                  <a:pt x="20277" y="179"/>
                  <a:pt x="20086" y="156"/>
                </a:cubicBezTo>
                <a:cubicBezTo>
                  <a:pt x="19186" y="44"/>
                  <a:pt x="16457" y="-5"/>
                  <a:pt x="11487" y="1"/>
                </a:cubicBezTo>
                <a:close/>
                <a:moveTo>
                  <a:pt x="5576" y="32"/>
                </a:moveTo>
                <a:cubicBezTo>
                  <a:pt x="5502" y="41"/>
                  <a:pt x="5551" y="50"/>
                  <a:pt x="5700" y="50"/>
                </a:cubicBezTo>
                <a:cubicBezTo>
                  <a:pt x="5848" y="50"/>
                  <a:pt x="5917" y="41"/>
                  <a:pt x="5843" y="32"/>
                </a:cubicBezTo>
                <a:cubicBezTo>
                  <a:pt x="5769" y="23"/>
                  <a:pt x="5651" y="23"/>
                  <a:pt x="5576" y="32"/>
                </a:cubicBezTo>
                <a:close/>
                <a:moveTo>
                  <a:pt x="3360" y="63"/>
                </a:moveTo>
                <a:cubicBezTo>
                  <a:pt x="3255" y="71"/>
                  <a:pt x="3305" y="81"/>
                  <a:pt x="3483" y="81"/>
                </a:cubicBezTo>
                <a:cubicBezTo>
                  <a:pt x="3661" y="82"/>
                  <a:pt x="3761" y="78"/>
                  <a:pt x="3688" y="69"/>
                </a:cubicBezTo>
                <a:cubicBezTo>
                  <a:pt x="3615" y="60"/>
                  <a:pt x="3465" y="54"/>
                  <a:pt x="3360" y="63"/>
                </a:cubicBezTo>
                <a:close/>
              </a:path>
            </a:pathLst>
          </a:custGeom>
          <a:ln w="12700" cap="flat">
            <a:noFill/>
            <a:miter lim="400000"/>
          </a:ln>
          <a:effectLst/>
        </p:spPr>
      </p:pic>
      <p:sp>
        <p:nvSpPr>
          <p:cNvPr id="792" name="Shape 9"/>
          <p:cNvSpPr/>
          <p:nvPr/>
        </p:nvSpPr>
        <p:spPr>
          <a:xfrm>
            <a:off x="647368" y="4527938"/>
            <a:ext cx="4154690" cy="25571"/>
          </a:xfrm>
          <a:prstGeom prst="rect">
            <a:avLst/>
          </a:prstGeom>
          <a:solidFill>
            <a:srgbClr val="C9912E"/>
          </a:solidFill>
          <a:ln w="12700">
            <a:miter lim="400000"/>
          </a:ln>
        </p:spPr>
        <p:txBody>
          <a:bodyPr lIns="45719" rIns="45719"/>
          <a:lstStyle/>
          <a:p>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794"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795"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796" name="Text 2"/>
          <p:cNvSpPr txBox="1"/>
          <p:nvPr/>
        </p:nvSpPr>
        <p:spPr>
          <a:xfrm>
            <a:off x="1078991" y="625655"/>
            <a:ext cx="2045996"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FOR YOUR PETS</a:t>
            </a:r>
          </a:p>
        </p:txBody>
      </p:sp>
      <p:sp>
        <p:nvSpPr>
          <p:cNvPr id="797" name="Text 3"/>
          <p:cNvSpPr txBox="1"/>
          <p:nvPr/>
        </p:nvSpPr>
        <p:spPr>
          <a:xfrm>
            <a:off x="640079" y="1064305"/>
            <a:ext cx="1133856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Petandim — </a:t>
            </a:r>
            <a:r>
              <a:rPr dirty="0">
                <a:solidFill>
                  <a:srgbClr val="C9912E"/>
                </a:solidFill>
              </a:rPr>
              <a:t>Nrf2 for Dogs</a:t>
            </a:r>
          </a:p>
        </p:txBody>
      </p:sp>
      <p:sp>
        <p:nvSpPr>
          <p:cNvPr id="798" name="Text 4"/>
          <p:cNvSpPr txBox="1"/>
          <p:nvPr/>
        </p:nvSpPr>
        <p:spPr>
          <a:xfrm>
            <a:off x="621792" y="2007080"/>
            <a:ext cx="10881360"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b="1">
                <a:solidFill>
                  <a:srgbClr val="6B6354"/>
                </a:solidFill>
              </a:defRPr>
            </a:lvl1pPr>
          </a:lstStyle>
          <a:p>
            <a:r>
              <a:rPr dirty="0">
                <a:solidFill>
                  <a:srgbClr val="CA912E"/>
                </a:solidFill>
              </a:rPr>
              <a:t>A double-blind, placebo-controlled study showed reduced cellular stress, better mobility, &amp; improved cognition</a:t>
            </a:r>
          </a:p>
        </p:txBody>
      </p:sp>
      <p:sp>
        <p:nvSpPr>
          <p:cNvPr id="799" name="Shape 5"/>
          <p:cNvSpPr/>
          <p:nvPr/>
        </p:nvSpPr>
        <p:spPr>
          <a:xfrm>
            <a:off x="621792" y="2825183"/>
            <a:ext cx="320041" cy="320041"/>
          </a:xfrm>
          <a:prstGeom prst="ellipse">
            <a:avLst/>
          </a:prstGeom>
          <a:solidFill>
            <a:srgbClr val="FFF3B8"/>
          </a:solidFill>
          <a:ln w="12700">
            <a:miter lim="400000"/>
          </a:ln>
        </p:spPr>
        <p:txBody>
          <a:bodyPr lIns="45719" rIns="45719"/>
          <a:lstStyle/>
          <a:p>
            <a:endParaRPr/>
          </a:p>
        </p:txBody>
      </p:sp>
      <p:sp>
        <p:nvSpPr>
          <p:cNvPr id="800" name="Shape 6"/>
          <p:cNvSpPr/>
          <p:nvPr/>
        </p:nvSpPr>
        <p:spPr>
          <a:xfrm>
            <a:off x="708660" y="2912050"/>
            <a:ext cx="146305" cy="146305"/>
          </a:xfrm>
          <a:prstGeom prst="ellipse">
            <a:avLst/>
          </a:prstGeom>
          <a:solidFill>
            <a:srgbClr val="FFE234"/>
          </a:solidFill>
          <a:ln w="12700">
            <a:miter lim="400000"/>
          </a:ln>
        </p:spPr>
        <p:txBody>
          <a:bodyPr lIns="45719" rIns="45719"/>
          <a:lstStyle/>
          <a:p>
            <a:endParaRPr/>
          </a:p>
        </p:txBody>
      </p:sp>
      <p:sp>
        <p:nvSpPr>
          <p:cNvPr id="801" name="Text 7"/>
          <p:cNvSpPr txBox="1"/>
          <p:nvPr/>
        </p:nvSpPr>
        <p:spPr>
          <a:xfrm>
            <a:off x="1028701" y="2883724"/>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Supports playfulness &amp; energy</a:t>
            </a:r>
          </a:p>
        </p:txBody>
      </p:sp>
      <p:sp>
        <p:nvSpPr>
          <p:cNvPr id="802" name="Shape 8"/>
          <p:cNvSpPr/>
          <p:nvPr/>
        </p:nvSpPr>
        <p:spPr>
          <a:xfrm>
            <a:off x="621792" y="3556702"/>
            <a:ext cx="320041" cy="320041"/>
          </a:xfrm>
          <a:prstGeom prst="ellipse">
            <a:avLst/>
          </a:prstGeom>
          <a:solidFill>
            <a:srgbClr val="FFF3B8"/>
          </a:solidFill>
          <a:ln w="12700">
            <a:miter lim="400000"/>
          </a:ln>
        </p:spPr>
        <p:txBody>
          <a:bodyPr lIns="45719" rIns="45719"/>
          <a:lstStyle/>
          <a:p>
            <a:endParaRPr/>
          </a:p>
        </p:txBody>
      </p:sp>
      <p:sp>
        <p:nvSpPr>
          <p:cNvPr id="803" name="Shape 9"/>
          <p:cNvSpPr/>
          <p:nvPr/>
        </p:nvSpPr>
        <p:spPr>
          <a:xfrm>
            <a:off x="708660" y="3643570"/>
            <a:ext cx="146305" cy="146305"/>
          </a:xfrm>
          <a:prstGeom prst="ellipse">
            <a:avLst/>
          </a:prstGeom>
          <a:solidFill>
            <a:srgbClr val="FFE234"/>
          </a:solidFill>
          <a:ln w="12700">
            <a:miter lim="400000"/>
          </a:ln>
        </p:spPr>
        <p:txBody>
          <a:bodyPr lIns="45719" rIns="45719"/>
          <a:lstStyle/>
          <a:p>
            <a:endParaRPr/>
          </a:p>
        </p:txBody>
      </p:sp>
      <p:sp>
        <p:nvSpPr>
          <p:cNvPr id="804" name="Text 10"/>
          <p:cNvSpPr txBox="1"/>
          <p:nvPr/>
        </p:nvSpPr>
        <p:spPr>
          <a:xfrm>
            <a:off x="1028701" y="3615244"/>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rPr dirty="0"/>
              <a:t>Joint, hearing &amp; eyesight support</a:t>
            </a:r>
          </a:p>
        </p:txBody>
      </p:sp>
      <p:sp>
        <p:nvSpPr>
          <p:cNvPr id="805" name="Shape 11"/>
          <p:cNvSpPr/>
          <p:nvPr/>
        </p:nvSpPr>
        <p:spPr>
          <a:xfrm>
            <a:off x="621792" y="4288222"/>
            <a:ext cx="320041" cy="320041"/>
          </a:xfrm>
          <a:prstGeom prst="ellipse">
            <a:avLst/>
          </a:prstGeom>
          <a:solidFill>
            <a:srgbClr val="FFF3B8"/>
          </a:solidFill>
          <a:ln w="12700">
            <a:miter lim="400000"/>
          </a:ln>
        </p:spPr>
        <p:txBody>
          <a:bodyPr lIns="45719" rIns="45719"/>
          <a:lstStyle/>
          <a:p>
            <a:endParaRPr/>
          </a:p>
        </p:txBody>
      </p:sp>
      <p:sp>
        <p:nvSpPr>
          <p:cNvPr id="806" name="Shape 12"/>
          <p:cNvSpPr/>
          <p:nvPr/>
        </p:nvSpPr>
        <p:spPr>
          <a:xfrm>
            <a:off x="708660" y="4375090"/>
            <a:ext cx="146305" cy="146305"/>
          </a:xfrm>
          <a:prstGeom prst="ellipse">
            <a:avLst/>
          </a:prstGeom>
          <a:solidFill>
            <a:srgbClr val="FFE234"/>
          </a:solidFill>
          <a:ln w="12700">
            <a:miter lim="400000"/>
          </a:ln>
        </p:spPr>
        <p:txBody>
          <a:bodyPr lIns="45719" rIns="45719"/>
          <a:lstStyle/>
          <a:p>
            <a:endParaRPr/>
          </a:p>
        </p:txBody>
      </p:sp>
      <p:sp>
        <p:nvSpPr>
          <p:cNvPr id="807" name="Text 13"/>
          <p:cNvSpPr txBox="1"/>
          <p:nvPr/>
        </p:nvSpPr>
        <p:spPr>
          <a:xfrm>
            <a:off x="1028701" y="4346764"/>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A healthier, shinier coat</a:t>
            </a:r>
          </a:p>
        </p:txBody>
      </p:sp>
      <p:sp>
        <p:nvSpPr>
          <p:cNvPr id="808" name="Shape 14"/>
          <p:cNvSpPr/>
          <p:nvPr/>
        </p:nvSpPr>
        <p:spPr>
          <a:xfrm>
            <a:off x="621792" y="5019743"/>
            <a:ext cx="320041" cy="320041"/>
          </a:xfrm>
          <a:prstGeom prst="ellipse">
            <a:avLst/>
          </a:prstGeom>
          <a:solidFill>
            <a:srgbClr val="FFF3B8"/>
          </a:solidFill>
          <a:ln w="12700">
            <a:miter lim="400000"/>
          </a:ln>
        </p:spPr>
        <p:txBody>
          <a:bodyPr lIns="45719" rIns="45719"/>
          <a:lstStyle/>
          <a:p>
            <a:endParaRPr/>
          </a:p>
        </p:txBody>
      </p:sp>
      <p:sp>
        <p:nvSpPr>
          <p:cNvPr id="809" name="Shape 15"/>
          <p:cNvSpPr/>
          <p:nvPr/>
        </p:nvSpPr>
        <p:spPr>
          <a:xfrm>
            <a:off x="708660" y="5106611"/>
            <a:ext cx="146305" cy="146305"/>
          </a:xfrm>
          <a:prstGeom prst="ellipse">
            <a:avLst/>
          </a:prstGeom>
          <a:solidFill>
            <a:srgbClr val="FFE234"/>
          </a:solidFill>
          <a:ln w="12700">
            <a:miter lim="400000"/>
          </a:ln>
        </p:spPr>
        <p:txBody>
          <a:bodyPr lIns="45719" rIns="45719"/>
          <a:lstStyle/>
          <a:p>
            <a:endParaRPr/>
          </a:p>
        </p:txBody>
      </p:sp>
      <p:sp>
        <p:nvSpPr>
          <p:cNvPr id="810" name="Text 16"/>
          <p:cNvSpPr txBox="1"/>
          <p:nvPr/>
        </p:nvSpPr>
        <p:spPr>
          <a:xfrm>
            <a:off x="1028701" y="5078284"/>
            <a:ext cx="6949442"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t>The same Nrf2 science — for your best friend</a:t>
            </a:r>
          </a:p>
        </p:txBody>
      </p:sp>
      <p:pic>
        <p:nvPicPr>
          <p:cNvPr id="811" name="Image 0" descr="Image 0"/>
          <p:cNvPicPr>
            <a:picLocks noChangeAspect="1"/>
          </p:cNvPicPr>
          <p:nvPr/>
        </p:nvPicPr>
        <p:blipFill>
          <a:blip r:embed="rId2"/>
          <a:srcRect/>
          <a:stretch>
            <a:fillRect/>
          </a:stretch>
        </p:blipFill>
        <p:spPr>
          <a:xfrm>
            <a:off x="9453729" y="728968"/>
            <a:ext cx="3787617" cy="5854080"/>
          </a:xfrm>
          <a:prstGeom prst="rect">
            <a:avLst/>
          </a:prstGeom>
          <a:ln w="12700">
            <a:miter lim="400000"/>
          </a:ln>
          <a:effectLst>
            <a:outerShdw blurRad="139700" dist="50800" dir="5400000" rotWithShape="0">
              <a:srgbClr val="2A2620">
                <a:alpha val="20000"/>
              </a:srgbClr>
            </a:outerShdw>
          </a:effectLst>
        </p:spPr>
      </p:pic>
      <p:sp>
        <p:nvSpPr>
          <p:cNvPr id="812" name="Text 17"/>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These statements have not been evaluated by the Food and Drug Administration. This product is not intended to diagnose, treat, cure, or prevent any disease.</a:t>
            </a:r>
          </a:p>
        </p:txBody>
      </p:sp>
      <p:sp>
        <p:nvSpPr>
          <p:cNvPr id="813"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814" name="background_removal#TUFITWVfUzlVUmMjMSM2Y2FmMjhhNTNhMzRiYzBiNTFlMTQ3ZGQxNmEyZTRmMCM2ODYjI1RSQU5TRk9STUFUSU9OX1JFUVVFU1Q.png" descr="background_removal#TUFITWVfUzlVUmMjMSM2Y2FmMjhhNTNhMzRiYzBiNTFlMTQ3ZGQxNmEyZTRmMCM2ODYjI1RSQU5TRk9STUFUSU9OX1JFUVVFU1Q.png"/>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9832963" y="579353"/>
            <a:ext cx="1770182" cy="1039575"/>
          </a:xfrm>
          <a:prstGeom prst="rect">
            <a:avLst/>
          </a:prstGeom>
          <a:ln w="12700">
            <a:miter lim="400000"/>
          </a:ln>
          <a:effectLst>
            <a:outerShdw blurRad="901700" dist="50800" dir="5400000" rotWithShape="0">
              <a:srgbClr val="2A2620">
                <a:alpha val="20000"/>
              </a:srgbClr>
            </a:outerShdw>
          </a:effectLst>
        </p:spPr>
      </p:pic>
      <p:pic>
        <p:nvPicPr>
          <p:cNvPr id="815" name="pasted-movie.png" descr="pasted-movie.png"/>
          <p:cNvPicPr>
            <a:picLocks noChangeAspect="1"/>
          </p:cNvPicPr>
          <p:nvPr/>
        </p:nvPicPr>
        <p:blipFill>
          <a:blip r:embed="rId4"/>
          <a:stretch>
            <a:fillRect/>
          </a:stretch>
        </p:blipFill>
        <p:spPr>
          <a:xfrm>
            <a:off x="5517022" y="2883724"/>
            <a:ext cx="3589402" cy="2392935"/>
          </a:xfrm>
          <a:prstGeom prst="rect">
            <a:avLst/>
          </a:prstGeom>
          <a:ln w="12700">
            <a:miter lim="400000"/>
          </a:ln>
          <a:effectLst>
            <a:outerShdw blurRad="63500" sx="102000" sy="102000" algn="ctr" rotWithShape="0">
              <a:prstClr val="black">
                <a:alpha val="40000"/>
              </a:prstClr>
            </a:outerShdw>
          </a:effectLst>
        </p:spPr>
      </p:pic>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2D0F7FA8-1B22-09CF-8EEE-2BFBC0BA1FC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E7572465-FF08-BA49-6186-CD0FB008CC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66631" cy="6858000"/>
          </a:xfrm>
          <a:prstGeom prst="rect">
            <a:avLst/>
          </a:prstGeom>
        </p:spPr>
      </p:pic>
    </p:spTree>
    <p:extLst>
      <p:ext uri="{BB962C8B-B14F-4D97-AF65-F5344CB8AC3E}">
        <p14:creationId xmlns:p14="http://schemas.microsoft.com/office/powerpoint/2010/main" val="3245904671"/>
      </p:ext>
    </p:extLst>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861"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862"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863"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LENS</a:t>
            </a:r>
          </a:p>
        </p:txBody>
      </p:sp>
      <p:sp>
        <p:nvSpPr>
          <p:cNvPr id="864" name="Text 3"/>
          <p:cNvSpPr txBox="1"/>
          <p:nvPr/>
        </p:nvSpPr>
        <p:spPr>
          <a:xfrm>
            <a:off x="621792" y="1168727"/>
            <a:ext cx="11338560" cy="5429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3300" i="1">
                <a:solidFill>
                  <a:srgbClr val="2A2620"/>
                </a:solidFill>
                <a:latin typeface="Georgia"/>
                <a:ea typeface="Georgia"/>
                <a:cs typeface="Georgia"/>
                <a:sym typeface="Georgia"/>
              </a:defRPr>
            </a:pPr>
            <a:r>
              <a:rPr sz="3600" dirty="0"/>
              <a:t>6 </a:t>
            </a:r>
            <a:r>
              <a:rPr lang="en-US" sz="3600" dirty="0"/>
              <a:t>T</a:t>
            </a:r>
            <a:r>
              <a:rPr sz="3600" dirty="0"/>
              <a:t>hings to </a:t>
            </a:r>
            <a:r>
              <a:rPr lang="en-US" sz="3600" dirty="0"/>
              <a:t>W</a:t>
            </a:r>
            <a:r>
              <a:rPr sz="3600" dirty="0"/>
              <a:t>eigh in </a:t>
            </a:r>
            <a:r>
              <a:rPr lang="en-US" sz="3600" dirty="0">
                <a:solidFill>
                  <a:srgbClr val="C9912E"/>
                </a:solidFill>
              </a:rPr>
              <a:t>A</a:t>
            </a:r>
            <a:r>
              <a:rPr sz="3600" dirty="0">
                <a:solidFill>
                  <a:srgbClr val="C9912E"/>
                </a:solidFill>
              </a:rPr>
              <a:t>ny </a:t>
            </a:r>
            <a:r>
              <a:rPr lang="en-US" sz="3600" dirty="0">
                <a:solidFill>
                  <a:srgbClr val="C9912E"/>
                </a:solidFill>
              </a:rPr>
              <a:t>O</a:t>
            </a:r>
            <a:r>
              <a:rPr sz="3600" dirty="0">
                <a:solidFill>
                  <a:srgbClr val="C9912E"/>
                </a:solidFill>
              </a:rPr>
              <a:t>pportunity</a:t>
            </a:r>
          </a:p>
        </p:txBody>
      </p:sp>
      <p:sp>
        <p:nvSpPr>
          <p:cNvPr id="865" name="Card 30"/>
          <p:cNvSpPr/>
          <p:nvPr/>
        </p:nvSpPr>
        <p:spPr>
          <a:xfrm>
            <a:off x="640080" y="2060000"/>
            <a:ext cx="3437179" cy="1850001"/>
          </a:xfrm>
          <a:prstGeom prst="roundRect">
            <a:avLst>
              <a:gd name="adj" fmla="val 7000"/>
            </a:avLst>
          </a:prstGeom>
          <a:solidFill>
            <a:srgbClr val="FFFFFF"/>
          </a:solidFill>
          <a:ln w="19050">
            <a:solidFill>
              <a:srgbClr val="F3EAD6"/>
            </a:solidFill>
          </a:ln>
          <a:effectLst>
            <a:outerShdw blurRad="139700" dist="50800" dir="5400000" rotWithShape="0">
              <a:srgbClr val="2A2620">
                <a:alpha val="14000"/>
              </a:srgbClr>
            </a:outerShdw>
          </a:effectLst>
        </p:spPr>
        <p:txBody>
          <a:bodyPr lIns="45719" rIns="45719"/>
          <a:lstStyle/>
          <a:p>
            <a:endParaRPr/>
          </a:p>
        </p:txBody>
      </p:sp>
      <p:sp>
        <p:nvSpPr>
          <p:cNvPr id="866" name="Badge 31"/>
          <p:cNvSpPr/>
          <p:nvPr/>
        </p:nvSpPr>
        <p:spPr>
          <a:xfrm>
            <a:off x="890079" y="2310000"/>
            <a:ext cx="520001" cy="520001"/>
          </a:xfrm>
          <a:prstGeom prst="ellipse">
            <a:avLst/>
          </a:prstGeom>
          <a:solidFill>
            <a:srgbClr val="C9912E"/>
          </a:solidFill>
          <a:ln w="12700">
            <a:miter lim="400000"/>
          </a:ln>
        </p:spPr>
        <p:txBody>
          <a:bodyPr lIns="45719" rIns="45719"/>
          <a:lstStyle/>
          <a:p>
            <a:endParaRPr/>
          </a:p>
        </p:txBody>
      </p:sp>
      <p:sp>
        <p:nvSpPr>
          <p:cNvPr id="867" name="Num 32"/>
          <p:cNvSpPr txBox="1"/>
          <p:nvPr/>
        </p:nvSpPr>
        <p:spPr>
          <a:xfrm>
            <a:off x="890079" y="2436650"/>
            <a:ext cx="520001" cy="266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b="1" i="1">
                <a:solidFill>
                  <a:srgbClr val="FFFFFF"/>
                </a:solidFill>
                <a:latin typeface="Georgia"/>
                <a:ea typeface="Georgia"/>
                <a:cs typeface="Georgia"/>
                <a:sym typeface="Georgia"/>
              </a:defRPr>
            </a:lvl1pPr>
          </a:lstStyle>
          <a:p>
            <a:r>
              <a:t>1</a:t>
            </a:r>
          </a:p>
        </p:txBody>
      </p:sp>
      <p:sp>
        <p:nvSpPr>
          <p:cNvPr id="868" name="Term 33"/>
          <p:cNvSpPr txBox="1"/>
          <p:nvPr/>
        </p:nvSpPr>
        <p:spPr>
          <a:xfrm>
            <a:off x="1510080" y="2370743"/>
            <a:ext cx="2317178" cy="398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3000" b="1">
                <a:solidFill>
                  <a:srgbClr val="2A2620"/>
                </a:solidFill>
              </a:defRPr>
            </a:lvl1pPr>
          </a:lstStyle>
          <a:p>
            <a:r>
              <a:t>Company</a:t>
            </a:r>
          </a:p>
        </p:txBody>
      </p:sp>
      <p:sp>
        <p:nvSpPr>
          <p:cNvPr id="869" name="Q 34"/>
          <p:cNvSpPr txBox="1"/>
          <p:nvPr/>
        </p:nvSpPr>
        <p:spPr>
          <a:xfrm>
            <a:off x="890079" y="2980000"/>
            <a:ext cx="2937180" cy="323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4000"/>
              </a:lnSpc>
              <a:defRPr sz="2100">
                <a:solidFill>
                  <a:srgbClr val="6B6354"/>
                </a:solidFill>
              </a:defRPr>
            </a:lvl1pPr>
          </a:lstStyle>
          <a:p>
            <a:r>
              <a:rPr lang="en-US"/>
              <a:t>W</a:t>
            </a:r>
            <a:r>
              <a:t>ho’s behind it?</a:t>
            </a:r>
          </a:p>
        </p:txBody>
      </p:sp>
      <p:sp>
        <p:nvSpPr>
          <p:cNvPr id="870" name="Card 35"/>
          <p:cNvSpPr/>
          <p:nvPr/>
        </p:nvSpPr>
        <p:spPr>
          <a:xfrm>
            <a:off x="4377258" y="2060000"/>
            <a:ext cx="3437179" cy="1850001"/>
          </a:xfrm>
          <a:prstGeom prst="roundRect">
            <a:avLst>
              <a:gd name="adj" fmla="val 7000"/>
            </a:avLst>
          </a:prstGeom>
          <a:solidFill>
            <a:srgbClr val="FFFFFF"/>
          </a:solidFill>
          <a:ln w="19050">
            <a:solidFill>
              <a:srgbClr val="F3EAD6"/>
            </a:solidFill>
          </a:ln>
          <a:effectLst>
            <a:outerShdw blurRad="139700" dist="50800" dir="5400000" rotWithShape="0">
              <a:srgbClr val="2A2620">
                <a:alpha val="14000"/>
              </a:srgbClr>
            </a:outerShdw>
          </a:effectLst>
        </p:spPr>
        <p:txBody>
          <a:bodyPr lIns="45719" rIns="45719"/>
          <a:lstStyle/>
          <a:p>
            <a:endParaRPr/>
          </a:p>
        </p:txBody>
      </p:sp>
      <p:sp>
        <p:nvSpPr>
          <p:cNvPr id="871" name="Badge 36"/>
          <p:cNvSpPr/>
          <p:nvPr/>
        </p:nvSpPr>
        <p:spPr>
          <a:xfrm>
            <a:off x="4627257" y="2310000"/>
            <a:ext cx="520001" cy="520001"/>
          </a:xfrm>
          <a:prstGeom prst="ellipse">
            <a:avLst/>
          </a:prstGeom>
          <a:solidFill>
            <a:srgbClr val="C9912E"/>
          </a:solidFill>
          <a:ln w="12700">
            <a:miter lim="400000"/>
          </a:ln>
        </p:spPr>
        <p:txBody>
          <a:bodyPr lIns="45719" rIns="45719"/>
          <a:lstStyle/>
          <a:p>
            <a:endParaRPr/>
          </a:p>
        </p:txBody>
      </p:sp>
      <p:sp>
        <p:nvSpPr>
          <p:cNvPr id="872" name="Num 37"/>
          <p:cNvSpPr txBox="1"/>
          <p:nvPr/>
        </p:nvSpPr>
        <p:spPr>
          <a:xfrm>
            <a:off x="4627257" y="2436650"/>
            <a:ext cx="520001" cy="266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b="1" i="1">
                <a:solidFill>
                  <a:srgbClr val="FFFFFF"/>
                </a:solidFill>
                <a:latin typeface="Georgia"/>
                <a:ea typeface="Georgia"/>
                <a:cs typeface="Georgia"/>
                <a:sym typeface="Georgia"/>
              </a:defRPr>
            </a:lvl1pPr>
          </a:lstStyle>
          <a:p>
            <a:r>
              <a:t>2</a:t>
            </a:r>
          </a:p>
        </p:txBody>
      </p:sp>
      <p:sp>
        <p:nvSpPr>
          <p:cNvPr id="873" name="Term 38"/>
          <p:cNvSpPr txBox="1"/>
          <p:nvPr/>
        </p:nvSpPr>
        <p:spPr>
          <a:xfrm>
            <a:off x="5247258" y="2370743"/>
            <a:ext cx="2317178" cy="398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3000" b="1">
                <a:solidFill>
                  <a:srgbClr val="2A2620"/>
                </a:solidFill>
              </a:defRPr>
            </a:lvl1pPr>
          </a:lstStyle>
          <a:p>
            <a:r>
              <a:t>Trends</a:t>
            </a:r>
          </a:p>
        </p:txBody>
      </p:sp>
      <p:sp>
        <p:nvSpPr>
          <p:cNvPr id="874" name="Q 39"/>
          <p:cNvSpPr txBox="1"/>
          <p:nvPr/>
        </p:nvSpPr>
        <p:spPr>
          <a:xfrm>
            <a:off x="4627257" y="2980000"/>
            <a:ext cx="2937179" cy="323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4000"/>
              </a:lnSpc>
              <a:defRPr sz="2100">
                <a:solidFill>
                  <a:srgbClr val="6B6354"/>
                </a:solidFill>
              </a:defRPr>
            </a:lvl1pPr>
          </a:lstStyle>
          <a:p>
            <a:r>
              <a:rPr lang="en-US"/>
              <a:t>I</a:t>
            </a:r>
            <a:r>
              <a:t>s the market growing?</a:t>
            </a:r>
          </a:p>
        </p:txBody>
      </p:sp>
      <p:sp>
        <p:nvSpPr>
          <p:cNvPr id="875" name="Card 40"/>
          <p:cNvSpPr/>
          <p:nvPr/>
        </p:nvSpPr>
        <p:spPr>
          <a:xfrm>
            <a:off x="8114435" y="2060000"/>
            <a:ext cx="3437179" cy="1850001"/>
          </a:xfrm>
          <a:prstGeom prst="roundRect">
            <a:avLst>
              <a:gd name="adj" fmla="val 7000"/>
            </a:avLst>
          </a:prstGeom>
          <a:solidFill>
            <a:srgbClr val="FFFFFF"/>
          </a:solidFill>
          <a:ln w="19050">
            <a:solidFill>
              <a:srgbClr val="F3EAD6"/>
            </a:solidFill>
          </a:ln>
          <a:effectLst>
            <a:outerShdw blurRad="139700" dist="50800" dir="5400000" rotWithShape="0">
              <a:srgbClr val="2A2620">
                <a:alpha val="14000"/>
              </a:srgbClr>
            </a:outerShdw>
          </a:effectLst>
        </p:spPr>
        <p:txBody>
          <a:bodyPr lIns="45719" rIns="45719"/>
          <a:lstStyle/>
          <a:p>
            <a:endParaRPr/>
          </a:p>
        </p:txBody>
      </p:sp>
      <p:sp>
        <p:nvSpPr>
          <p:cNvPr id="876" name="Badge 41"/>
          <p:cNvSpPr/>
          <p:nvPr/>
        </p:nvSpPr>
        <p:spPr>
          <a:xfrm>
            <a:off x="8364435" y="2310000"/>
            <a:ext cx="520001" cy="520001"/>
          </a:xfrm>
          <a:prstGeom prst="ellipse">
            <a:avLst/>
          </a:prstGeom>
          <a:solidFill>
            <a:srgbClr val="C9912E"/>
          </a:solidFill>
          <a:ln w="12700">
            <a:miter lim="400000"/>
          </a:ln>
        </p:spPr>
        <p:txBody>
          <a:bodyPr lIns="45719" rIns="45719"/>
          <a:lstStyle/>
          <a:p>
            <a:endParaRPr/>
          </a:p>
        </p:txBody>
      </p:sp>
      <p:sp>
        <p:nvSpPr>
          <p:cNvPr id="877" name="Num 42"/>
          <p:cNvSpPr txBox="1"/>
          <p:nvPr/>
        </p:nvSpPr>
        <p:spPr>
          <a:xfrm>
            <a:off x="8364435" y="2436650"/>
            <a:ext cx="520001" cy="266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b="1" i="1">
                <a:solidFill>
                  <a:srgbClr val="FFFFFF"/>
                </a:solidFill>
                <a:latin typeface="Georgia"/>
                <a:ea typeface="Georgia"/>
                <a:cs typeface="Georgia"/>
                <a:sym typeface="Georgia"/>
              </a:defRPr>
            </a:lvl1pPr>
          </a:lstStyle>
          <a:p>
            <a:r>
              <a:t>3</a:t>
            </a:r>
          </a:p>
        </p:txBody>
      </p:sp>
      <p:sp>
        <p:nvSpPr>
          <p:cNvPr id="878" name="Term 43"/>
          <p:cNvSpPr txBox="1"/>
          <p:nvPr/>
        </p:nvSpPr>
        <p:spPr>
          <a:xfrm>
            <a:off x="8984436" y="2370743"/>
            <a:ext cx="2317179" cy="398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3000" b="1">
                <a:solidFill>
                  <a:srgbClr val="2A2620"/>
                </a:solidFill>
              </a:defRPr>
            </a:lvl1pPr>
          </a:lstStyle>
          <a:p>
            <a:r>
              <a:t>Products</a:t>
            </a:r>
          </a:p>
        </p:txBody>
      </p:sp>
      <p:sp>
        <p:nvSpPr>
          <p:cNvPr id="879" name="Q 44"/>
          <p:cNvSpPr txBox="1"/>
          <p:nvPr/>
        </p:nvSpPr>
        <p:spPr>
          <a:xfrm>
            <a:off x="8364435" y="2980000"/>
            <a:ext cx="2937180" cy="323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4000"/>
              </a:lnSpc>
              <a:defRPr sz="2100">
                <a:solidFill>
                  <a:srgbClr val="6B6354"/>
                </a:solidFill>
              </a:defRPr>
            </a:lvl1pPr>
          </a:lstStyle>
          <a:p>
            <a:r>
              <a:rPr lang="en-US"/>
              <a:t>R</a:t>
            </a:r>
            <a:r>
              <a:t>eal, unique, consumable?</a:t>
            </a:r>
          </a:p>
        </p:txBody>
      </p:sp>
      <p:sp>
        <p:nvSpPr>
          <p:cNvPr id="880" name="Card 45"/>
          <p:cNvSpPr/>
          <p:nvPr/>
        </p:nvSpPr>
        <p:spPr>
          <a:xfrm>
            <a:off x="640080" y="4210000"/>
            <a:ext cx="3437179" cy="1850001"/>
          </a:xfrm>
          <a:prstGeom prst="roundRect">
            <a:avLst>
              <a:gd name="adj" fmla="val 7000"/>
            </a:avLst>
          </a:prstGeom>
          <a:solidFill>
            <a:srgbClr val="FFFFFF"/>
          </a:solidFill>
          <a:ln w="19050">
            <a:solidFill>
              <a:srgbClr val="F3EAD6"/>
            </a:solidFill>
          </a:ln>
          <a:effectLst>
            <a:outerShdw blurRad="139700" dist="50800" dir="5400000" rotWithShape="0">
              <a:srgbClr val="2A2620">
                <a:alpha val="14000"/>
              </a:srgbClr>
            </a:outerShdw>
          </a:effectLst>
        </p:spPr>
        <p:txBody>
          <a:bodyPr lIns="45719" rIns="45719"/>
          <a:lstStyle/>
          <a:p>
            <a:endParaRPr/>
          </a:p>
        </p:txBody>
      </p:sp>
      <p:sp>
        <p:nvSpPr>
          <p:cNvPr id="881" name="Badge 46"/>
          <p:cNvSpPr/>
          <p:nvPr/>
        </p:nvSpPr>
        <p:spPr>
          <a:xfrm>
            <a:off x="890079" y="4459999"/>
            <a:ext cx="520001" cy="520001"/>
          </a:xfrm>
          <a:prstGeom prst="ellipse">
            <a:avLst/>
          </a:prstGeom>
          <a:solidFill>
            <a:srgbClr val="C9912E"/>
          </a:solidFill>
          <a:ln w="12700">
            <a:miter lim="400000"/>
          </a:ln>
        </p:spPr>
        <p:txBody>
          <a:bodyPr lIns="45719" rIns="45719"/>
          <a:lstStyle/>
          <a:p>
            <a:endParaRPr/>
          </a:p>
        </p:txBody>
      </p:sp>
      <p:sp>
        <p:nvSpPr>
          <p:cNvPr id="882" name="Num 47"/>
          <p:cNvSpPr txBox="1"/>
          <p:nvPr/>
        </p:nvSpPr>
        <p:spPr>
          <a:xfrm>
            <a:off x="890079" y="4586649"/>
            <a:ext cx="520001" cy="266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b="1" i="1">
                <a:solidFill>
                  <a:srgbClr val="FFFFFF"/>
                </a:solidFill>
                <a:latin typeface="Georgia"/>
                <a:ea typeface="Georgia"/>
                <a:cs typeface="Georgia"/>
                <a:sym typeface="Georgia"/>
              </a:defRPr>
            </a:lvl1pPr>
          </a:lstStyle>
          <a:p>
            <a:r>
              <a:t>4</a:t>
            </a:r>
          </a:p>
        </p:txBody>
      </p:sp>
      <p:sp>
        <p:nvSpPr>
          <p:cNvPr id="883" name="Term 48"/>
          <p:cNvSpPr txBox="1"/>
          <p:nvPr/>
        </p:nvSpPr>
        <p:spPr>
          <a:xfrm>
            <a:off x="1510080" y="4520744"/>
            <a:ext cx="2317178" cy="398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3000" b="1">
                <a:solidFill>
                  <a:srgbClr val="2A2620"/>
                </a:solidFill>
              </a:defRPr>
            </a:lvl1pPr>
          </a:lstStyle>
          <a:p>
            <a:r>
              <a:t>Timing</a:t>
            </a:r>
          </a:p>
        </p:txBody>
      </p:sp>
      <p:sp>
        <p:nvSpPr>
          <p:cNvPr id="884" name="Q 49"/>
          <p:cNvSpPr txBox="1"/>
          <p:nvPr/>
        </p:nvSpPr>
        <p:spPr>
          <a:xfrm>
            <a:off x="890079" y="5130000"/>
            <a:ext cx="2937180" cy="323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4000"/>
              </a:lnSpc>
              <a:defRPr sz="2100">
                <a:solidFill>
                  <a:srgbClr val="6B6354"/>
                </a:solidFill>
              </a:defRPr>
            </a:lvl1pPr>
          </a:lstStyle>
          <a:p>
            <a:r>
              <a:rPr lang="en-US"/>
              <a:t>E</a:t>
            </a:r>
            <a:r>
              <a:t>arly or late?</a:t>
            </a:r>
          </a:p>
        </p:txBody>
      </p:sp>
      <p:sp>
        <p:nvSpPr>
          <p:cNvPr id="885" name="Card 50"/>
          <p:cNvSpPr/>
          <p:nvPr/>
        </p:nvSpPr>
        <p:spPr>
          <a:xfrm>
            <a:off x="4377258" y="4210000"/>
            <a:ext cx="3437179" cy="1850001"/>
          </a:xfrm>
          <a:prstGeom prst="roundRect">
            <a:avLst>
              <a:gd name="adj" fmla="val 7000"/>
            </a:avLst>
          </a:prstGeom>
          <a:solidFill>
            <a:srgbClr val="FFFFFF"/>
          </a:solidFill>
          <a:ln w="19050">
            <a:solidFill>
              <a:srgbClr val="F3EAD6"/>
            </a:solidFill>
          </a:ln>
          <a:effectLst>
            <a:outerShdw blurRad="139700" dist="50800" dir="5400000" rotWithShape="0">
              <a:srgbClr val="2A2620">
                <a:alpha val="14000"/>
              </a:srgbClr>
            </a:outerShdw>
          </a:effectLst>
        </p:spPr>
        <p:txBody>
          <a:bodyPr lIns="45719" rIns="45719"/>
          <a:lstStyle/>
          <a:p>
            <a:endParaRPr/>
          </a:p>
        </p:txBody>
      </p:sp>
      <p:sp>
        <p:nvSpPr>
          <p:cNvPr id="886" name="Badge 51"/>
          <p:cNvSpPr/>
          <p:nvPr/>
        </p:nvSpPr>
        <p:spPr>
          <a:xfrm>
            <a:off x="4627257" y="4459999"/>
            <a:ext cx="520001" cy="520001"/>
          </a:xfrm>
          <a:prstGeom prst="ellipse">
            <a:avLst/>
          </a:prstGeom>
          <a:solidFill>
            <a:srgbClr val="C9912E"/>
          </a:solidFill>
          <a:ln w="12700">
            <a:miter lim="400000"/>
          </a:ln>
        </p:spPr>
        <p:txBody>
          <a:bodyPr lIns="45719" rIns="45719"/>
          <a:lstStyle/>
          <a:p>
            <a:endParaRPr/>
          </a:p>
        </p:txBody>
      </p:sp>
      <p:sp>
        <p:nvSpPr>
          <p:cNvPr id="887" name="Num 52"/>
          <p:cNvSpPr txBox="1"/>
          <p:nvPr/>
        </p:nvSpPr>
        <p:spPr>
          <a:xfrm>
            <a:off x="4627257" y="4586649"/>
            <a:ext cx="520001" cy="266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b="1" i="1">
                <a:solidFill>
                  <a:srgbClr val="FFFFFF"/>
                </a:solidFill>
                <a:latin typeface="Georgia"/>
                <a:ea typeface="Georgia"/>
                <a:cs typeface="Georgia"/>
                <a:sym typeface="Georgia"/>
              </a:defRPr>
            </a:lvl1pPr>
          </a:lstStyle>
          <a:p>
            <a:r>
              <a:t>5</a:t>
            </a:r>
          </a:p>
        </p:txBody>
      </p:sp>
      <p:sp>
        <p:nvSpPr>
          <p:cNvPr id="888" name="Term 53"/>
          <p:cNvSpPr txBox="1"/>
          <p:nvPr/>
        </p:nvSpPr>
        <p:spPr>
          <a:xfrm>
            <a:off x="5247258" y="4520744"/>
            <a:ext cx="2317178" cy="398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3000" b="1">
                <a:solidFill>
                  <a:srgbClr val="2A2620"/>
                </a:solidFill>
              </a:defRPr>
            </a:lvl1pPr>
          </a:lstStyle>
          <a:p>
            <a:r>
              <a:t>Compensation</a:t>
            </a:r>
          </a:p>
        </p:txBody>
      </p:sp>
      <p:sp>
        <p:nvSpPr>
          <p:cNvPr id="889" name="Q 54"/>
          <p:cNvSpPr txBox="1"/>
          <p:nvPr/>
        </p:nvSpPr>
        <p:spPr>
          <a:xfrm>
            <a:off x="4627257" y="5130000"/>
            <a:ext cx="2937179" cy="323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4000"/>
              </a:lnSpc>
              <a:defRPr sz="2100">
                <a:solidFill>
                  <a:srgbClr val="6B6354"/>
                </a:solidFill>
              </a:defRPr>
            </a:lvl1pPr>
          </a:lstStyle>
          <a:p>
            <a:r>
              <a:rPr lang="en-US"/>
              <a:t>H</a:t>
            </a:r>
            <a:r>
              <a:t>ow does it pay?</a:t>
            </a:r>
          </a:p>
        </p:txBody>
      </p:sp>
      <p:sp>
        <p:nvSpPr>
          <p:cNvPr id="890" name="Card 55"/>
          <p:cNvSpPr/>
          <p:nvPr/>
        </p:nvSpPr>
        <p:spPr>
          <a:xfrm>
            <a:off x="8114435" y="4210000"/>
            <a:ext cx="3437179" cy="1850001"/>
          </a:xfrm>
          <a:prstGeom prst="roundRect">
            <a:avLst>
              <a:gd name="adj" fmla="val 7000"/>
            </a:avLst>
          </a:prstGeom>
          <a:solidFill>
            <a:srgbClr val="FFFFFF"/>
          </a:solidFill>
          <a:ln w="19050">
            <a:solidFill>
              <a:srgbClr val="F3EAD6"/>
            </a:solidFill>
          </a:ln>
          <a:effectLst>
            <a:outerShdw blurRad="139700" dist="50800" dir="5400000" rotWithShape="0">
              <a:srgbClr val="2A2620">
                <a:alpha val="14000"/>
              </a:srgbClr>
            </a:outerShdw>
          </a:effectLst>
        </p:spPr>
        <p:txBody>
          <a:bodyPr lIns="45719" rIns="45719"/>
          <a:lstStyle/>
          <a:p>
            <a:endParaRPr/>
          </a:p>
        </p:txBody>
      </p:sp>
      <p:sp>
        <p:nvSpPr>
          <p:cNvPr id="891" name="Badge 56"/>
          <p:cNvSpPr/>
          <p:nvPr/>
        </p:nvSpPr>
        <p:spPr>
          <a:xfrm>
            <a:off x="8364435" y="4459999"/>
            <a:ext cx="520001" cy="520001"/>
          </a:xfrm>
          <a:prstGeom prst="ellipse">
            <a:avLst/>
          </a:prstGeom>
          <a:solidFill>
            <a:srgbClr val="C9912E"/>
          </a:solidFill>
          <a:ln w="12700">
            <a:miter lim="400000"/>
          </a:ln>
        </p:spPr>
        <p:txBody>
          <a:bodyPr lIns="45719" rIns="45719"/>
          <a:lstStyle/>
          <a:p>
            <a:endParaRPr/>
          </a:p>
        </p:txBody>
      </p:sp>
      <p:sp>
        <p:nvSpPr>
          <p:cNvPr id="892" name="Num 57"/>
          <p:cNvSpPr txBox="1"/>
          <p:nvPr/>
        </p:nvSpPr>
        <p:spPr>
          <a:xfrm>
            <a:off x="8364435" y="4586649"/>
            <a:ext cx="520001" cy="266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b="1" i="1">
                <a:solidFill>
                  <a:srgbClr val="FFFFFF"/>
                </a:solidFill>
                <a:latin typeface="Georgia"/>
                <a:ea typeface="Georgia"/>
                <a:cs typeface="Georgia"/>
                <a:sym typeface="Georgia"/>
              </a:defRPr>
            </a:lvl1pPr>
          </a:lstStyle>
          <a:p>
            <a:r>
              <a:t>6</a:t>
            </a:r>
          </a:p>
        </p:txBody>
      </p:sp>
      <p:sp>
        <p:nvSpPr>
          <p:cNvPr id="893" name="Term 58"/>
          <p:cNvSpPr txBox="1"/>
          <p:nvPr/>
        </p:nvSpPr>
        <p:spPr>
          <a:xfrm>
            <a:off x="8984436" y="4520744"/>
            <a:ext cx="2317179" cy="3985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3000" b="1">
                <a:solidFill>
                  <a:srgbClr val="2A2620"/>
                </a:solidFill>
              </a:defRPr>
            </a:lvl1pPr>
          </a:lstStyle>
          <a:p>
            <a:r>
              <a:t>Systems</a:t>
            </a:r>
          </a:p>
        </p:txBody>
      </p:sp>
      <p:sp>
        <p:nvSpPr>
          <p:cNvPr id="894" name="Q 59"/>
          <p:cNvSpPr txBox="1"/>
          <p:nvPr/>
        </p:nvSpPr>
        <p:spPr>
          <a:xfrm>
            <a:off x="8364435" y="5130000"/>
            <a:ext cx="2937180" cy="3231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4000"/>
              </a:lnSpc>
              <a:defRPr sz="2100">
                <a:solidFill>
                  <a:srgbClr val="6B6354"/>
                </a:solidFill>
              </a:defRPr>
            </a:lvl1pPr>
          </a:lstStyle>
          <a:p>
            <a:r>
              <a:rPr lang="en-US"/>
              <a:t>C</a:t>
            </a:r>
            <a:r>
              <a:t>an it be duplicated?</a:t>
            </a:r>
          </a:p>
        </p:txBody>
      </p:sp>
      <p:sp>
        <p:nvSpPr>
          <p:cNvPr id="895"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897"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898"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899"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TREND</a:t>
            </a:r>
          </a:p>
        </p:txBody>
      </p:sp>
      <p:sp>
        <p:nvSpPr>
          <p:cNvPr id="900" name="Text 3"/>
          <p:cNvSpPr txBox="1"/>
          <p:nvPr/>
        </p:nvSpPr>
        <p:spPr>
          <a:xfrm>
            <a:off x="621792" y="1115965"/>
            <a:ext cx="1133856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Riding a </a:t>
            </a:r>
            <a:r>
              <a:rPr dirty="0">
                <a:solidFill>
                  <a:srgbClr val="C9912E"/>
                </a:solidFill>
              </a:rPr>
              <a:t>$600B+ </a:t>
            </a:r>
            <a:r>
              <a:rPr lang="en-US" dirty="0">
                <a:solidFill>
                  <a:srgbClr val="C9912E"/>
                </a:solidFill>
              </a:rPr>
              <a:t>W</a:t>
            </a:r>
            <a:r>
              <a:rPr dirty="0">
                <a:solidFill>
                  <a:srgbClr val="C9912E"/>
                </a:solidFill>
              </a:rPr>
              <a:t>ave</a:t>
            </a:r>
          </a:p>
        </p:txBody>
      </p:sp>
      <p:sp>
        <p:nvSpPr>
          <p:cNvPr id="901" name="Text 4"/>
          <p:cNvSpPr txBox="1"/>
          <p:nvPr/>
        </p:nvSpPr>
        <p:spPr>
          <a:xfrm>
            <a:off x="640080" y="1923696"/>
            <a:ext cx="10881360"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a:solidFill>
                  <a:srgbClr val="6B6354"/>
                </a:solidFill>
              </a:defRPr>
            </a:lvl1pPr>
          </a:lstStyle>
          <a:p>
            <a:r>
              <a:rPr dirty="0">
                <a:solidFill>
                  <a:srgbClr val="CA912E"/>
                </a:solidFill>
              </a:rPr>
              <a:t>The categories LifeVantage plays in — and their size.</a:t>
            </a:r>
          </a:p>
        </p:txBody>
      </p:sp>
      <p:sp>
        <p:nvSpPr>
          <p:cNvPr id="902" name="Shape 5"/>
          <p:cNvSpPr/>
          <p:nvPr/>
        </p:nvSpPr>
        <p:spPr>
          <a:xfrm>
            <a:off x="640079" y="3840479"/>
            <a:ext cx="10908794" cy="1"/>
          </a:xfrm>
          <a:prstGeom prst="line">
            <a:avLst/>
          </a:prstGeom>
          <a:ln>
            <a:solidFill>
              <a:srgbClr val="F3EAD6"/>
            </a:solidFill>
          </a:ln>
        </p:spPr>
        <p:txBody>
          <a:bodyPr lIns="45719" rIns="45719"/>
          <a:lstStyle/>
          <a:p>
            <a:endParaRPr/>
          </a:p>
        </p:txBody>
      </p:sp>
      <p:sp>
        <p:nvSpPr>
          <p:cNvPr id="903" name="Shape 6"/>
          <p:cNvSpPr/>
          <p:nvPr/>
        </p:nvSpPr>
        <p:spPr>
          <a:xfrm>
            <a:off x="640079" y="3200400"/>
            <a:ext cx="10908794" cy="0"/>
          </a:xfrm>
          <a:prstGeom prst="line">
            <a:avLst/>
          </a:prstGeom>
          <a:ln>
            <a:solidFill>
              <a:srgbClr val="F3EAD6"/>
            </a:solidFill>
          </a:ln>
        </p:spPr>
        <p:txBody>
          <a:bodyPr lIns="45719" rIns="45719"/>
          <a:lstStyle/>
          <a:p>
            <a:endParaRPr/>
          </a:p>
        </p:txBody>
      </p:sp>
      <p:sp>
        <p:nvSpPr>
          <p:cNvPr id="904" name="Shape 7"/>
          <p:cNvSpPr/>
          <p:nvPr/>
        </p:nvSpPr>
        <p:spPr>
          <a:xfrm>
            <a:off x="640079" y="2560320"/>
            <a:ext cx="10908794" cy="1"/>
          </a:xfrm>
          <a:prstGeom prst="line">
            <a:avLst/>
          </a:prstGeom>
          <a:ln>
            <a:solidFill>
              <a:srgbClr val="F3EAD6"/>
            </a:solidFill>
          </a:ln>
        </p:spPr>
        <p:txBody>
          <a:bodyPr lIns="45719" rIns="45719"/>
          <a:lstStyle/>
          <a:p>
            <a:endParaRPr/>
          </a:p>
        </p:txBody>
      </p:sp>
      <p:sp>
        <p:nvSpPr>
          <p:cNvPr id="905" name="Shape 8"/>
          <p:cNvSpPr/>
          <p:nvPr/>
        </p:nvSpPr>
        <p:spPr>
          <a:xfrm>
            <a:off x="640079" y="4480559"/>
            <a:ext cx="10908794" cy="1"/>
          </a:xfrm>
          <a:prstGeom prst="line">
            <a:avLst/>
          </a:prstGeom>
          <a:ln w="15875">
            <a:solidFill>
              <a:srgbClr val="9C937F"/>
            </a:solidFill>
          </a:ln>
        </p:spPr>
        <p:txBody>
          <a:bodyPr lIns="45719" rIns="45719"/>
          <a:lstStyle/>
          <a:p>
            <a:endParaRPr/>
          </a:p>
        </p:txBody>
      </p:sp>
      <p:sp>
        <p:nvSpPr>
          <p:cNvPr id="906" name="Shape 9"/>
          <p:cNvSpPr/>
          <p:nvPr/>
        </p:nvSpPr>
        <p:spPr>
          <a:xfrm>
            <a:off x="640080" y="4229377"/>
            <a:ext cx="1604773" cy="251184"/>
          </a:xfrm>
          <a:prstGeom prst="roundRect">
            <a:avLst>
              <a:gd name="adj" fmla="val 10921"/>
            </a:avLst>
          </a:prstGeom>
          <a:solidFill>
            <a:srgbClr val="0433FF"/>
          </a:solidFill>
          <a:ln w="12700">
            <a:miter lim="400000"/>
          </a:ln>
          <a:effectLst>
            <a:outerShdw blurRad="139700" dist="50800" dir="5400000" rotWithShape="0">
              <a:srgbClr val="2A2620">
                <a:alpha val="20000"/>
              </a:srgbClr>
            </a:outerShdw>
          </a:effectLst>
        </p:spPr>
        <p:txBody>
          <a:bodyPr lIns="45719" rIns="45719"/>
          <a:lstStyle/>
          <a:p>
            <a:endParaRPr/>
          </a:p>
        </p:txBody>
      </p:sp>
      <p:sp>
        <p:nvSpPr>
          <p:cNvPr id="907" name="Text 10"/>
          <p:cNvSpPr txBox="1"/>
          <p:nvPr/>
        </p:nvSpPr>
        <p:spPr>
          <a:xfrm>
            <a:off x="457200" y="3969352"/>
            <a:ext cx="1970533"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a:solidFill>
                  <a:srgbClr val="2A2620"/>
                </a:solidFill>
              </a:defRPr>
            </a:lvl1pPr>
          </a:lstStyle>
          <a:p>
            <a:r>
              <a:t>$37B</a:t>
            </a:r>
          </a:p>
        </p:txBody>
      </p:sp>
      <p:sp>
        <p:nvSpPr>
          <p:cNvPr id="908" name="Text 11"/>
          <p:cNvSpPr txBox="1"/>
          <p:nvPr/>
        </p:nvSpPr>
        <p:spPr>
          <a:xfrm>
            <a:off x="493776" y="4544567"/>
            <a:ext cx="1897379"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400" b="1"/>
            </a:lvl1pPr>
          </a:lstStyle>
          <a:p>
            <a:r>
              <a:t>Weight</a:t>
            </a:r>
          </a:p>
        </p:txBody>
      </p:sp>
      <p:sp>
        <p:nvSpPr>
          <p:cNvPr id="909" name="Shape 12"/>
          <p:cNvSpPr/>
          <p:nvPr/>
        </p:nvSpPr>
        <p:spPr>
          <a:xfrm>
            <a:off x="2500883" y="4141123"/>
            <a:ext cx="1604773" cy="339437"/>
          </a:xfrm>
          <a:prstGeom prst="roundRect">
            <a:avLst>
              <a:gd name="adj" fmla="val 8082"/>
            </a:avLst>
          </a:prstGeom>
          <a:solidFill>
            <a:srgbClr val="0433FF"/>
          </a:solidFill>
          <a:ln w="12700">
            <a:miter lim="400000"/>
          </a:ln>
          <a:effectLst>
            <a:outerShdw blurRad="139700" dist="50800" dir="5400000" rotWithShape="0">
              <a:srgbClr val="2A2620">
                <a:alpha val="20000"/>
              </a:srgbClr>
            </a:outerShdw>
          </a:effectLst>
        </p:spPr>
        <p:txBody>
          <a:bodyPr lIns="45719" rIns="45719"/>
          <a:lstStyle/>
          <a:p>
            <a:endParaRPr/>
          </a:p>
        </p:txBody>
      </p:sp>
      <p:sp>
        <p:nvSpPr>
          <p:cNvPr id="910" name="Text 13"/>
          <p:cNvSpPr txBox="1"/>
          <p:nvPr/>
        </p:nvSpPr>
        <p:spPr>
          <a:xfrm>
            <a:off x="2318004" y="3881099"/>
            <a:ext cx="1970533"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a:solidFill>
                  <a:srgbClr val="2A2620"/>
                </a:solidFill>
              </a:defRPr>
            </a:lvl1pPr>
          </a:lstStyle>
          <a:p>
            <a:r>
              <a:t>$50B</a:t>
            </a:r>
          </a:p>
        </p:txBody>
      </p:sp>
      <p:sp>
        <p:nvSpPr>
          <p:cNvPr id="911" name="Text 14"/>
          <p:cNvSpPr txBox="1"/>
          <p:nvPr/>
        </p:nvSpPr>
        <p:spPr>
          <a:xfrm>
            <a:off x="2354579" y="4544567"/>
            <a:ext cx="1897380"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400" b="1"/>
            </a:lvl1pPr>
          </a:lstStyle>
          <a:p>
            <a:r>
              <a:t>Energy</a:t>
            </a:r>
          </a:p>
        </p:txBody>
      </p:sp>
      <p:sp>
        <p:nvSpPr>
          <p:cNvPr id="912" name="Shape 15"/>
          <p:cNvSpPr/>
          <p:nvPr/>
        </p:nvSpPr>
        <p:spPr>
          <a:xfrm>
            <a:off x="4361688" y="4025715"/>
            <a:ext cx="1604773" cy="454846"/>
          </a:xfrm>
          <a:prstGeom prst="roundRect">
            <a:avLst>
              <a:gd name="adj" fmla="val 6031"/>
            </a:avLst>
          </a:prstGeom>
          <a:solidFill>
            <a:srgbClr val="0433FF"/>
          </a:solidFill>
          <a:ln w="12700">
            <a:miter lim="400000"/>
          </a:ln>
          <a:effectLst>
            <a:outerShdw blurRad="139700" dist="50800" dir="5400000" rotWithShape="0">
              <a:srgbClr val="2A2620">
                <a:alpha val="20000"/>
              </a:srgbClr>
            </a:outerShdw>
          </a:effectLst>
        </p:spPr>
        <p:txBody>
          <a:bodyPr lIns="45719" rIns="45719"/>
          <a:lstStyle/>
          <a:p>
            <a:endParaRPr/>
          </a:p>
        </p:txBody>
      </p:sp>
      <p:sp>
        <p:nvSpPr>
          <p:cNvPr id="913" name="Text 16"/>
          <p:cNvSpPr txBox="1"/>
          <p:nvPr/>
        </p:nvSpPr>
        <p:spPr>
          <a:xfrm>
            <a:off x="4178808" y="3765690"/>
            <a:ext cx="1970533"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a:solidFill>
                  <a:srgbClr val="2A2620"/>
                </a:solidFill>
              </a:defRPr>
            </a:lvl1pPr>
          </a:lstStyle>
          <a:p>
            <a:r>
              <a:t>$67B</a:t>
            </a:r>
          </a:p>
        </p:txBody>
      </p:sp>
      <p:sp>
        <p:nvSpPr>
          <p:cNvPr id="914" name="Text 17"/>
          <p:cNvSpPr txBox="1"/>
          <p:nvPr/>
        </p:nvSpPr>
        <p:spPr>
          <a:xfrm>
            <a:off x="4215384" y="4544567"/>
            <a:ext cx="1897380"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400" b="1"/>
            </a:lvl1pPr>
          </a:lstStyle>
          <a:p>
            <a:r>
              <a:t>Pet Care</a:t>
            </a:r>
          </a:p>
        </p:txBody>
      </p:sp>
      <p:sp>
        <p:nvSpPr>
          <p:cNvPr id="915" name="Shape 18"/>
          <p:cNvSpPr/>
          <p:nvPr/>
        </p:nvSpPr>
        <p:spPr>
          <a:xfrm>
            <a:off x="6222491" y="3903517"/>
            <a:ext cx="1604773" cy="577043"/>
          </a:xfrm>
          <a:prstGeom prst="roundRect">
            <a:avLst>
              <a:gd name="adj" fmla="val 4754"/>
            </a:avLst>
          </a:prstGeom>
          <a:solidFill>
            <a:srgbClr val="0433FF"/>
          </a:solidFill>
          <a:ln w="12700">
            <a:miter lim="400000"/>
          </a:ln>
          <a:effectLst>
            <a:outerShdw blurRad="139700" dist="50800" dir="5400000" rotWithShape="0">
              <a:srgbClr val="2A2620">
                <a:alpha val="20000"/>
              </a:srgbClr>
            </a:outerShdw>
          </a:effectLst>
        </p:spPr>
        <p:txBody>
          <a:bodyPr lIns="45719" rIns="45719"/>
          <a:lstStyle/>
          <a:p>
            <a:endParaRPr/>
          </a:p>
        </p:txBody>
      </p:sp>
      <p:sp>
        <p:nvSpPr>
          <p:cNvPr id="916" name="Text 19"/>
          <p:cNvSpPr txBox="1"/>
          <p:nvPr/>
        </p:nvSpPr>
        <p:spPr>
          <a:xfrm>
            <a:off x="6039611" y="3643493"/>
            <a:ext cx="1970534"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a:solidFill>
                  <a:srgbClr val="2A2620"/>
                </a:solidFill>
              </a:defRPr>
            </a:lvl1pPr>
          </a:lstStyle>
          <a:p>
            <a:r>
              <a:t>$85B</a:t>
            </a:r>
          </a:p>
        </p:txBody>
      </p:sp>
      <p:sp>
        <p:nvSpPr>
          <p:cNvPr id="917" name="Text 20"/>
          <p:cNvSpPr txBox="1"/>
          <p:nvPr/>
        </p:nvSpPr>
        <p:spPr>
          <a:xfrm>
            <a:off x="6076188" y="4544567"/>
            <a:ext cx="1897379"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400" b="1"/>
            </a:lvl1pPr>
          </a:lstStyle>
          <a:p>
            <a:r>
              <a:t>Hair Care</a:t>
            </a:r>
          </a:p>
        </p:txBody>
      </p:sp>
      <p:sp>
        <p:nvSpPr>
          <p:cNvPr id="918" name="Shape 21"/>
          <p:cNvSpPr/>
          <p:nvPr/>
        </p:nvSpPr>
        <p:spPr>
          <a:xfrm>
            <a:off x="8083295" y="3659123"/>
            <a:ext cx="1604773" cy="821437"/>
          </a:xfrm>
          <a:prstGeom prst="roundRect">
            <a:avLst>
              <a:gd name="adj" fmla="val 3340"/>
            </a:avLst>
          </a:prstGeom>
          <a:solidFill>
            <a:srgbClr val="0433FF"/>
          </a:solidFill>
          <a:ln w="12700">
            <a:miter lim="400000"/>
          </a:ln>
          <a:effectLst>
            <a:outerShdw blurRad="139700" dist="50800" dir="5400000" rotWithShape="0">
              <a:srgbClr val="2A2620">
                <a:alpha val="20000"/>
              </a:srgbClr>
            </a:outerShdw>
          </a:effectLst>
        </p:spPr>
        <p:txBody>
          <a:bodyPr lIns="45719" rIns="45719"/>
          <a:lstStyle/>
          <a:p>
            <a:endParaRPr/>
          </a:p>
        </p:txBody>
      </p:sp>
      <p:sp>
        <p:nvSpPr>
          <p:cNvPr id="919" name="Text 22"/>
          <p:cNvSpPr txBox="1"/>
          <p:nvPr/>
        </p:nvSpPr>
        <p:spPr>
          <a:xfrm>
            <a:off x="7900416" y="3399099"/>
            <a:ext cx="1970533"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a:solidFill>
                  <a:srgbClr val="2A2620"/>
                </a:solidFill>
              </a:defRPr>
            </a:lvl1pPr>
          </a:lstStyle>
          <a:p>
            <a:r>
              <a:t>$121B</a:t>
            </a:r>
          </a:p>
        </p:txBody>
      </p:sp>
      <p:sp>
        <p:nvSpPr>
          <p:cNvPr id="920" name="Text 23"/>
          <p:cNvSpPr txBox="1"/>
          <p:nvPr/>
        </p:nvSpPr>
        <p:spPr>
          <a:xfrm>
            <a:off x="7936992" y="4544567"/>
            <a:ext cx="1897380"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400" b="1"/>
            </a:lvl1pPr>
          </a:lstStyle>
          <a:p>
            <a:r>
              <a:t>Skin Care</a:t>
            </a:r>
          </a:p>
        </p:txBody>
      </p:sp>
      <p:sp>
        <p:nvSpPr>
          <p:cNvPr id="921" name="Shape 24"/>
          <p:cNvSpPr/>
          <p:nvPr/>
        </p:nvSpPr>
        <p:spPr>
          <a:xfrm>
            <a:off x="9944100" y="2443941"/>
            <a:ext cx="1604773" cy="2036619"/>
          </a:xfrm>
          <a:prstGeom prst="roundRect">
            <a:avLst>
              <a:gd name="adj" fmla="val 1709"/>
            </a:avLst>
          </a:prstGeom>
          <a:solidFill>
            <a:srgbClr val="0433FF"/>
          </a:solidFill>
          <a:ln w="12700">
            <a:miter lim="400000"/>
          </a:ln>
          <a:effectLst>
            <a:outerShdw blurRad="139700" dist="50800" dir="5400000" rotWithShape="0">
              <a:srgbClr val="2A2620">
                <a:alpha val="20000"/>
              </a:srgbClr>
            </a:outerShdw>
          </a:effectLst>
        </p:spPr>
        <p:txBody>
          <a:bodyPr lIns="45719" rIns="45719"/>
          <a:lstStyle/>
          <a:p>
            <a:endParaRPr/>
          </a:p>
        </p:txBody>
      </p:sp>
      <p:sp>
        <p:nvSpPr>
          <p:cNvPr id="922" name="Text 25"/>
          <p:cNvSpPr txBox="1"/>
          <p:nvPr/>
        </p:nvSpPr>
        <p:spPr>
          <a:xfrm>
            <a:off x="9761219" y="2183917"/>
            <a:ext cx="1970533"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a:solidFill>
                  <a:srgbClr val="2A2620"/>
                </a:solidFill>
              </a:defRPr>
            </a:lvl1pPr>
          </a:lstStyle>
          <a:p>
            <a:r>
              <a:t>$300B</a:t>
            </a:r>
          </a:p>
        </p:txBody>
      </p:sp>
      <p:sp>
        <p:nvSpPr>
          <p:cNvPr id="923" name="Text 26"/>
          <p:cNvSpPr txBox="1"/>
          <p:nvPr/>
        </p:nvSpPr>
        <p:spPr>
          <a:xfrm>
            <a:off x="9797795" y="4544567"/>
            <a:ext cx="1897380"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400" b="1"/>
            </a:lvl1pPr>
          </a:lstStyle>
          <a:p>
            <a:r>
              <a:t>Anti-Aging</a:t>
            </a:r>
          </a:p>
        </p:txBody>
      </p:sp>
      <p:sp>
        <p:nvSpPr>
          <p:cNvPr id="924" name="Text 29"/>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t>Category figures from third-party market research.</a:t>
            </a:r>
          </a:p>
        </p:txBody>
      </p:sp>
      <p:pic>
        <p:nvPicPr>
          <p:cNvPr id="928" name="Image 0" descr="Image 0"/>
          <p:cNvPicPr>
            <a:picLocks noChangeAspect="1"/>
          </p:cNvPicPr>
          <p:nvPr/>
        </p:nvPicPr>
        <p:blipFill>
          <a:blip r:embed="rId2"/>
          <a:stretch>
            <a:fillRect/>
          </a:stretch>
        </p:blipFill>
        <p:spPr>
          <a:xfrm>
            <a:off x="9604515" y="4794146"/>
            <a:ext cx="587213" cy="1198404"/>
          </a:xfrm>
          <a:prstGeom prst="rect">
            <a:avLst/>
          </a:prstGeom>
          <a:ln w="12700">
            <a:miter lim="400000"/>
          </a:ln>
          <a:effectLst>
            <a:outerShdw blurRad="139700" dist="50800" dir="5400000" rotWithShape="0">
              <a:srgbClr val="2A2620">
                <a:alpha val="20000"/>
              </a:srgbClr>
            </a:outerShdw>
          </a:effectLst>
        </p:spPr>
      </p:pic>
      <p:pic>
        <p:nvPicPr>
          <p:cNvPr id="930" name="background_removal#TUFITVNtRjd5VFEjMSM2Y2FmMjhhNTNhMzRiYzBiNTFlMTQ3ZGQxNmEyZTRmMCMzNjQjI1RSQU5TRk9STUFUSU9OX1JFUVVFU1Q.png" descr="background_removal#TUFITVNtRjd5VFEjMSM2Y2FmMjhhNTNhMzRiYzBiNTFlMTQ3ZGQxNmEyZTRmMCMzNjQjI1RSQU5TRk9STUFUSU9OX1JFUVVFU1Q.png"/>
          <p:cNvPicPr>
            <a:picLocks noChangeAspect="1"/>
          </p:cNvPicPr>
          <p:nvPr/>
        </p:nvPicPr>
        <p:blipFill>
          <a:blip r:embed="rId3"/>
          <a:stretch>
            <a:fillRect/>
          </a:stretch>
        </p:blipFill>
        <p:spPr>
          <a:xfrm>
            <a:off x="8293739" y="4929721"/>
            <a:ext cx="1219150" cy="947856"/>
          </a:xfrm>
          <a:prstGeom prst="rect">
            <a:avLst/>
          </a:prstGeom>
          <a:ln w="12700">
            <a:miter lim="400000"/>
          </a:ln>
        </p:spPr>
      </p:pic>
      <p:pic>
        <p:nvPicPr>
          <p:cNvPr id="931" name="background_removal#TUFITVNoRWRfQlkjMSM2Y2FmMjhhNTNhMzRiYzBiNTFlMTQ3ZGQxNmEyZTRmMCMxMjAwIyNUUkFOU0ZPUk1BVElPTl9SRVFVRVNU.png" descr="background_removal#TUFITVNoRWRfQlkjMSM2Y2FmMjhhNTNhMzRiYzBiNTFlMTQ3ZGQxNmEyZTRmMCMxMjAwIyNUUkFOU0ZPUk1BVElPTl9SRVFVRVNU.png"/>
          <p:cNvPicPr>
            <a:picLocks noChangeAspect="1"/>
          </p:cNvPicPr>
          <p:nvPr/>
        </p:nvPicPr>
        <p:blipFill>
          <a:blip r:embed="rId4"/>
          <a:stretch>
            <a:fillRect/>
          </a:stretch>
        </p:blipFill>
        <p:spPr>
          <a:xfrm>
            <a:off x="6376747" y="4703101"/>
            <a:ext cx="1361512" cy="1361512"/>
          </a:xfrm>
          <a:prstGeom prst="rect">
            <a:avLst/>
          </a:prstGeom>
          <a:ln w="12700">
            <a:miter lim="400000"/>
          </a:ln>
        </p:spPr>
      </p:pic>
      <p:pic>
        <p:nvPicPr>
          <p:cNvPr id="933" name="gallery-MB-system-US.png" descr="gallery-MB-system-US.png"/>
          <p:cNvPicPr>
            <a:picLocks noChangeAspect="1"/>
          </p:cNvPicPr>
          <p:nvPr/>
        </p:nvPicPr>
        <p:blipFill>
          <a:blip r:embed="rId5">
            <a:extLst>
              <a:ext uri="{28A0092B-C50C-407E-A947-70E740481C1C}">
                <a14:useLocalDpi xmlns:a14="http://schemas.microsoft.com/office/drawing/2010/main"/>
              </a:ext>
            </a:extLst>
          </a:blip>
          <a:srcRect l="23222" t="28397" r="23222" b="28397"/>
          <a:stretch>
            <a:fillRect/>
          </a:stretch>
        </p:blipFill>
        <p:spPr>
          <a:xfrm>
            <a:off x="163082" y="5057602"/>
            <a:ext cx="917420" cy="740114"/>
          </a:xfrm>
          <a:prstGeom prst="rect">
            <a:avLst/>
          </a:prstGeom>
          <a:ln w="12700">
            <a:miter lim="400000"/>
          </a:ln>
        </p:spPr>
      </p:pic>
      <p:pic>
        <p:nvPicPr>
          <p:cNvPr id="934" name="gallery-lifevantage-fat-burn-US-2.png" descr="gallery-lifevantage-fat-burn-US-2.png"/>
          <p:cNvPicPr>
            <a:picLocks noChangeAspect="1"/>
          </p:cNvPicPr>
          <p:nvPr/>
        </p:nvPicPr>
        <p:blipFill>
          <a:blip r:embed="rId6"/>
          <a:stretch>
            <a:fillRect/>
          </a:stretch>
        </p:blipFill>
        <p:spPr>
          <a:xfrm>
            <a:off x="552914" y="4609431"/>
            <a:ext cx="1546218" cy="1546218"/>
          </a:xfrm>
          <a:prstGeom prst="rect">
            <a:avLst/>
          </a:prstGeom>
          <a:ln w="12700">
            <a:miter lim="400000"/>
          </a:ln>
        </p:spPr>
      </p:pic>
      <p:sp>
        <p:nvSpPr>
          <p:cNvPr id="936"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3" name="Picture 2">
            <a:extLst>
              <a:ext uri="{FF2B5EF4-FFF2-40B4-BE49-F238E27FC236}">
                <a16:creationId xmlns:a16="http://schemas.microsoft.com/office/drawing/2014/main" id="{A973776F-B73B-562A-6E1E-BF05C30F2A50}"/>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479367" y="4703101"/>
            <a:ext cx="1369411" cy="1369411"/>
          </a:xfrm>
          <a:prstGeom prst="rect">
            <a:avLst/>
          </a:prstGeom>
        </p:spPr>
      </p:pic>
      <p:pic>
        <p:nvPicPr>
          <p:cNvPr id="4" name="Picture 3">
            <a:extLst>
              <a:ext uri="{FF2B5EF4-FFF2-40B4-BE49-F238E27FC236}">
                <a16:creationId xmlns:a16="http://schemas.microsoft.com/office/drawing/2014/main" id="{0579B624-2BB4-230D-617E-2D4BCE3AFA30}"/>
              </a:ext>
            </a:extLst>
          </p:cNvPr>
          <p:cNvPicPr>
            <a:picLocks noChangeAspect="1"/>
          </p:cNvPicPr>
          <p:nvPr/>
        </p:nvPicPr>
        <p:blipFill>
          <a:blip r:embed="rId8">
            <a:extLst>
              <a:ext uri="{28A0092B-C50C-407E-A947-70E740481C1C}">
                <a14:useLocalDpi xmlns:a14="http://schemas.microsoft.com/office/drawing/2010/main"/>
              </a:ext>
            </a:extLst>
          </a:blip>
          <a:srcRect l="7626" t="8770" r="12027" b="14612"/>
          <a:stretch>
            <a:fillRect/>
          </a:stretch>
        </p:blipFill>
        <p:spPr>
          <a:xfrm>
            <a:off x="2779513" y="4819996"/>
            <a:ext cx="1110179" cy="1088812"/>
          </a:xfrm>
          <a:prstGeom prst="rect">
            <a:avLst/>
          </a:prstGeom>
        </p:spPr>
      </p:pic>
      <p:pic>
        <p:nvPicPr>
          <p:cNvPr id="6" name="Picture 5">
            <a:extLst>
              <a:ext uri="{FF2B5EF4-FFF2-40B4-BE49-F238E27FC236}">
                <a16:creationId xmlns:a16="http://schemas.microsoft.com/office/drawing/2014/main" id="{7D8F2F38-DE46-CCB1-AD08-BA5C18A0E895}"/>
              </a:ext>
            </a:extLst>
          </p:cNvPr>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9504248" y="4107051"/>
            <a:ext cx="2572594" cy="2572594"/>
          </a:xfrm>
          <a:prstGeom prst="rect">
            <a:avLst/>
          </a:prstGeom>
        </p:spPr>
      </p:pic>
      <p:pic>
        <p:nvPicPr>
          <p:cNvPr id="8" name="Picture 7">
            <a:extLst>
              <a:ext uri="{FF2B5EF4-FFF2-40B4-BE49-F238E27FC236}">
                <a16:creationId xmlns:a16="http://schemas.microsoft.com/office/drawing/2014/main" id="{CDDC1FC0-2F7F-C271-BB4E-E791383F0F2E}"/>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075535" y="4455117"/>
            <a:ext cx="1775923" cy="1775923"/>
          </a:xfrm>
          <a:prstGeom prst="rect">
            <a:avLst/>
          </a:prstGeom>
        </p:spPr>
      </p:pic>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938"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939"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940"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TIMING</a:t>
            </a:r>
          </a:p>
        </p:txBody>
      </p:sp>
      <p:sp>
        <p:nvSpPr>
          <p:cNvPr id="941" name="Text 3"/>
          <p:cNvSpPr txBox="1"/>
          <p:nvPr/>
        </p:nvSpPr>
        <p:spPr>
          <a:xfrm>
            <a:off x="617219" y="1075042"/>
            <a:ext cx="1133856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The </a:t>
            </a:r>
            <a:r>
              <a:rPr lang="en-US" dirty="0">
                <a:solidFill>
                  <a:srgbClr val="C9912E"/>
                </a:solidFill>
              </a:rPr>
              <a:t>A</a:t>
            </a:r>
            <a:r>
              <a:rPr dirty="0">
                <a:solidFill>
                  <a:srgbClr val="C9912E"/>
                </a:solidFill>
              </a:rPr>
              <a:t>doption</a:t>
            </a:r>
            <a:r>
              <a:rPr lang="en-US" dirty="0">
                <a:solidFill>
                  <a:srgbClr val="C9912E"/>
                </a:solidFill>
              </a:rPr>
              <a:t> C</a:t>
            </a:r>
            <a:r>
              <a:rPr dirty="0">
                <a:solidFill>
                  <a:srgbClr val="C9912E"/>
                </a:solidFill>
              </a:rPr>
              <a:t>urve</a:t>
            </a:r>
          </a:p>
        </p:txBody>
      </p:sp>
      <p:sp>
        <p:nvSpPr>
          <p:cNvPr id="942" name="Text 4"/>
          <p:cNvSpPr txBox="1"/>
          <p:nvPr/>
        </p:nvSpPr>
        <p:spPr>
          <a:xfrm>
            <a:off x="640080" y="1797684"/>
            <a:ext cx="10881360"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a:solidFill>
                  <a:srgbClr val="6B6354"/>
                </a:solidFill>
              </a:defRPr>
            </a:lvl1pPr>
          </a:lstStyle>
          <a:p>
            <a:r>
              <a:rPr dirty="0">
                <a:solidFill>
                  <a:schemeClr val="tx1"/>
                </a:solidFill>
              </a:rPr>
              <a:t>Cumulative adoption — where growth and the biggest rewards </a:t>
            </a:r>
            <a:r>
              <a:rPr lang="en-US" dirty="0">
                <a:solidFill>
                  <a:schemeClr val="tx1"/>
                </a:solidFill>
              </a:rPr>
              <a:t>happen</a:t>
            </a:r>
            <a:endParaRPr dirty="0">
              <a:solidFill>
                <a:schemeClr val="tx1"/>
              </a:solidFill>
            </a:endParaRPr>
          </a:p>
        </p:txBody>
      </p:sp>
      <p:sp>
        <p:nvSpPr>
          <p:cNvPr id="943" name="RewardZone"/>
          <p:cNvSpPr/>
          <p:nvPr/>
        </p:nvSpPr>
        <p:spPr>
          <a:xfrm>
            <a:off x="3806190" y="2286000"/>
            <a:ext cx="4960621" cy="2057400"/>
          </a:xfrm>
          <a:prstGeom prst="rect">
            <a:avLst/>
          </a:prstGeom>
          <a:solidFill>
            <a:srgbClr val="FFE234">
              <a:alpha val="18000"/>
            </a:srgbClr>
          </a:solidFill>
          <a:ln w="12700">
            <a:miter lim="400000"/>
          </a:ln>
        </p:spPr>
        <p:txBody>
          <a:bodyPr lIns="45719" rIns="45719"/>
          <a:lstStyle/>
          <a:p>
            <a:endParaRPr/>
          </a:p>
        </p:txBody>
      </p:sp>
      <p:sp>
        <p:nvSpPr>
          <p:cNvPr id="944" name="Shape 5"/>
          <p:cNvSpPr/>
          <p:nvPr/>
        </p:nvSpPr>
        <p:spPr>
          <a:xfrm>
            <a:off x="1325879" y="4343400"/>
            <a:ext cx="9921242" cy="0"/>
          </a:xfrm>
          <a:prstGeom prst="line">
            <a:avLst/>
          </a:prstGeom>
          <a:ln>
            <a:solidFill>
              <a:srgbClr val="F3EAD6"/>
            </a:solidFill>
          </a:ln>
        </p:spPr>
        <p:txBody>
          <a:bodyPr lIns="45719" rIns="45719"/>
          <a:lstStyle/>
          <a:p>
            <a:endParaRPr/>
          </a:p>
        </p:txBody>
      </p:sp>
      <p:sp>
        <p:nvSpPr>
          <p:cNvPr id="945" name="Shape 6"/>
          <p:cNvSpPr/>
          <p:nvPr/>
        </p:nvSpPr>
        <p:spPr>
          <a:xfrm>
            <a:off x="1325879" y="3657600"/>
            <a:ext cx="9921242" cy="0"/>
          </a:xfrm>
          <a:prstGeom prst="line">
            <a:avLst/>
          </a:prstGeom>
          <a:ln>
            <a:solidFill>
              <a:srgbClr val="F3EAD6"/>
            </a:solidFill>
          </a:ln>
        </p:spPr>
        <p:txBody>
          <a:bodyPr lIns="45719" rIns="45719"/>
          <a:lstStyle/>
          <a:p>
            <a:endParaRPr/>
          </a:p>
        </p:txBody>
      </p:sp>
      <p:sp>
        <p:nvSpPr>
          <p:cNvPr id="946" name="Shape 7"/>
          <p:cNvSpPr/>
          <p:nvPr/>
        </p:nvSpPr>
        <p:spPr>
          <a:xfrm>
            <a:off x="1325879" y="2971800"/>
            <a:ext cx="9921242" cy="0"/>
          </a:xfrm>
          <a:prstGeom prst="line">
            <a:avLst/>
          </a:prstGeom>
          <a:ln>
            <a:solidFill>
              <a:srgbClr val="F3EAD6"/>
            </a:solidFill>
          </a:ln>
        </p:spPr>
        <p:txBody>
          <a:bodyPr lIns="45719" rIns="45719"/>
          <a:lstStyle/>
          <a:p>
            <a:endParaRPr/>
          </a:p>
        </p:txBody>
      </p:sp>
      <p:sp>
        <p:nvSpPr>
          <p:cNvPr id="947" name="Shape 8"/>
          <p:cNvSpPr/>
          <p:nvPr/>
        </p:nvSpPr>
        <p:spPr>
          <a:xfrm>
            <a:off x="1325879" y="2286000"/>
            <a:ext cx="9921242" cy="0"/>
          </a:xfrm>
          <a:prstGeom prst="line">
            <a:avLst/>
          </a:prstGeom>
          <a:ln>
            <a:solidFill>
              <a:srgbClr val="F3EAD6"/>
            </a:solidFill>
          </a:ln>
        </p:spPr>
        <p:txBody>
          <a:bodyPr lIns="45719" rIns="45719"/>
          <a:lstStyle/>
          <a:p>
            <a:endParaRPr/>
          </a:p>
        </p:txBody>
      </p:sp>
      <p:sp>
        <p:nvSpPr>
          <p:cNvPr id="948" name="Shape 9"/>
          <p:cNvSpPr/>
          <p:nvPr/>
        </p:nvSpPr>
        <p:spPr>
          <a:xfrm flipH="1">
            <a:off x="1325879" y="2286000"/>
            <a:ext cx="1" cy="2057400"/>
          </a:xfrm>
          <a:prstGeom prst="line">
            <a:avLst/>
          </a:prstGeom>
          <a:ln w="15875">
            <a:solidFill>
              <a:srgbClr val="9C937F"/>
            </a:solidFill>
          </a:ln>
        </p:spPr>
        <p:txBody>
          <a:bodyPr lIns="45719" rIns="45719"/>
          <a:lstStyle/>
          <a:p>
            <a:endParaRPr/>
          </a:p>
        </p:txBody>
      </p:sp>
      <p:sp>
        <p:nvSpPr>
          <p:cNvPr id="949" name="Shape 10"/>
          <p:cNvSpPr/>
          <p:nvPr/>
        </p:nvSpPr>
        <p:spPr>
          <a:xfrm>
            <a:off x="1325879" y="4343400"/>
            <a:ext cx="9921242" cy="0"/>
          </a:xfrm>
          <a:prstGeom prst="line">
            <a:avLst/>
          </a:prstGeom>
          <a:ln w="15875">
            <a:solidFill>
              <a:srgbClr val="9C937F"/>
            </a:solidFill>
          </a:ln>
        </p:spPr>
        <p:txBody>
          <a:bodyPr lIns="45719" rIns="45719"/>
          <a:lstStyle/>
          <a:p>
            <a:endParaRPr/>
          </a:p>
        </p:txBody>
      </p:sp>
      <p:sp>
        <p:nvSpPr>
          <p:cNvPr id="950" name="Shape 11"/>
          <p:cNvSpPr/>
          <p:nvPr/>
        </p:nvSpPr>
        <p:spPr>
          <a:xfrm flipV="1">
            <a:off x="1325879" y="4029890"/>
            <a:ext cx="2480311" cy="264524"/>
          </a:xfrm>
          <a:prstGeom prst="line">
            <a:avLst/>
          </a:prstGeom>
          <a:ln w="47625">
            <a:solidFill>
              <a:srgbClr val="C9912E"/>
            </a:solidFill>
          </a:ln>
        </p:spPr>
        <p:txBody>
          <a:bodyPr lIns="45719" rIns="45719"/>
          <a:lstStyle/>
          <a:p>
            <a:endParaRPr/>
          </a:p>
        </p:txBody>
      </p:sp>
      <p:sp>
        <p:nvSpPr>
          <p:cNvPr id="951" name="Shape 12"/>
          <p:cNvSpPr/>
          <p:nvPr/>
        </p:nvSpPr>
        <p:spPr>
          <a:xfrm flipV="1">
            <a:off x="3806190" y="3363686"/>
            <a:ext cx="2480311" cy="666207"/>
          </a:xfrm>
          <a:prstGeom prst="line">
            <a:avLst/>
          </a:prstGeom>
          <a:ln w="47625">
            <a:solidFill>
              <a:srgbClr val="C9912E"/>
            </a:solidFill>
          </a:ln>
        </p:spPr>
        <p:txBody>
          <a:bodyPr lIns="45719" rIns="45719"/>
          <a:lstStyle/>
          <a:p>
            <a:endParaRPr/>
          </a:p>
        </p:txBody>
      </p:sp>
      <p:sp>
        <p:nvSpPr>
          <p:cNvPr id="952" name="Shape 13"/>
          <p:cNvSpPr/>
          <p:nvPr/>
        </p:nvSpPr>
        <p:spPr>
          <a:xfrm flipV="1">
            <a:off x="6286500" y="2697479"/>
            <a:ext cx="2480311" cy="666207"/>
          </a:xfrm>
          <a:prstGeom prst="line">
            <a:avLst/>
          </a:prstGeom>
          <a:ln w="47625">
            <a:solidFill>
              <a:srgbClr val="C9912E"/>
            </a:solidFill>
          </a:ln>
        </p:spPr>
        <p:txBody>
          <a:bodyPr lIns="45719" rIns="45719"/>
          <a:lstStyle/>
          <a:p>
            <a:endParaRPr/>
          </a:p>
        </p:txBody>
      </p:sp>
      <p:sp>
        <p:nvSpPr>
          <p:cNvPr id="953" name="Shape 14"/>
          <p:cNvSpPr/>
          <p:nvPr/>
        </p:nvSpPr>
        <p:spPr>
          <a:xfrm flipV="1">
            <a:off x="8766809" y="2383971"/>
            <a:ext cx="2480311" cy="313510"/>
          </a:xfrm>
          <a:prstGeom prst="line">
            <a:avLst/>
          </a:prstGeom>
          <a:ln w="47625">
            <a:solidFill>
              <a:srgbClr val="C9912E"/>
            </a:solidFill>
          </a:ln>
        </p:spPr>
        <p:txBody>
          <a:bodyPr lIns="45719" rIns="45719"/>
          <a:lstStyle/>
          <a:p>
            <a:endParaRPr/>
          </a:p>
        </p:txBody>
      </p:sp>
      <p:sp>
        <p:nvSpPr>
          <p:cNvPr id="954" name="Shape 15"/>
          <p:cNvSpPr/>
          <p:nvPr/>
        </p:nvSpPr>
        <p:spPr>
          <a:xfrm>
            <a:off x="1252727" y="4221262"/>
            <a:ext cx="146305" cy="146305"/>
          </a:xfrm>
          <a:prstGeom prst="ellipse">
            <a:avLst/>
          </a:prstGeom>
          <a:solidFill>
            <a:srgbClr val="C9912E"/>
          </a:solidFill>
          <a:ln w="12700">
            <a:solidFill>
              <a:srgbClr val="9C937F"/>
            </a:solidFill>
          </a:ln>
        </p:spPr>
        <p:txBody>
          <a:bodyPr lIns="45719" rIns="45719"/>
          <a:lstStyle/>
          <a:p>
            <a:endParaRPr/>
          </a:p>
        </p:txBody>
      </p:sp>
      <p:sp>
        <p:nvSpPr>
          <p:cNvPr id="955" name="Shape 16"/>
          <p:cNvSpPr/>
          <p:nvPr/>
        </p:nvSpPr>
        <p:spPr>
          <a:xfrm>
            <a:off x="3733038" y="3956739"/>
            <a:ext cx="146305" cy="146305"/>
          </a:xfrm>
          <a:prstGeom prst="ellipse">
            <a:avLst/>
          </a:prstGeom>
          <a:solidFill>
            <a:srgbClr val="C9912E"/>
          </a:solidFill>
          <a:ln w="12700">
            <a:solidFill>
              <a:srgbClr val="9C937F"/>
            </a:solidFill>
          </a:ln>
        </p:spPr>
        <p:txBody>
          <a:bodyPr lIns="45719" rIns="45719"/>
          <a:lstStyle/>
          <a:p>
            <a:endParaRPr/>
          </a:p>
        </p:txBody>
      </p:sp>
      <p:sp>
        <p:nvSpPr>
          <p:cNvPr id="956" name="Shape 17"/>
          <p:cNvSpPr/>
          <p:nvPr/>
        </p:nvSpPr>
        <p:spPr>
          <a:xfrm>
            <a:off x="6213347" y="3290534"/>
            <a:ext cx="146305" cy="146305"/>
          </a:xfrm>
          <a:prstGeom prst="ellipse">
            <a:avLst/>
          </a:prstGeom>
          <a:solidFill>
            <a:srgbClr val="C9912E"/>
          </a:solidFill>
          <a:ln w="12700">
            <a:solidFill>
              <a:srgbClr val="9C937F"/>
            </a:solidFill>
          </a:ln>
        </p:spPr>
        <p:txBody>
          <a:bodyPr lIns="45719" rIns="45719"/>
          <a:lstStyle/>
          <a:p>
            <a:endParaRPr/>
          </a:p>
        </p:txBody>
      </p:sp>
      <p:sp>
        <p:nvSpPr>
          <p:cNvPr id="957" name="Shape 18"/>
          <p:cNvSpPr/>
          <p:nvPr/>
        </p:nvSpPr>
        <p:spPr>
          <a:xfrm>
            <a:off x="8693657" y="2624327"/>
            <a:ext cx="146305" cy="146305"/>
          </a:xfrm>
          <a:prstGeom prst="ellipse">
            <a:avLst/>
          </a:prstGeom>
          <a:solidFill>
            <a:srgbClr val="C9912E"/>
          </a:solidFill>
          <a:ln w="12700">
            <a:solidFill>
              <a:srgbClr val="9C937F"/>
            </a:solidFill>
          </a:ln>
        </p:spPr>
        <p:txBody>
          <a:bodyPr lIns="45719" rIns="45719"/>
          <a:lstStyle/>
          <a:p>
            <a:endParaRPr/>
          </a:p>
        </p:txBody>
      </p:sp>
      <p:sp>
        <p:nvSpPr>
          <p:cNvPr id="958" name="Shape 19"/>
          <p:cNvSpPr/>
          <p:nvPr/>
        </p:nvSpPr>
        <p:spPr>
          <a:xfrm>
            <a:off x="11173968" y="2310819"/>
            <a:ext cx="146305" cy="146305"/>
          </a:xfrm>
          <a:prstGeom prst="ellipse">
            <a:avLst/>
          </a:prstGeom>
          <a:solidFill>
            <a:srgbClr val="C9912E"/>
          </a:solidFill>
          <a:ln w="12700">
            <a:solidFill>
              <a:srgbClr val="9C937F"/>
            </a:solidFill>
          </a:ln>
        </p:spPr>
        <p:txBody>
          <a:bodyPr lIns="45719" rIns="45719"/>
          <a:lstStyle/>
          <a:p>
            <a:endParaRPr/>
          </a:p>
        </p:txBody>
      </p:sp>
      <p:sp>
        <p:nvSpPr>
          <p:cNvPr id="959" name="Text 20"/>
          <p:cNvSpPr txBox="1"/>
          <p:nvPr/>
        </p:nvSpPr>
        <p:spPr>
          <a:xfrm>
            <a:off x="457200" y="4425696"/>
            <a:ext cx="1737361" cy="291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92000"/>
              </a:lnSpc>
              <a:defRPr sz="1000">
                <a:solidFill>
                  <a:srgbClr val="6B6354"/>
                </a:solidFill>
              </a:defRPr>
            </a:pPr>
            <a:r>
              <a:t>Innovators</a:t>
            </a:r>
          </a:p>
          <a:p>
            <a:pPr algn="ctr">
              <a:lnSpc>
                <a:spcPct val="92000"/>
              </a:lnSpc>
              <a:defRPr sz="1000">
                <a:solidFill>
                  <a:srgbClr val="6B6354"/>
                </a:solidFill>
              </a:defRPr>
            </a:pPr>
            <a:r>
              <a:t>2.5%</a:t>
            </a:r>
          </a:p>
        </p:txBody>
      </p:sp>
      <p:sp>
        <p:nvSpPr>
          <p:cNvPr id="960" name="Text 21"/>
          <p:cNvSpPr txBox="1"/>
          <p:nvPr/>
        </p:nvSpPr>
        <p:spPr>
          <a:xfrm>
            <a:off x="2937510" y="4425696"/>
            <a:ext cx="1737361" cy="291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92000"/>
              </a:lnSpc>
              <a:defRPr sz="1000">
                <a:solidFill>
                  <a:srgbClr val="6B6354"/>
                </a:solidFill>
              </a:defRPr>
            </a:pPr>
            <a:r>
              <a:t>Early Adopters</a:t>
            </a:r>
          </a:p>
          <a:p>
            <a:pPr algn="ctr">
              <a:lnSpc>
                <a:spcPct val="92000"/>
              </a:lnSpc>
              <a:defRPr sz="1000">
                <a:solidFill>
                  <a:srgbClr val="6B6354"/>
                </a:solidFill>
              </a:defRPr>
            </a:pPr>
            <a:r>
              <a:t>13.5%</a:t>
            </a:r>
          </a:p>
        </p:txBody>
      </p:sp>
      <p:sp>
        <p:nvSpPr>
          <p:cNvPr id="961" name="Text 22"/>
          <p:cNvSpPr txBox="1"/>
          <p:nvPr/>
        </p:nvSpPr>
        <p:spPr>
          <a:xfrm>
            <a:off x="5417820" y="4425696"/>
            <a:ext cx="1737361" cy="291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92000"/>
              </a:lnSpc>
              <a:defRPr sz="1000">
                <a:solidFill>
                  <a:srgbClr val="6B6354"/>
                </a:solidFill>
              </a:defRPr>
            </a:pPr>
            <a:r>
              <a:t>Early Majority</a:t>
            </a:r>
          </a:p>
          <a:p>
            <a:pPr algn="ctr">
              <a:lnSpc>
                <a:spcPct val="92000"/>
              </a:lnSpc>
              <a:defRPr sz="1000">
                <a:solidFill>
                  <a:srgbClr val="6B6354"/>
                </a:solidFill>
              </a:defRPr>
            </a:pPr>
            <a:r>
              <a:t>34%</a:t>
            </a:r>
          </a:p>
        </p:txBody>
      </p:sp>
      <p:sp>
        <p:nvSpPr>
          <p:cNvPr id="962" name="Text 23"/>
          <p:cNvSpPr txBox="1"/>
          <p:nvPr/>
        </p:nvSpPr>
        <p:spPr>
          <a:xfrm>
            <a:off x="7898130" y="4425696"/>
            <a:ext cx="1737361" cy="291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92000"/>
              </a:lnSpc>
              <a:defRPr sz="1000">
                <a:solidFill>
                  <a:srgbClr val="6B6354"/>
                </a:solidFill>
              </a:defRPr>
            </a:pPr>
            <a:r>
              <a:t>Late Majority</a:t>
            </a:r>
          </a:p>
          <a:p>
            <a:pPr algn="ctr">
              <a:lnSpc>
                <a:spcPct val="92000"/>
              </a:lnSpc>
              <a:defRPr sz="1000">
                <a:solidFill>
                  <a:srgbClr val="6B6354"/>
                </a:solidFill>
              </a:defRPr>
            </a:pPr>
            <a:r>
              <a:t>34%</a:t>
            </a:r>
          </a:p>
        </p:txBody>
      </p:sp>
      <p:sp>
        <p:nvSpPr>
          <p:cNvPr id="963" name="Text 24"/>
          <p:cNvSpPr txBox="1"/>
          <p:nvPr/>
        </p:nvSpPr>
        <p:spPr>
          <a:xfrm>
            <a:off x="10378440" y="4425696"/>
            <a:ext cx="1737361" cy="2912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lgn="ctr">
              <a:lnSpc>
                <a:spcPct val="92000"/>
              </a:lnSpc>
              <a:defRPr sz="1000">
                <a:solidFill>
                  <a:srgbClr val="6B6354"/>
                </a:solidFill>
              </a:defRPr>
            </a:pPr>
            <a:r>
              <a:t>Laggards</a:t>
            </a:r>
          </a:p>
          <a:p>
            <a:pPr algn="ctr">
              <a:lnSpc>
                <a:spcPct val="92000"/>
              </a:lnSpc>
              <a:defRPr sz="1000">
                <a:solidFill>
                  <a:srgbClr val="6B6354"/>
                </a:solidFill>
              </a:defRPr>
            </a:pPr>
            <a:r>
              <a:t>16%</a:t>
            </a:r>
          </a:p>
        </p:txBody>
      </p:sp>
      <p:sp>
        <p:nvSpPr>
          <p:cNvPr id="964" name="Shape 25"/>
          <p:cNvSpPr/>
          <p:nvPr/>
        </p:nvSpPr>
        <p:spPr>
          <a:xfrm>
            <a:off x="640080" y="5212079"/>
            <a:ext cx="10908793" cy="868681"/>
          </a:xfrm>
          <a:prstGeom prst="roundRect">
            <a:avLst>
              <a:gd name="adj" fmla="val 14737"/>
            </a:avLst>
          </a:prstGeom>
          <a:solidFill>
            <a:srgbClr val="FFF3B8"/>
          </a:solidFill>
          <a:ln w="15875">
            <a:solidFill>
              <a:srgbClr val="C9912E"/>
            </a:solidFill>
          </a:ln>
          <a:effectLst>
            <a:outerShdw blurRad="139700" dist="50800" dir="5400000" rotWithShape="0">
              <a:srgbClr val="2A2620">
                <a:alpha val="20000"/>
              </a:srgbClr>
            </a:outerShdw>
          </a:effectLst>
        </p:spPr>
        <p:txBody>
          <a:bodyPr lIns="45719" rIns="45719"/>
          <a:lstStyle/>
          <a:p>
            <a:endParaRPr/>
          </a:p>
        </p:txBody>
      </p:sp>
      <p:sp>
        <p:nvSpPr>
          <p:cNvPr id="965" name="Text 26"/>
          <p:cNvSpPr txBox="1"/>
          <p:nvPr/>
        </p:nvSpPr>
        <p:spPr>
          <a:xfrm>
            <a:off x="960119" y="5551740"/>
            <a:ext cx="10058401" cy="18936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102000"/>
              </a:lnSpc>
              <a:defRPr sz="1400" b="1">
                <a:solidFill>
                  <a:srgbClr val="C9912E"/>
                </a:solidFill>
              </a:defRPr>
            </a:pPr>
            <a:r>
              <a:t>DSA:  </a:t>
            </a:r>
            <a:r>
              <a:rPr b="0">
                <a:solidFill>
                  <a:srgbClr val="2A2620"/>
                </a:solidFill>
              </a:rPr>
              <a:t>“The first 135,000 to join a network-marketing company with predictable success take part in a once-in-a-lifetime opportunity.”</a:t>
            </a:r>
          </a:p>
        </p:txBody>
      </p:sp>
      <p:sp>
        <p:nvSpPr>
          <p:cNvPr id="966" name="HereRing"/>
          <p:cNvSpPr/>
          <p:nvPr/>
        </p:nvSpPr>
        <p:spPr>
          <a:xfrm>
            <a:off x="3636190" y="3859891"/>
            <a:ext cx="340001" cy="340001"/>
          </a:xfrm>
          <a:prstGeom prst="ellipse">
            <a:avLst/>
          </a:prstGeom>
          <a:ln w="28575">
            <a:solidFill>
              <a:srgbClr val="C9912E"/>
            </a:solidFill>
          </a:ln>
        </p:spPr>
        <p:txBody>
          <a:bodyPr lIns="45719" rIns="45719"/>
          <a:lstStyle/>
          <a:p>
            <a:endParaRPr/>
          </a:p>
        </p:txBody>
      </p:sp>
      <p:sp>
        <p:nvSpPr>
          <p:cNvPr id="967" name="HereTick"/>
          <p:cNvSpPr/>
          <p:nvPr/>
        </p:nvSpPr>
        <p:spPr>
          <a:xfrm>
            <a:off x="3806190" y="3640000"/>
            <a:ext cx="1" cy="219892"/>
          </a:xfrm>
          <a:prstGeom prst="line">
            <a:avLst/>
          </a:prstGeom>
          <a:ln w="19050">
            <a:solidFill>
              <a:srgbClr val="C9912E"/>
            </a:solidFill>
          </a:ln>
        </p:spPr>
        <p:txBody>
          <a:bodyPr lIns="45719" rIns="45719"/>
          <a:lstStyle/>
          <a:p>
            <a:endParaRPr/>
          </a:p>
        </p:txBody>
      </p:sp>
      <p:sp>
        <p:nvSpPr>
          <p:cNvPr id="968" name="HereLabel"/>
          <p:cNvSpPr txBox="1"/>
          <p:nvPr/>
        </p:nvSpPr>
        <p:spPr>
          <a:xfrm>
            <a:off x="2806189" y="3386721"/>
            <a:ext cx="2000001" cy="18655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500" b="1" spc="245">
                <a:solidFill>
                  <a:srgbClr val="C9912E"/>
                </a:solidFill>
              </a:defRPr>
            </a:lvl1pPr>
          </a:lstStyle>
          <a:p>
            <a:r>
              <a:t>WE’RE HERE</a:t>
            </a:r>
          </a:p>
        </p:txBody>
      </p:sp>
      <p:sp>
        <p:nvSpPr>
          <p:cNvPr id="969" name="ZoneCaption"/>
          <p:cNvSpPr txBox="1"/>
          <p:nvPr/>
        </p:nvSpPr>
        <p:spPr>
          <a:xfrm>
            <a:off x="3949999" y="2421099"/>
            <a:ext cx="3200002" cy="1778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200" b="1" i="1">
                <a:solidFill>
                  <a:srgbClr val="C9912E"/>
                </a:solidFill>
                <a:latin typeface="Georgia"/>
                <a:ea typeface="Georgia"/>
                <a:cs typeface="Georgia"/>
                <a:sym typeface="Georgia"/>
              </a:defRPr>
            </a:lvl1pPr>
          </a:lstStyle>
          <a:p>
            <a:r>
              <a:t>Most of the growth is still ahead.</a:t>
            </a:r>
          </a:p>
        </p:txBody>
      </p:sp>
      <p:sp>
        <p:nvSpPr>
          <p:cNvPr id="970"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972"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973"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974"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GLOBAL REACH</a:t>
            </a:r>
          </a:p>
        </p:txBody>
      </p:sp>
      <p:sp>
        <p:nvSpPr>
          <p:cNvPr id="975" name="Text 3"/>
          <p:cNvSpPr txBox="1"/>
          <p:nvPr/>
        </p:nvSpPr>
        <p:spPr>
          <a:xfrm>
            <a:off x="640080" y="1014224"/>
            <a:ext cx="11338560" cy="5731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3800" i="1">
                <a:solidFill>
                  <a:srgbClr val="2A2620"/>
                </a:solidFill>
                <a:latin typeface="Georgia"/>
                <a:ea typeface="Georgia"/>
                <a:cs typeface="Georgia"/>
                <a:sym typeface="Georgia"/>
              </a:defRPr>
            </a:pPr>
            <a:r>
              <a:rPr dirty="0"/>
              <a:t>Open </a:t>
            </a:r>
            <a:r>
              <a:rPr lang="en-US" dirty="0">
                <a:solidFill>
                  <a:srgbClr val="C9912E"/>
                </a:solidFill>
              </a:rPr>
              <a:t>A</a:t>
            </a:r>
            <a:r>
              <a:rPr dirty="0">
                <a:solidFill>
                  <a:srgbClr val="C9912E"/>
                </a:solidFill>
              </a:rPr>
              <a:t>round the </a:t>
            </a:r>
            <a:r>
              <a:rPr lang="en-US" dirty="0">
                <a:solidFill>
                  <a:srgbClr val="C9912E"/>
                </a:solidFill>
              </a:rPr>
              <a:t>W</a:t>
            </a:r>
            <a:r>
              <a:rPr dirty="0">
                <a:solidFill>
                  <a:srgbClr val="C9912E"/>
                </a:solidFill>
              </a:rPr>
              <a:t>orld</a:t>
            </a:r>
          </a:p>
        </p:txBody>
      </p:sp>
      <p:sp>
        <p:nvSpPr>
          <p:cNvPr id="976" name="Shape 4"/>
          <p:cNvSpPr/>
          <p:nvPr/>
        </p:nvSpPr>
        <p:spPr>
          <a:xfrm>
            <a:off x="640080" y="1783079"/>
            <a:ext cx="10908793" cy="2926081"/>
          </a:xfrm>
          <a:prstGeom prst="roundRect">
            <a:avLst>
              <a:gd name="adj" fmla="val 4375"/>
            </a:avLst>
          </a:prstGeom>
          <a:solidFill>
            <a:srgbClr val="FAF4E6"/>
          </a:solidFill>
          <a:ln w="12700">
            <a:solidFill>
              <a:srgbClr val="F3EAD6"/>
            </a:solidFill>
          </a:ln>
          <a:effectLst>
            <a:outerShdw blurRad="114300" dist="38100" dir="5400000" rotWithShape="0">
              <a:srgbClr val="2A2620">
                <a:alpha val="22000"/>
              </a:srgbClr>
            </a:outerShdw>
          </a:effectLst>
        </p:spPr>
        <p:txBody>
          <a:bodyPr lIns="45719" rIns="45719"/>
          <a:lstStyle/>
          <a:p>
            <a:endParaRPr/>
          </a:p>
        </p:txBody>
      </p:sp>
      <p:sp>
        <p:nvSpPr>
          <p:cNvPr id="977" name="Shape 5"/>
          <p:cNvSpPr/>
          <p:nvPr/>
        </p:nvSpPr>
        <p:spPr>
          <a:xfrm>
            <a:off x="914400" y="1911025"/>
            <a:ext cx="640081" cy="41149"/>
          </a:xfrm>
          <a:prstGeom prst="rect">
            <a:avLst/>
          </a:prstGeom>
          <a:solidFill>
            <a:srgbClr val="C9912E"/>
          </a:solidFill>
          <a:ln w="12700">
            <a:miter lim="400000"/>
          </a:ln>
        </p:spPr>
        <p:txBody>
          <a:bodyPr lIns="45719" rIns="45719"/>
          <a:lstStyle/>
          <a:p>
            <a:endParaRPr/>
          </a:p>
        </p:txBody>
      </p:sp>
      <p:sp>
        <p:nvSpPr>
          <p:cNvPr id="978" name="Text 6"/>
          <p:cNvSpPr txBox="1"/>
          <p:nvPr/>
        </p:nvSpPr>
        <p:spPr>
          <a:xfrm>
            <a:off x="909573" y="2016252"/>
            <a:ext cx="10360154" cy="1667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300" b="1" spc="250">
                <a:solidFill>
                  <a:srgbClr val="C9912E"/>
                </a:solidFill>
              </a:defRPr>
            </a:lvl1pPr>
          </a:lstStyle>
          <a:p>
            <a:r>
              <a:t>OPEN MARKETS</a:t>
            </a:r>
          </a:p>
        </p:txBody>
      </p:sp>
      <p:grpSp>
        <p:nvGrpSpPr>
          <p:cNvPr id="982" name="Group"/>
          <p:cNvGrpSpPr/>
          <p:nvPr/>
        </p:nvGrpSpPr>
        <p:grpSpPr>
          <a:xfrm>
            <a:off x="2144138" y="2378046"/>
            <a:ext cx="1980591" cy="609757"/>
            <a:chOff x="0" y="0"/>
            <a:chExt cx="1980589" cy="609755"/>
          </a:xfrm>
        </p:grpSpPr>
        <p:pic>
          <p:nvPicPr>
            <p:cNvPr id="979" name="Image 0" descr="Image 0"/>
            <p:cNvPicPr>
              <a:picLocks noChangeAspect="1"/>
            </p:cNvPicPr>
            <p:nvPr/>
          </p:nvPicPr>
          <p:blipFill>
            <a:blip r:embed="rId2"/>
            <a:stretch>
              <a:fillRect/>
            </a:stretch>
          </p:blipFill>
          <p:spPr>
            <a:xfrm>
              <a:off x="715974" y="0"/>
              <a:ext cx="548642" cy="411481"/>
            </a:xfrm>
            <a:prstGeom prst="rect">
              <a:avLst/>
            </a:prstGeom>
            <a:ln w="12700" cap="flat">
              <a:noFill/>
              <a:miter lim="400000"/>
            </a:ln>
            <a:effectLst>
              <a:outerShdw blurRad="114300" dist="38100" dir="5400000" rotWithShape="0">
                <a:srgbClr val="2A2620">
                  <a:alpha val="22000"/>
                </a:srgbClr>
              </a:outerShdw>
            </a:effectLst>
          </p:spPr>
        </p:pic>
        <p:sp>
          <p:nvSpPr>
            <p:cNvPr id="980" name="Shape 7"/>
            <p:cNvSpPr/>
            <p:nvPr/>
          </p:nvSpPr>
          <p:spPr>
            <a:xfrm>
              <a:off x="715974" y="0"/>
              <a:ext cx="548642"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981" name="Text 8"/>
            <p:cNvSpPr txBox="1"/>
            <p:nvPr/>
          </p:nvSpPr>
          <p:spPr>
            <a:xfrm>
              <a:off x="0" y="475488"/>
              <a:ext cx="1980590" cy="1342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USA</a:t>
              </a:r>
            </a:p>
          </p:txBody>
        </p:sp>
      </p:grpSp>
      <p:grpSp>
        <p:nvGrpSpPr>
          <p:cNvPr id="986" name="Group"/>
          <p:cNvGrpSpPr/>
          <p:nvPr/>
        </p:nvGrpSpPr>
        <p:grpSpPr>
          <a:xfrm>
            <a:off x="6061089" y="2383769"/>
            <a:ext cx="1980591" cy="609757"/>
            <a:chOff x="0" y="0"/>
            <a:chExt cx="1980589" cy="609755"/>
          </a:xfrm>
        </p:grpSpPr>
        <p:pic>
          <p:nvPicPr>
            <p:cNvPr id="983" name="Image 1" descr="Image 1"/>
            <p:cNvPicPr>
              <a:picLocks noChangeAspect="1"/>
            </p:cNvPicPr>
            <p:nvPr/>
          </p:nvPicPr>
          <p:blipFill>
            <a:blip r:embed="rId3"/>
            <a:stretch>
              <a:fillRect/>
            </a:stretch>
          </p:blipFill>
          <p:spPr>
            <a:xfrm>
              <a:off x="715975" y="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984" name="Shape 9"/>
            <p:cNvSpPr/>
            <p:nvPr/>
          </p:nvSpPr>
          <p:spPr>
            <a:xfrm>
              <a:off x="715975"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985" name="Text 10"/>
            <p:cNvSpPr txBox="1"/>
            <p:nvPr/>
          </p:nvSpPr>
          <p:spPr>
            <a:xfrm>
              <a:off x="0" y="475488"/>
              <a:ext cx="1980590" cy="1342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Canada</a:t>
              </a:r>
            </a:p>
          </p:txBody>
        </p:sp>
      </p:grpSp>
      <p:grpSp>
        <p:nvGrpSpPr>
          <p:cNvPr id="991" name="Group"/>
          <p:cNvGrpSpPr/>
          <p:nvPr/>
        </p:nvGrpSpPr>
        <p:grpSpPr>
          <a:xfrm>
            <a:off x="4057955" y="2378046"/>
            <a:ext cx="1980590" cy="609757"/>
            <a:chOff x="0" y="0"/>
            <a:chExt cx="1980589" cy="609755"/>
          </a:xfrm>
        </p:grpSpPr>
        <p:pic>
          <p:nvPicPr>
            <p:cNvPr id="987" name="Image 2" descr="Image 2"/>
            <p:cNvPicPr>
              <a:picLocks noChangeAspect="1"/>
            </p:cNvPicPr>
            <p:nvPr/>
          </p:nvPicPr>
          <p:blipFill>
            <a:blip r:embed="rId4"/>
            <a:stretch>
              <a:fillRect/>
            </a:stretch>
          </p:blipFill>
          <p:spPr>
            <a:xfrm>
              <a:off x="715974" y="0"/>
              <a:ext cx="548641" cy="411481"/>
            </a:xfrm>
            <a:prstGeom prst="rect">
              <a:avLst/>
            </a:prstGeom>
            <a:ln w="12700" cap="flat">
              <a:noFill/>
              <a:miter lim="400000"/>
            </a:ln>
            <a:effectLst>
              <a:outerShdw blurRad="114300" dist="38100" dir="5400000" rotWithShape="0">
                <a:srgbClr val="2A2620">
                  <a:alpha val="22000"/>
                </a:srgbClr>
              </a:outerShdw>
            </a:effectLst>
          </p:spPr>
        </p:pic>
        <p:grpSp>
          <p:nvGrpSpPr>
            <p:cNvPr id="990" name="Group"/>
            <p:cNvGrpSpPr/>
            <p:nvPr/>
          </p:nvGrpSpPr>
          <p:grpSpPr>
            <a:xfrm>
              <a:off x="0" y="0"/>
              <a:ext cx="1980590" cy="609756"/>
              <a:chOff x="0" y="0"/>
              <a:chExt cx="1980589" cy="609755"/>
            </a:xfrm>
          </p:grpSpPr>
          <p:sp>
            <p:nvSpPr>
              <p:cNvPr id="988" name="Shape 11"/>
              <p:cNvSpPr/>
              <p:nvPr/>
            </p:nvSpPr>
            <p:spPr>
              <a:xfrm>
                <a:off x="715974"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989" name="Text 12"/>
              <p:cNvSpPr txBox="1"/>
              <p:nvPr/>
            </p:nvSpPr>
            <p:spPr>
              <a:xfrm>
                <a:off x="0" y="475488"/>
                <a:ext cx="1980590" cy="1342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Mexico</a:t>
                </a:r>
              </a:p>
            </p:txBody>
          </p:sp>
        </p:grpSp>
      </p:grpSp>
      <p:grpSp>
        <p:nvGrpSpPr>
          <p:cNvPr id="995" name="Group"/>
          <p:cNvGrpSpPr/>
          <p:nvPr/>
        </p:nvGrpSpPr>
        <p:grpSpPr>
          <a:xfrm>
            <a:off x="5099355" y="3032073"/>
            <a:ext cx="1980590" cy="611656"/>
            <a:chOff x="0" y="0"/>
            <a:chExt cx="1980589" cy="611655"/>
          </a:xfrm>
        </p:grpSpPr>
        <p:pic>
          <p:nvPicPr>
            <p:cNvPr id="992" name="Image 3" descr="Image 3"/>
            <p:cNvPicPr>
              <a:picLocks noChangeAspect="1"/>
            </p:cNvPicPr>
            <p:nvPr/>
          </p:nvPicPr>
          <p:blipFill>
            <a:blip r:embed="rId5"/>
            <a:stretch>
              <a:fillRect/>
            </a:stretch>
          </p:blipFill>
          <p:spPr>
            <a:xfrm>
              <a:off x="712431" y="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993" name="Shape 13"/>
            <p:cNvSpPr/>
            <p:nvPr/>
          </p:nvSpPr>
          <p:spPr>
            <a:xfrm>
              <a:off x="712431"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994" name="Text 14"/>
            <p:cNvSpPr txBox="1"/>
            <p:nvPr/>
          </p:nvSpPr>
          <p:spPr>
            <a:xfrm>
              <a:off x="0" y="477387"/>
              <a:ext cx="198059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Japan</a:t>
              </a:r>
            </a:p>
          </p:txBody>
        </p:sp>
      </p:grpSp>
      <p:grpSp>
        <p:nvGrpSpPr>
          <p:cNvPr id="999" name="Group"/>
          <p:cNvGrpSpPr/>
          <p:nvPr/>
        </p:nvGrpSpPr>
        <p:grpSpPr>
          <a:xfrm>
            <a:off x="8064224" y="2370365"/>
            <a:ext cx="1980591" cy="609757"/>
            <a:chOff x="0" y="0"/>
            <a:chExt cx="1980589" cy="609755"/>
          </a:xfrm>
        </p:grpSpPr>
        <p:pic>
          <p:nvPicPr>
            <p:cNvPr id="996" name="Image 4" descr="Image 4"/>
            <p:cNvPicPr>
              <a:picLocks noChangeAspect="1"/>
            </p:cNvPicPr>
            <p:nvPr/>
          </p:nvPicPr>
          <p:blipFill>
            <a:blip r:embed="rId6"/>
            <a:stretch>
              <a:fillRect/>
            </a:stretch>
          </p:blipFill>
          <p:spPr>
            <a:xfrm>
              <a:off x="715975" y="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997" name="Shape 15"/>
            <p:cNvSpPr/>
            <p:nvPr/>
          </p:nvSpPr>
          <p:spPr>
            <a:xfrm>
              <a:off x="715975"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998" name="Text 16"/>
            <p:cNvSpPr txBox="1"/>
            <p:nvPr/>
          </p:nvSpPr>
          <p:spPr>
            <a:xfrm>
              <a:off x="0" y="475488"/>
              <a:ext cx="1980590" cy="1342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Australia</a:t>
              </a:r>
            </a:p>
          </p:txBody>
        </p:sp>
      </p:grpSp>
      <p:grpSp>
        <p:nvGrpSpPr>
          <p:cNvPr id="1004" name="Group"/>
          <p:cNvGrpSpPr/>
          <p:nvPr/>
        </p:nvGrpSpPr>
        <p:grpSpPr>
          <a:xfrm>
            <a:off x="1175164" y="2941242"/>
            <a:ext cx="1980591" cy="609756"/>
            <a:chOff x="0" y="0"/>
            <a:chExt cx="1980589" cy="609755"/>
          </a:xfrm>
        </p:grpSpPr>
        <p:sp>
          <p:nvSpPr>
            <p:cNvPr id="1000" name="Shape 17"/>
            <p:cNvSpPr/>
            <p:nvPr/>
          </p:nvSpPr>
          <p:spPr>
            <a:xfrm>
              <a:off x="715974" y="0"/>
              <a:ext cx="548642"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grpSp>
          <p:nvGrpSpPr>
            <p:cNvPr id="1003" name="Group"/>
            <p:cNvGrpSpPr/>
            <p:nvPr/>
          </p:nvGrpSpPr>
          <p:grpSpPr>
            <a:xfrm>
              <a:off x="0" y="0"/>
              <a:ext cx="1980590" cy="609756"/>
              <a:chOff x="0" y="0"/>
              <a:chExt cx="1980589" cy="609755"/>
            </a:xfrm>
          </p:grpSpPr>
          <p:pic>
            <p:nvPicPr>
              <p:cNvPr id="1001" name="Image 5" descr="Image 5"/>
              <p:cNvPicPr>
                <a:picLocks noChangeAspect="1"/>
              </p:cNvPicPr>
              <p:nvPr/>
            </p:nvPicPr>
            <p:blipFill>
              <a:blip r:embed="rId7"/>
              <a:stretch>
                <a:fillRect/>
              </a:stretch>
            </p:blipFill>
            <p:spPr>
              <a:xfrm>
                <a:off x="715974" y="0"/>
                <a:ext cx="548642" cy="411481"/>
              </a:xfrm>
              <a:prstGeom prst="rect">
                <a:avLst/>
              </a:prstGeom>
              <a:ln w="12700" cap="flat">
                <a:noFill/>
                <a:miter lim="400000"/>
              </a:ln>
              <a:effectLst>
                <a:outerShdw blurRad="114300" dist="38100" dir="5400000" rotWithShape="0">
                  <a:srgbClr val="2A2620">
                    <a:alpha val="22000"/>
                  </a:srgbClr>
                </a:outerShdw>
              </a:effectLst>
            </p:spPr>
          </p:pic>
          <p:sp>
            <p:nvSpPr>
              <p:cNvPr id="1002" name="Text 18"/>
              <p:cNvSpPr txBox="1"/>
              <p:nvPr/>
            </p:nvSpPr>
            <p:spPr>
              <a:xfrm>
                <a:off x="0" y="475487"/>
                <a:ext cx="198059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Hong Kong</a:t>
                </a:r>
              </a:p>
            </p:txBody>
          </p:sp>
        </p:grpSp>
      </p:grpSp>
      <p:grpSp>
        <p:nvGrpSpPr>
          <p:cNvPr id="1009" name="Group"/>
          <p:cNvGrpSpPr/>
          <p:nvPr/>
        </p:nvGrpSpPr>
        <p:grpSpPr>
          <a:xfrm>
            <a:off x="244145" y="2369345"/>
            <a:ext cx="1980590" cy="611797"/>
            <a:chOff x="0" y="0"/>
            <a:chExt cx="1980589" cy="611796"/>
          </a:xfrm>
        </p:grpSpPr>
        <p:sp>
          <p:nvSpPr>
            <p:cNvPr id="1005" name="Shape 19"/>
            <p:cNvSpPr/>
            <p:nvPr/>
          </p:nvSpPr>
          <p:spPr>
            <a:xfrm>
              <a:off x="717285"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grpSp>
          <p:nvGrpSpPr>
            <p:cNvPr id="1008" name="Group"/>
            <p:cNvGrpSpPr/>
            <p:nvPr/>
          </p:nvGrpSpPr>
          <p:grpSpPr>
            <a:xfrm>
              <a:off x="0" y="2040"/>
              <a:ext cx="1980590" cy="609757"/>
              <a:chOff x="0" y="0"/>
              <a:chExt cx="1980589" cy="609755"/>
            </a:xfrm>
          </p:grpSpPr>
          <p:pic>
            <p:nvPicPr>
              <p:cNvPr id="1006" name="Image 6" descr="Image 6"/>
              <p:cNvPicPr>
                <a:picLocks noChangeAspect="1"/>
              </p:cNvPicPr>
              <p:nvPr/>
            </p:nvPicPr>
            <p:blipFill>
              <a:blip r:embed="rId8"/>
              <a:stretch>
                <a:fillRect/>
              </a:stretch>
            </p:blipFill>
            <p:spPr>
              <a:xfrm>
                <a:off x="715975" y="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1007" name="Text 20"/>
              <p:cNvSpPr txBox="1"/>
              <p:nvPr/>
            </p:nvSpPr>
            <p:spPr>
              <a:xfrm>
                <a:off x="0" y="475487"/>
                <a:ext cx="198059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Thailand</a:t>
                </a:r>
              </a:p>
            </p:txBody>
          </p:sp>
        </p:grpSp>
      </p:grpSp>
      <p:grpSp>
        <p:nvGrpSpPr>
          <p:cNvPr id="1013" name="Group"/>
          <p:cNvGrpSpPr/>
          <p:nvPr/>
        </p:nvGrpSpPr>
        <p:grpSpPr>
          <a:xfrm>
            <a:off x="7004300" y="3032002"/>
            <a:ext cx="1980591" cy="611797"/>
            <a:chOff x="0" y="0"/>
            <a:chExt cx="1980589" cy="611796"/>
          </a:xfrm>
        </p:grpSpPr>
        <p:pic>
          <p:nvPicPr>
            <p:cNvPr id="1010" name="Image 7" descr="Image 7"/>
            <p:cNvPicPr>
              <a:picLocks noChangeAspect="1"/>
            </p:cNvPicPr>
            <p:nvPr/>
          </p:nvPicPr>
          <p:blipFill>
            <a:blip r:embed="rId9"/>
            <a:stretch>
              <a:fillRect/>
            </a:stretch>
          </p:blipFill>
          <p:spPr>
            <a:xfrm>
              <a:off x="715974" y="204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1011" name="Shape 21"/>
            <p:cNvSpPr/>
            <p:nvPr/>
          </p:nvSpPr>
          <p:spPr>
            <a:xfrm>
              <a:off x="717284"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1012" name="Text 22"/>
            <p:cNvSpPr txBox="1"/>
            <p:nvPr/>
          </p:nvSpPr>
          <p:spPr>
            <a:xfrm>
              <a:off x="0" y="477528"/>
              <a:ext cx="198059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Great Britain</a:t>
              </a:r>
            </a:p>
          </p:txBody>
        </p:sp>
      </p:grpSp>
      <p:grpSp>
        <p:nvGrpSpPr>
          <p:cNvPr id="1017" name="Group"/>
          <p:cNvGrpSpPr/>
          <p:nvPr/>
        </p:nvGrpSpPr>
        <p:grpSpPr>
          <a:xfrm>
            <a:off x="10067358" y="2376005"/>
            <a:ext cx="1980591" cy="611798"/>
            <a:chOff x="0" y="0"/>
            <a:chExt cx="1980589" cy="611796"/>
          </a:xfrm>
        </p:grpSpPr>
        <p:pic>
          <p:nvPicPr>
            <p:cNvPr id="1014" name="Image 8" descr="Image 8"/>
            <p:cNvPicPr>
              <a:picLocks noChangeAspect="1"/>
            </p:cNvPicPr>
            <p:nvPr/>
          </p:nvPicPr>
          <p:blipFill>
            <a:blip r:embed="rId10"/>
            <a:stretch>
              <a:fillRect/>
            </a:stretch>
          </p:blipFill>
          <p:spPr>
            <a:xfrm>
              <a:off x="715802" y="2309"/>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1015" name="Shape 23"/>
            <p:cNvSpPr/>
            <p:nvPr/>
          </p:nvSpPr>
          <p:spPr>
            <a:xfrm>
              <a:off x="717284"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1016" name="Text 24"/>
            <p:cNvSpPr txBox="1"/>
            <p:nvPr/>
          </p:nvSpPr>
          <p:spPr>
            <a:xfrm>
              <a:off x="0" y="477528"/>
              <a:ext cx="198059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Scotland</a:t>
              </a:r>
            </a:p>
          </p:txBody>
        </p:sp>
      </p:grpSp>
      <p:grpSp>
        <p:nvGrpSpPr>
          <p:cNvPr id="1021" name="Group"/>
          <p:cNvGrpSpPr/>
          <p:nvPr/>
        </p:nvGrpSpPr>
        <p:grpSpPr>
          <a:xfrm>
            <a:off x="9125146" y="3032002"/>
            <a:ext cx="1980591" cy="611797"/>
            <a:chOff x="0" y="0"/>
            <a:chExt cx="1980589" cy="611796"/>
          </a:xfrm>
        </p:grpSpPr>
        <p:pic>
          <p:nvPicPr>
            <p:cNvPr id="1018" name="Image 9" descr="Image 9"/>
            <p:cNvPicPr>
              <a:picLocks noChangeAspect="1"/>
            </p:cNvPicPr>
            <p:nvPr/>
          </p:nvPicPr>
          <p:blipFill>
            <a:blip r:embed="rId11"/>
            <a:stretch>
              <a:fillRect/>
            </a:stretch>
          </p:blipFill>
          <p:spPr>
            <a:xfrm>
              <a:off x="715975" y="204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1019" name="Shape 25"/>
            <p:cNvSpPr/>
            <p:nvPr/>
          </p:nvSpPr>
          <p:spPr>
            <a:xfrm>
              <a:off x="717285"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1020" name="Text 26"/>
            <p:cNvSpPr txBox="1"/>
            <p:nvPr/>
          </p:nvSpPr>
          <p:spPr>
            <a:xfrm>
              <a:off x="0" y="477528"/>
              <a:ext cx="198059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Wales</a:t>
              </a:r>
            </a:p>
          </p:txBody>
        </p:sp>
      </p:grpSp>
      <p:grpSp>
        <p:nvGrpSpPr>
          <p:cNvPr id="1025" name="Group"/>
          <p:cNvGrpSpPr/>
          <p:nvPr/>
        </p:nvGrpSpPr>
        <p:grpSpPr>
          <a:xfrm>
            <a:off x="244145" y="3695609"/>
            <a:ext cx="1980590" cy="609757"/>
            <a:chOff x="0" y="0"/>
            <a:chExt cx="1980589" cy="609755"/>
          </a:xfrm>
        </p:grpSpPr>
        <p:pic>
          <p:nvPicPr>
            <p:cNvPr id="1022" name="Image 10" descr="Image 10"/>
            <p:cNvPicPr>
              <a:picLocks noChangeAspect="1"/>
            </p:cNvPicPr>
            <p:nvPr/>
          </p:nvPicPr>
          <p:blipFill>
            <a:blip r:embed="rId12"/>
            <a:stretch>
              <a:fillRect/>
            </a:stretch>
          </p:blipFill>
          <p:spPr>
            <a:xfrm>
              <a:off x="715974" y="0"/>
              <a:ext cx="548642" cy="411481"/>
            </a:xfrm>
            <a:prstGeom prst="rect">
              <a:avLst/>
            </a:prstGeom>
            <a:ln w="12700" cap="flat">
              <a:noFill/>
              <a:miter lim="400000"/>
            </a:ln>
            <a:effectLst>
              <a:outerShdw blurRad="114300" dist="38100" dir="5400000" rotWithShape="0">
                <a:srgbClr val="2A2620">
                  <a:alpha val="22000"/>
                </a:srgbClr>
              </a:outerShdw>
            </a:effectLst>
          </p:spPr>
        </p:pic>
        <p:sp>
          <p:nvSpPr>
            <p:cNvPr id="1023" name="Shape 27"/>
            <p:cNvSpPr/>
            <p:nvPr/>
          </p:nvSpPr>
          <p:spPr>
            <a:xfrm>
              <a:off x="713811" y="3369"/>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1024" name="Text 28"/>
            <p:cNvSpPr txBox="1"/>
            <p:nvPr/>
          </p:nvSpPr>
          <p:spPr>
            <a:xfrm>
              <a:off x="0" y="475488"/>
              <a:ext cx="1980590" cy="1342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N. Ireland</a:t>
              </a:r>
            </a:p>
          </p:txBody>
        </p:sp>
      </p:grpSp>
      <p:grpSp>
        <p:nvGrpSpPr>
          <p:cNvPr id="1029" name="Group"/>
          <p:cNvGrpSpPr/>
          <p:nvPr/>
        </p:nvGrpSpPr>
        <p:grpSpPr>
          <a:xfrm>
            <a:off x="2144138" y="3695609"/>
            <a:ext cx="1980591" cy="609757"/>
            <a:chOff x="0" y="0"/>
            <a:chExt cx="1980589" cy="609755"/>
          </a:xfrm>
        </p:grpSpPr>
        <p:pic>
          <p:nvPicPr>
            <p:cNvPr id="1026" name="Image 11" descr="Image 11"/>
            <p:cNvPicPr>
              <a:picLocks noChangeAspect="1"/>
            </p:cNvPicPr>
            <p:nvPr/>
          </p:nvPicPr>
          <p:blipFill>
            <a:blip r:embed="rId13"/>
            <a:stretch>
              <a:fillRect/>
            </a:stretch>
          </p:blipFill>
          <p:spPr>
            <a:xfrm>
              <a:off x="715976" y="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1027" name="Shape 29"/>
            <p:cNvSpPr/>
            <p:nvPr/>
          </p:nvSpPr>
          <p:spPr>
            <a:xfrm>
              <a:off x="715976"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1028" name="Text 30"/>
            <p:cNvSpPr txBox="1"/>
            <p:nvPr/>
          </p:nvSpPr>
          <p:spPr>
            <a:xfrm>
              <a:off x="0" y="475488"/>
              <a:ext cx="1980590" cy="1342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Netherlands</a:t>
              </a:r>
            </a:p>
          </p:txBody>
        </p:sp>
      </p:grpSp>
      <p:grpSp>
        <p:nvGrpSpPr>
          <p:cNvPr id="1034" name="Group"/>
          <p:cNvGrpSpPr/>
          <p:nvPr/>
        </p:nvGrpSpPr>
        <p:grpSpPr>
          <a:xfrm>
            <a:off x="3120898" y="2941241"/>
            <a:ext cx="1980591" cy="609757"/>
            <a:chOff x="0" y="0"/>
            <a:chExt cx="1980589" cy="609755"/>
          </a:xfrm>
        </p:grpSpPr>
        <p:sp>
          <p:nvSpPr>
            <p:cNvPr id="1030" name="Shape 31"/>
            <p:cNvSpPr/>
            <p:nvPr/>
          </p:nvSpPr>
          <p:spPr>
            <a:xfrm>
              <a:off x="715974"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grpSp>
          <p:nvGrpSpPr>
            <p:cNvPr id="1033" name="Group"/>
            <p:cNvGrpSpPr/>
            <p:nvPr/>
          </p:nvGrpSpPr>
          <p:grpSpPr>
            <a:xfrm>
              <a:off x="0" y="0"/>
              <a:ext cx="1980590" cy="609756"/>
              <a:chOff x="0" y="0"/>
              <a:chExt cx="1980589" cy="609755"/>
            </a:xfrm>
          </p:grpSpPr>
          <p:pic>
            <p:nvPicPr>
              <p:cNvPr id="1031" name="Image 12" descr="Image 12"/>
              <p:cNvPicPr>
                <a:picLocks noChangeAspect="1"/>
              </p:cNvPicPr>
              <p:nvPr/>
            </p:nvPicPr>
            <p:blipFill>
              <a:blip r:embed="rId14"/>
              <a:stretch>
                <a:fillRect/>
              </a:stretch>
            </p:blipFill>
            <p:spPr>
              <a:xfrm>
                <a:off x="715974" y="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1032" name="Text 32"/>
              <p:cNvSpPr txBox="1"/>
              <p:nvPr/>
            </p:nvSpPr>
            <p:spPr>
              <a:xfrm>
                <a:off x="0" y="475488"/>
                <a:ext cx="1980590" cy="134268"/>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Germany</a:t>
                </a:r>
              </a:p>
            </p:txBody>
          </p:sp>
        </p:grpSp>
      </p:grpSp>
      <p:grpSp>
        <p:nvGrpSpPr>
          <p:cNvPr id="1038" name="Group"/>
          <p:cNvGrpSpPr/>
          <p:nvPr/>
        </p:nvGrpSpPr>
        <p:grpSpPr>
          <a:xfrm>
            <a:off x="4057955" y="3728430"/>
            <a:ext cx="1980590" cy="606474"/>
            <a:chOff x="0" y="0"/>
            <a:chExt cx="1980589" cy="606472"/>
          </a:xfrm>
        </p:grpSpPr>
        <p:pic>
          <p:nvPicPr>
            <p:cNvPr id="1035" name="Image 13" descr="Image 13"/>
            <p:cNvPicPr>
              <a:picLocks noChangeAspect="1"/>
            </p:cNvPicPr>
            <p:nvPr/>
          </p:nvPicPr>
          <p:blipFill>
            <a:blip r:embed="rId15"/>
            <a:stretch>
              <a:fillRect/>
            </a:stretch>
          </p:blipFill>
          <p:spPr>
            <a:xfrm>
              <a:off x="720737" y="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1036" name="Shape 33"/>
            <p:cNvSpPr/>
            <p:nvPr/>
          </p:nvSpPr>
          <p:spPr>
            <a:xfrm>
              <a:off x="720737" y="4762"/>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1037" name="Text 34"/>
            <p:cNvSpPr txBox="1"/>
            <p:nvPr/>
          </p:nvSpPr>
          <p:spPr>
            <a:xfrm>
              <a:off x="0" y="472204"/>
              <a:ext cx="198059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Taiwan</a:t>
              </a:r>
            </a:p>
          </p:txBody>
        </p:sp>
      </p:grpSp>
      <p:grpSp>
        <p:nvGrpSpPr>
          <p:cNvPr id="1043" name="Group"/>
          <p:cNvGrpSpPr/>
          <p:nvPr/>
        </p:nvGrpSpPr>
        <p:grpSpPr>
          <a:xfrm>
            <a:off x="8064224" y="3694660"/>
            <a:ext cx="1980591" cy="611656"/>
            <a:chOff x="0" y="0"/>
            <a:chExt cx="1980589" cy="611655"/>
          </a:xfrm>
        </p:grpSpPr>
        <p:sp>
          <p:nvSpPr>
            <p:cNvPr id="1039" name="Shape 35"/>
            <p:cNvSpPr/>
            <p:nvPr/>
          </p:nvSpPr>
          <p:spPr>
            <a:xfrm>
              <a:off x="715974" y="0"/>
              <a:ext cx="548641" cy="411481"/>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grpSp>
          <p:nvGrpSpPr>
            <p:cNvPr id="1042" name="Group"/>
            <p:cNvGrpSpPr/>
            <p:nvPr/>
          </p:nvGrpSpPr>
          <p:grpSpPr>
            <a:xfrm>
              <a:off x="0" y="0"/>
              <a:ext cx="1980590" cy="611656"/>
              <a:chOff x="0" y="0"/>
              <a:chExt cx="1980589" cy="611655"/>
            </a:xfrm>
          </p:grpSpPr>
          <p:pic>
            <p:nvPicPr>
              <p:cNvPr id="1040" name="Image 14" descr="Image 14"/>
              <p:cNvPicPr>
                <a:picLocks noChangeAspect="1"/>
              </p:cNvPicPr>
              <p:nvPr/>
            </p:nvPicPr>
            <p:blipFill>
              <a:blip r:embed="rId16"/>
              <a:stretch>
                <a:fillRect/>
              </a:stretch>
            </p:blipFill>
            <p:spPr>
              <a:xfrm>
                <a:off x="717194" y="0"/>
                <a:ext cx="548641" cy="411481"/>
              </a:xfrm>
              <a:prstGeom prst="rect">
                <a:avLst/>
              </a:prstGeom>
              <a:ln w="12700" cap="flat">
                <a:noFill/>
                <a:miter lim="400000"/>
              </a:ln>
              <a:effectLst>
                <a:outerShdw blurRad="114300" dist="38100" dir="5400000" rotWithShape="0">
                  <a:srgbClr val="2A2620">
                    <a:alpha val="22000"/>
                  </a:srgbClr>
                </a:outerShdw>
              </a:effectLst>
            </p:spPr>
          </p:pic>
          <p:sp>
            <p:nvSpPr>
              <p:cNvPr id="1041" name="Text 36"/>
              <p:cNvSpPr txBox="1"/>
              <p:nvPr/>
            </p:nvSpPr>
            <p:spPr>
              <a:xfrm>
                <a:off x="0" y="477387"/>
                <a:ext cx="198059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Spain</a:t>
                </a:r>
              </a:p>
            </p:txBody>
          </p:sp>
        </p:grpSp>
      </p:grpSp>
      <p:sp>
        <p:nvSpPr>
          <p:cNvPr id="1044" name="Shape 37"/>
          <p:cNvSpPr/>
          <p:nvPr/>
        </p:nvSpPr>
        <p:spPr>
          <a:xfrm>
            <a:off x="640080" y="4864608"/>
            <a:ext cx="10908793" cy="1481329"/>
          </a:xfrm>
          <a:prstGeom prst="roundRect">
            <a:avLst>
              <a:gd name="adj" fmla="val 8642"/>
            </a:avLst>
          </a:prstGeom>
          <a:solidFill>
            <a:srgbClr val="FAF4E6"/>
          </a:solidFill>
          <a:ln w="12700">
            <a:solidFill>
              <a:srgbClr val="F3EAD6"/>
            </a:solidFill>
          </a:ln>
          <a:effectLst>
            <a:outerShdw blurRad="114300" dist="38100" dir="5400000" rotWithShape="0">
              <a:srgbClr val="2A2620">
                <a:alpha val="22000"/>
              </a:srgbClr>
            </a:outerShdw>
          </a:effectLst>
        </p:spPr>
        <p:txBody>
          <a:bodyPr lIns="45719" rIns="45719"/>
          <a:lstStyle/>
          <a:p>
            <a:endParaRPr/>
          </a:p>
        </p:txBody>
      </p:sp>
      <p:sp>
        <p:nvSpPr>
          <p:cNvPr id="1045" name="Shape 38"/>
          <p:cNvSpPr/>
          <p:nvPr/>
        </p:nvSpPr>
        <p:spPr>
          <a:xfrm>
            <a:off x="914400" y="5014123"/>
            <a:ext cx="640081" cy="41149"/>
          </a:xfrm>
          <a:prstGeom prst="rect">
            <a:avLst/>
          </a:prstGeom>
          <a:solidFill>
            <a:srgbClr val="C9912E"/>
          </a:solidFill>
          <a:ln w="12700">
            <a:miter lim="400000"/>
          </a:ln>
        </p:spPr>
        <p:txBody>
          <a:bodyPr lIns="45719" rIns="45719"/>
          <a:lstStyle/>
          <a:p>
            <a:endParaRPr/>
          </a:p>
        </p:txBody>
      </p:sp>
      <p:sp>
        <p:nvSpPr>
          <p:cNvPr id="1046" name="Text 39"/>
          <p:cNvSpPr txBox="1"/>
          <p:nvPr/>
        </p:nvSpPr>
        <p:spPr>
          <a:xfrm>
            <a:off x="909573" y="5196598"/>
            <a:ext cx="10360154" cy="1667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300" b="1" spc="250">
                <a:solidFill>
                  <a:srgbClr val="C9912E"/>
                </a:solidFill>
              </a:defRPr>
            </a:lvl1pPr>
          </a:lstStyle>
          <a:p>
            <a:r>
              <a:t>GLOBAL CUSTOMER PROGRAM</a:t>
            </a:r>
          </a:p>
        </p:txBody>
      </p:sp>
      <p:pic>
        <p:nvPicPr>
          <p:cNvPr id="1047" name="Image 15" descr="Image 15"/>
          <p:cNvPicPr>
            <a:picLocks noChangeAspect="1"/>
          </p:cNvPicPr>
          <p:nvPr/>
        </p:nvPicPr>
        <p:blipFill>
          <a:blip r:embed="rId17"/>
          <a:stretch>
            <a:fillRect/>
          </a:stretch>
        </p:blipFill>
        <p:spPr>
          <a:xfrm>
            <a:off x="1402950" y="5504688"/>
            <a:ext cx="502921" cy="377191"/>
          </a:xfrm>
          <a:prstGeom prst="rect">
            <a:avLst/>
          </a:prstGeom>
          <a:ln w="12700">
            <a:miter lim="400000"/>
          </a:ln>
          <a:effectLst>
            <a:outerShdw blurRad="114300" dist="38100" dir="5400000" rotWithShape="0">
              <a:srgbClr val="2A2620">
                <a:alpha val="22000"/>
              </a:srgbClr>
            </a:outerShdw>
          </a:effectLst>
        </p:spPr>
      </p:pic>
      <p:sp>
        <p:nvSpPr>
          <p:cNvPr id="1048" name="Shape 40"/>
          <p:cNvSpPr/>
          <p:nvPr/>
        </p:nvSpPr>
        <p:spPr>
          <a:xfrm>
            <a:off x="1402950" y="5504688"/>
            <a:ext cx="502921" cy="377191"/>
          </a:xfrm>
          <a:prstGeom prst="rect">
            <a:avLst/>
          </a:prstGeom>
          <a:ln>
            <a:solidFill>
              <a:srgbClr val="9C937F"/>
            </a:solidFill>
          </a:ln>
        </p:spPr>
        <p:txBody>
          <a:bodyPr lIns="45719" rIns="45719"/>
          <a:lstStyle/>
          <a:p>
            <a:endParaRPr/>
          </a:p>
        </p:txBody>
      </p:sp>
      <p:sp>
        <p:nvSpPr>
          <p:cNvPr id="1049" name="Text 41"/>
          <p:cNvSpPr txBox="1"/>
          <p:nvPr/>
        </p:nvSpPr>
        <p:spPr>
          <a:xfrm>
            <a:off x="932688" y="5945885"/>
            <a:ext cx="1443447"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000" b="1">
                <a:solidFill>
                  <a:srgbClr val="2A2620"/>
                </a:solidFill>
              </a:defRPr>
            </a:lvl1pPr>
          </a:lstStyle>
          <a:p>
            <a:r>
              <a:t>Italy</a:t>
            </a:r>
          </a:p>
        </p:txBody>
      </p:sp>
      <p:pic>
        <p:nvPicPr>
          <p:cNvPr id="1050" name="Image 16" descr="Image 16"/>
          <p:cNvPicPr>
            <a:picLocks noChangeAspect="1"/>
          </p:cNvPicPr>
          <p:nvPr/>
        </p:nvPicPr>
        <p:blipFill>
          <a:blip r:embed="rId18"/>
          <a:stretch>
            <a:fillRect/>
          </a:stretch>
        </p:blipFill>
        <p:spPr>
          <a:xfrm>
            <a:off x="2882973" y="5504688"/>
            <a:ext cx="502921" cy="377191"/>
          </a:xfrm>
          <a:prstGeom prst="rect">
            <a:avLst/>
          </a:prstGeom>
          <a:ln w="12700">
            <a:miter lim="400000"/>
          </a:ln>
          <a:effectLst>
            <a:outerShdw blurRad="114300" dist="38100" dir="5400000" rotWithShape="0">
              <a:srgbClr val="2A2620">
                <a:alpha val="22000"/>
              </a:srgbClr>
            </a:outerShdw>
          </a:effectLst>
        </p:spPr>
      </p:pic>
      <p:sp>
        <p:nvSpPr>
          <p:cNvPr id="1051" name="Shape 42"/>
          <p:cNvSpPr/>
          <p:nvPr/>
        </p:nvSpPr>
        <p:spPr>
          <a:xfrm>
            <a:off x="2882973" y="5504688"/>
            <a:ext cx="502920" cy="377191"/>
          </a:xfrm>
          <a:prstGeom prst="rect">
            <a:avLst/>
          </a:prstGeom>
          <a:ln>
            <a:solidFill>
              <a:srgbClr val="9C937F"/>
            </a:solidFill>
          </a:ln>
        </p:spPr>
        <p:txBody>
          <a:bodyPr lIns="45719" rIns="45719"/>
          <a:lstStyle/>
          <a:p>
            <a:endParaRPr/>
          </a:p>
        </p:txBody>
      </p:sp>
      <p:sp>
        <p:nvSpPr>
          <p:cNvPr id="1052" name="Text 43"/>
          <p:cNvSpPr txBox="1"/>
          <p:nvPr/>
        </p:nvSpPr>
        <p:spPr>
          <a:xfrm>
            <a:off x="2412710" y="5945885"/>
            <a:ext cx="1443447"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000" b="1">
                <a:solidFill>
                  <a:srgbClr val="2A2620"/>
                </a:solidFill>
              </a:defRPr>
            </a:lvl1pPr>
          </a:lstStyle>
          <a:p>
            <a:r>
              <a:t>France</a:t>
            </a:r>
          </a:p>
        </p:txBody>
      </p:sp>
      <p:pic>
        <p:nvPicPr>
          <p:cNvPr id="1053" name="Image 17" descr="Image 17"/>
          <p:cNvPicPr>
            <a:picLocks noChangeAspect="1"/>
          </p:cNvPicPr>
          <p:nvPr/>
        </p:nvPicPr>
        <p:blipFill>
          <a:blip r:embed="rId19"/>
          <a:stretch>
            <a:fillRect/>
          </a:stretch>
        </p:blipFill>
        <p:spPr>
          <a:xfrm>
            <a:off x="4362994" y="5504688"/>
            <a:ext cx="502921" cy="377191"/>
          </a:xfrm>
          <a:prstGeom prst="rect">
            <a:avLst/>
          </a:prstGeom>
          <a:ln w="12700">
            <a:miter lim="400000"/>
          </a:ln>
          <a:effectLst>
            <a:outerShdw blurRad="114300" dist="38100" dir="5400000" rotWithShape="0">
              <a:srgbClr val="2A2620">
                <a:alpha val="22000"/>
              </a:srgbClr>
            </a:outerShdw>
          </a:effectLst>
        </p:spPr>
      </p:pic>
      <p:sp>
        <p:nvSpPr>
          <p:cNvPr id="1054" name="Shape 44"/>
          <p:cNvSpPr/>
          <p:nvPr/>
        </p:nvSpPr>
        <p:spPr>
          <a:xfrm>
            <a:off x="4362994" y="5504688"/>
            <a:ext cx="502920" cy="377191"/>
          </a:xfrm>
          <a:prstGeom prst="rect">
            <a:avLst/>
          </a:prstGeom>
          <a:ln>
            <a:solidFill>
              <a:srgbClr val="9C937F"/>
            </a:solidFill>
          </a:ln>
        </p:spPr>
        <p:txBody>
          <a:bodyPr lIns="45719" rIns="45719"/>
          <a:lstStyle/>
          <a:p>
            <a:endParaRPr/>
          </a:p>
        </p:txBody>
      </p:sp>
      <p:sp>
        <p:nvSpPr>
          <p:cNvPr id="1055" name="Text 45"/>
          <p:cNvSpPr txBox="1"/>
          <p:nvPr/>
        </p:nvSpPr>
        <p:spPr>
          <a:xfrm>
            <a:off x="3892730" y="5945885"/>
            <a:ext cx="1443447"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000" b="1">
                <a:solidFill>
                  <a:srgbClr val="2A2620"/>
                </a:solidFill>
              </a:defRPr>
            </a:lvl1pPr>
          </a:lstStyle>
          <a:p>
            <a:r>
              <a:t>Ireland</a:t>
            </a:r>
          </a:p>
        </p:txBody>
      </p:sp>
      <p:pic>
        <p:nvPicPr>
          <p:cNvPr id="1056" name="Image 18" descr="Image 18"/>
          <p:cNvPicPr>
            <a:picLocks noChangeAspect="1"/>
          </p:cNvPicPr>
          <p:nvPr/>
        </p:nvPicPr>
        <p:blipFill>
          <a:blip r:embed="rId20"/>
          <a:stretch>
            <a:fillRect/>
          </a:stretch>
        </p:blipFill>
        <p:spPr>
          <a:xfrm>
            <a:off x="5843015" y="5504688"/>
            <a:ext cx="502921" cy="377191"/>
          </a:xfrm>
          <a:prstGeom prst="rect">
            <a:avLst/>
          </a:prstGeom>
          <a:ln w="12700">
            <a:miter lim="400000"/>
          </a:ln>
          <a:effectLst>
            <a:outerShdw blurRad="114300" dist="38100" dir="5400000" rotWithShape="0">
              <a:srgbClr val="2A2620">
                <a:alpha val="22000"/>
              </a:srgbClr>
            </a:outerShdw>
          </a:effectLst>
        </p:spPr>
      </p:pic>
      <p:sp>
        <p:nvSpPr>
          <p:cNvPr id="1057" name="Shape 46"/>
          <p:cNvSpPr/>
          <p:nvPr/>
        </p:nvSpPr>
        <p:spPr>
          <a:xfrm>
            <a:off x="5843015" y="5504688"/>
            <a:ext cx="502920" cy="377191"/>
          </a:xfrm>
          <a:prstGeom prst="rect">
            <a:avLst/>
          </a:prstGeom>
          <a:ln>
            <a:solidFill>
              <a:srgbClr val="9C937F"/>
            </a:solidFill>
          </a:ln>
        </p:spPr>
        <p:txBody>
          <a:bodyPr lIns="45719" rIns="45719"/>
          <a:lstStyle/>
          <a:p>
            <a:endParaRPr/>
          </a:p>
        </p:txBody>
      </p:sp>
      <p:sp>
        <p:nvSpPr>
          <p:cNvPr id="1058" name="Text 47"/>
          <p:cNvSpPr txBox="1"/>
          <p:nvPr/>
        </p:nvSpPr>
        <p:spPr>
          <a:xfrm>
            <a:off x="5372753" y="5945885"/>
            <a:ext cx="1443447"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000" b="1">
                <a:solidFill>
                  <a:srgbClr val="2A2620"/>
                </a:solidFill>
              </a:defRPr>
            </a:lvl1pPr>
          </a:lstStyle>
          <a:p>
            <a:r>
              <a:t>Austria</a:t>
            </a:r>
          </a:p>
        </p:txBody>
      </p:sp>
      <p:pic>
        <p:nvPicPr>
          <p:cNvPr id="1059" name="Image 19" descr="Image 19"/>
          <p:cNvPicPr>
            <a:picLocks noChangeAspect="1"/>
          </p:cNvPicPr>
          <p:nvPr/>
        </p:nvPicPr>
        <p:blipFill>
          <a:blip r:embed="rId21"/>
          <a:stretch>
            <a:fillRect/>
          </a:stretch>
        </p:blipFill>
        <p:spPr>
          <a:xfrm>
            <a:off x="7323038" y="5504688"/>
            <a:ext cx="502921" cy="377191"/>
          </a:xfrm>
          <a:prstGeom prst="rect">
            <a:avLst/>
          </a:prstGeom>
          <a:ln w="12700">
            <a:miter lim="400000"/>
          </a:ln>
          <a:effectLst>
            <a:outerShdw blurRad="114300" dist="38100" dir="5400000" rotWithShape="0">
              <a:srgbClr val="2A2620">
                <a:alpha val="22000"/>
              </a:srgbClr>
            </a:outerShdw>
          </a:effectLst>
        </p:spPr>
      </p:pic>
      <p:sp>
        <p:nvSpPr>
          <p:cNvPr id="1060" name="Shape 48"/>
          <p:cNvSpPr/>
          <p:nvPr/>
        </p:nvSpPr>
        <p:spPr>
          <a:xfrm>
            <a:off x="7323038" y="5504688"/>
            <a:ext cx="502920" cy="377191"/>
          </a:xfrm>
          <a:prstGeom prst="rect">
            <a:avLst/>
          </a:prstGeom>
          <a:ln>
            <a:solidFill>
              <a:srgbClr val="9C937F"/>
            </a:solidFill>
          </a:ln>
        </p:spPr>
        <p:txBody>
          <a:bodyPr lIns="45719" rIns="45719"/>
          <a:lstStyle/>
          <a:p>
            <a:endParaRPr/>
          </a:p>
        </p:txBody>
      </p:sp>
      <p:sp>
        <p:nvSpPr>
          <p:cNvPr id="1061" name="Text 49"/>
          <p:cNvSpPr txBox="1"/>
          <p:nvPr/>
        </p:nvSpPr>
        <p:spPr>
          <a:xfrm>
            <a:off x="6852774" y="5945885"/>
            <a:ext cx="1443447"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000" b="1">
                <a:solidFill>
                  <a:srgbClr val="2A2620"/>
                </a:solidFill>
              </a:defRPr>
            </a:lvl1pPr>
          </a:lstStyle>
          <a:p>
            <a:r>
              <a:t>Belgium</a:t>
            </a:r>
          </a:p>
        </p:txBody>
      </p:sp>
      <p:pic>
        <p:nvPicPr>
          <p:cNvPr id="1062" name="Image 20" descr="Image 20"/>
          <p:cNvPicPr>
            <a:picLocks noChangeAspect="1"/>
          </p:cNvPicPr>
          <p:nvPr/>
        </p:nvPicPr>
        <p:blipFill>
          <a:blip r:embed="rId22"/>
          <a:stretch>
            <a:fillRect/>
          </a:stretch>
        </p:blipFill>
        <p:spPr>
          <a:xfrm>
            <a:off x="8803058" y="5504688"/>
            <a:ext cx="502921" cy="377191"/>
          </a:xfrm>
          <a:prstGeom prst="rect">
            <a:avLst/>
          </a:prstGeom>
          <a:ln w="12700">
            <a:miter lim="400000"/>
          </a:ln>
          <a:effectLst>
            <a:outerShdw blurRad="114300" dist="38100" dir="5400000" rotWithShape="0">
              <a:srgbClr val="2A2620">
                <a:alpha val="22000"/>
              </a:srgbClr>
            </a:outerShdw>
          </a:effectLst>
        </p:spPr>
      </p:pic>
      <p:sp>
        <p:nvSpPr>
          <p:cNvPr id="1063" name="Shape 50"/>
          <p:cNvSpPr/>
          <p:nvPr/>
        </p:nvSpPr>
        <p:spPr>
          <a:xfrm>
            <a:off x="8803058" y="5504688"/>
            <a:ext cx="502920" cy="377191"/>
          </a:xfrm>
          <a:prstGeom prst="rect">
            <a:avLst/>
          </a:prstGeom>
          <a:ln>
            <a:solidFill>
              <a:srgbClr val="9C937F"/>
            </a:solidFill>
          </a:ln>
        </p:spPr>
        <p:txBody>
          <a:bodyPr lIns="45719" rIns="45719"/>
          <a:lstStyle/>
          <a:p>
            <a:endParaRPr/>
          </a:p>
        </p:txBody>
      </p:sp>
      <p:sp>
        <p:nvSpPr>
          <p:cNvPr id="1064" name="Text 51"/>
          <p:cNvSpPr txBox="1"/>
          <p:nvPr/>
        </p:nvSpPr>
        <p:spPr>
          <a:xfrm>
            <a:off x="8332796" y="5945885"/>
            <a:ext cx="1443447"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000" b="1">
                <a:solidFill>
                  <a:srgbClr val="2A2620"/>
                </a:solidFill>
              </a:defRPr>
            </a:lvl1pPr>
          </a:lstStyle>
          <a:p>
            <a:r>
              <a:t>New Zealand</a:t>
            </a:r>
          </a:p>
        </p:txBody>
      </p:sp>
      <p:pic>
        <p:nvPicPr>
          <p:cNvPr id="1065" name="Image 21" descr="Image 21"/>
          <p:cNvPicPr>
            <a:picLocks noChangeAspect="1"/>
          </p:cNvPicPr>
          <p:nvPr/>
        </p:nvPicPr>
        <p:blipFill>
          <a:blip r:embed="rId23"/>
          <a:stretch>
            <a:fillRect/>
          </a:stretch>
        </p:blipFill>
        <p:spPr>
          <a:xfrm>
            <a:off x="10283080" y="5504688"/>
            <a:ext cx="502921" cy="377191"/>
          </a:xfrm>
          <a:prstGeom prst="rect">
            <a:avLst/>
          </a:prstGeom>
          <a:ln w="12700">
            <a:miter lim="400000"/>
          </a:ln>
          <a:effectLst>
            <a:outerShdw blurRad="114300" dist="38100" dir="5400000" rotWithShape="0">
              <a:srgbClr val="2A2620">
                <a:alpha val="22000"/>
              </a:srgbClr>
            </a:outerShdw>
          </a:effectLst>
        </p:spPr>
      </p:pic>
      <p:sp>
        <p:nvSpPr>
          <p:cNvPr id="1066" name="Shape 52"/>
          <p:cNvSpPr/>
          <p:nvPr/>
        </p:nvSpPr>
        <p:spPr>
          <a:xfrm>
            <a:off x="10283080" y="5504688"/>
            <a:ext cx="502920" cy="377191"/>
          </a:xfrm>
          <a:prstGeom prst="rect">
            <a:avLst/>
          </a:prstGeom>
          <a:ln>
            <a:solidFill>
              <a:srgbClr val="9C937F"/>
            </a:solidFill>
          </a:ln>
        </p:spPr>
        <p:txBody>
          <a:bodyPr lIns="45719" rIns="45719"/>
          <a:lstStyle/>
          <a:p>
            <a:endParaRPr/>
          </a:p>
        </p:txBody>
      </p:sp>
      <p:sp>
        <p:nvSpPr>
          <p:cNvPr id="1067" name="Text 53"/>
          <p:cNvSpPr txBox="1"/>
          <p:nvPr/>
        </p:nvSpPr>
        <p:spPr>
          <a:xfrm>
            <a:off x="9812818" y="5945885"/>
            <a:ext cx="1443447"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gn="ctr">
              <a:lnSpc>
                <a:spcPct val="92000"/>
              </a:lnSpc>
              <a:defRPr sz="1000" b="1">
                <a:solidFill>
                  <a:srgbClr val="2A2620"/>
                </a:solidFill>
              </a:defRPr>
            </a:lvl1pPr>
          </a:lstStyle>
          <a:p>
            <a:r>
              <a:t>Dominican Republic</a:t>
            </a:r>
          </a:p>
        </p:txBody>
      </p:sp>
      <p:sp>
        <p:nvSpPr>
          <p:cNvPr id="1068"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grpSp>
        <p:nvGrpSpPr>
          <p:cNvPr id="1072" name="Group"/>
          <p:cNvGrpSpPr/>
          <p:nvPr/>
        </p:nvGrpSpPr>
        <p:grpSpPr>
          <a:xfrm>
            <a:off x="6224614" y="3728430"/>
            <a:ext cx="1653541" cy="596041"/>
            <a:chOff x="0" y="0"/>
            <a:chExt cx="1653539" cy="596039"/>
          </a:xfrm>
        </p:grpSpPr>
        <p:pic>
          <p:nvPicPr>
            <p:cNvPr id="1069" name="Image 15" descr="Image 15"/>
            <p:cNvPicPr>
              <a:picLocks noChangeAspect="1"/>
            </p:cNvPicPr>
            <p:nvPr/>
          </p:nvPicPr>
          <p:blipFill>
            <a:blip r:embed="rId24"/>
            <a:stretch>
              <a:fillRect/>
            </a:stretch>
          </p:blipFill>
          <p:spPr>
            <a:xfrm>
              <a:off x="561594" y="0"/>
              <a:ext cx="530353" cy="397764"/>
            </a:xfrm>
            <a:prstGeom prst="rect">
              <a:avLst/>
            </a:prstGeom>
            <a:ln w="12700" cap="flat">
              <a:noFill/>
              <a:miter lim="400000"/>
            </a:ln>
            <a:effectLst>
              <a:outerShdw blurRad="114300" dist="38100" dir="5400000" rotWithShape="0">
                <a:srgbClr val="2A2620">
                  <a:alpha val="22000"/>
                </a:srgbClr>
              </a:outerShdw>
            </a:effectLst>
          </p:spPr>
        </p:pic>
        <p:sp>
          <p:nvSpPr>
            <p:cNvPr id="1070" name="Shape 37"/>
            <p:cNvSpPr/>
            <p:nvPr/>
          </p:nvSpPr>
          <p:spPr>
            <a:xfrm>
              <a:off x="561594" y="0"/>
              <a:ext cx="530353" cy="397764"/>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1071" name="Text 38"/>
            <p:cNvSpPr txBox="1"/>
            <p:nvPr/>
          </p:nvSpPr>
          <p:spPr>
            <a:xfrm>
              <a:off x="0" y="461771"/>
              <a:ext cx="165354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Iceland</a:t>
              </a:r>
            </a:p>
          </p:txBody>
        </p:sp>
      </p:grpSp>
      <p:grpSp>
        <p:nvGrpSpPr>
          <p:cNvPr id="1076" name="Group"/>
          <p:cNvGrpSpPr/>
          <p:nvPr/>
        </p:nvGrpSpPr>
        <p:grpSpPr>
          <a:xfrm>
            <a:off x="10230883" y="3702467"/>
            <a:ext cx="1653541" cy="596041"/>
            <a:chOff x="0" y="0"/>
            <a:chExt cx="1653539" cy="596039"/>
          </a:xfrm>
        </p:grpSpPr>
        <p:pic>
          <p:nvPicPr>
            <p:cNvPr id="1073" name="Image 16" descr="Image 16"/>
            <p:cNvPicPr>
              <a:picLocks noChangeAspect="1"/>
            </p:cNvPicPr>
            <p:nvPr/>
          </p:nvPicPr>
          <p:blipFill>
            <a:blip r:embed="rId25"/>
            <a:stretch>
              <a:fillRect/>
            </a:stretch>
          </p:blipFill>
          <p:spPr>
            <a:xfrm>
              <a:off x="561593" y="0"/>
              <a:ext cx="530353" cy="397764"/>
            </a:xfrm>
            <a:prstGeom prst="rect">
              <a:avLst/>
            </a:prstGeom>
            <a:ln w="12700" cap="flat">
              <a:noFill/>
              <a:miter lim="400000"/>
            </a:ln>
            <a:effectLst>
              <a:outerShdw blurRad="114300" dist="38100" dir="5400000" rotWithShape="0">
                <a:srgbClr val="2A2620">
                  <a:alpha val="22000"/>
                </a:srgbClr>
              </a:outerShdw>
            </a:effectLst>
          </p:spPr>
        </p:pic>
        <p:sp>
          <p:nvSpPr>
            <p:cNvPr id="1074" name="Shape 39"/>
            <p:cNvSpPr/>
            <p:nvPr/>
          </p:nvSpPr>
          <p:spPr>
            <a:xfrm>
              <a:off x="561593" y="0"/>
              <a:ext cx="530353" cy="397764"/>
            </a:xfrm>
            <a:prstGeom prst="rect">
              <a:avLst/>
            </a:prstGeom>
            <a:noFill/>
            <a:ln w="9525" cap="flat">
              <a:solidFill>
                <a:srgbClr val="9C937F"/>
              </a:solidFill>
              <a:prstDash val="solid"/>
              <a:round/>
            </a:ln>
            <a:effectLst/>
          </p:spPr>
          <p:txBody>
            <a:bodyPr wrap="square" lIns="45719" tIns="45719" rIns="45719" bIns="45719" numCol="1" anchor="t">
              <a:noAutofit/>
            </a:bodyPr>
            <a:lstStyle/>
            <a:p>
              <a:endParaRPr/>
            </a:p>
          </p:txBody>
        </p:sp>
        <p:sp>
          <p:nvSpPr>
            <p:cNvPr id="1075" name="Text 40"/>
            <p:cNvSpPr txBox="1"/>
            <p:nvPr/>
          </p:nvSpPr>
          <p:spPr>
            <a:xfrm>
              <a:off x="0" y="461771"/>
              <a:ext cx="1653540" cy="134269"/>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numCol="1" anchor="t">
              <a:spAutoFit/>
            </a:bodyPr>
            <a:lstStyle>
              <a:lvl1pPr algn="ctr">
                <a:lnSpc>
                  <a:spcPct val="92000"/>
                </a:lnSpc>
                <a:defRPr sz="1100" b="1">
                  <a:solidFill>
                    <a:srgbClr val="2A2620"/>
                  </a:solidFill>
                </a:defRPr>
              </a:lvl1pPr>
            </a:lstStyle>
            <a:p>
              <a:r>
                <a:t>Portugal</a:t>
              </a:r>
            </a:p>
          </p:txBody>
        </p:sp>
      </p:grpSp>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7"/>
        </a:solidFill>
        <a:effectLst/>
      </p:bgPr>
    </p:bg>
    <p:spTree>
      <p:nvGrpSpPr>
        <p:cNvPr id="1" name="">
          <a:extLst>
            <a:ext uri="{FF2B5EF4-FFF2-40B4-BE49-F238E27FC236}">
              <a16:creationId xmlns:a16="http://schemas.microsoft.com/office/drawing/2014/main" id="{40B97181-B8D7-3AEA-AA7A-2EB344F97A9D}"/>
            </a:ext>
          </a:extLst>
        </p:cNvPr>
        <p:cNvGrpSpPr/>
        <p:nvPr/>
      </p:nvGrpSpPr>
      <p:grpSpPr>
        <a:xfrm>
          <a:off x="0" y="0"/>
          <a:ext cx="0" cy="0"/>
          <a:chOff x="0" y="0"/>
          <a:chExt cx="0" cy="0"/>
        </a:xfrm>
      </p:grpSpPr>
      <p:sp>
        <p:nvSpPr>
          <p:cNvPr id="1128" name="Shape 0">
            <a:extLst>
              <a:ext uri="{FF2B5EF4-FFF2-40B4-BE49-F238E27FC236}">
                <a16:creationId xmlns:a16="http://schemas.microsoft.com/office/drawing/2014/main" id="{E8E2DA2E-7109-9D07-1834-FF4A9DDFE361}"/>
              </a:ext>
            </a:extLst>
          </p:cNvPr>
          <p:cNvSpPr/>
          <p:nvPr/>
        </p:nvSpPr>
        <p:spPr>
          <a:xfrm>
            <a:off x="429768" y="374904"/>
            <a:ext cx="292609" cy="292609"/>
          </a:xfrm>
          <a:prstGeom prst="ellipse">
            <a:avLst/>
          </a:prstGeom>
          <a:solidFill>
            <a:srgbClr val="FFF3B8"/>
          </a:solidFill>
          <a:ln w="12700">
            <a:miter lim="400000"/>
          </a:ln>
        </p:spPr>
        <p:txBody>
          <a:bodyPr lIns="45719" rIns="45719"/>
          <a:lstStyle/>
          <a:p>
            <a:endParaRPr/>
          </a:p>
        </p:txBody>
      </p:sp>
      <p:sp>
        <p:nvSpPr>
          <p:cNvPr id="1129" name="Shape 1">
            <a:extLst>
              <a:ext uri="{FF2B5EF4-FFF2-40B4-BE49-F238E27FC236}">
                <a16:creationId xmlns:a16="http://schemas.microsoft.com/office/drawing/2014/main" id="{E4428EDD-D508-BF41-AFB5-D36111FB5D09}"/>
              </a:ext>
            </a:extLst>
          </p:cNvPr>
          <p:cNvSpPr/>
          <p:nvPr/>
        </p:nvSpPr>
        <p:spPr>
          <a:xfrm>
            <a:off x="512063" y="457200"/>
            <a:ext cx="128017" cy="128016"/>
          </a:xfrm>
          <a:prstGeom prst="ellipse">
            <a:avLst/>
          </a:prstGeom>
          <a:solidFill>
            <a:srgbClr val="FFE234"/>
          </a:solidFill>
          <a:ln w="12700">
            <a:miter lim="400000"/>
          </a:ln>
        </p:spPr>
        <p:txBody>
          <a:bodyPr lIns="45719" rIns="45719"/>
          <a:lstStyle/>
          <a:p>
            <a:endParaRPr/>
          </a:p>
        </p:txBody>
      </p:sp>
      <p:sp>
        <p:nvSpPr>
          <p:cNvPr id="1130" name="Text 2">
            <a:extLst>
              <a:ext uri="{FF2B5EF4-FFF2-40B4-BE49-F238E27FC236}">
                <a16:creationId xmlns:a16="http://schemas.microsoft.com/office/drawing/2014/main" id="{0E466427-F41A-15FF-CCE8-90C6B9A4E4C9}"/>
              </a:ext>
            </a:extLst>
          </p:cNvPr>
          <p:cNvSpPr txBox="1"/>
          <p:nvPr/>
        </p:nvSpPr>
        <p:spPr>
          <a:xfrm>
            <a:off x="822960" y="444930"/>
            <a:ext cx="7315201" cy="13426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100" b="1" spc="319">
                <a:solidFill>
                  <a:srgbClr val="C9912E"/>
                </a:solidFill>
              </a:defRPr>
            </a:lvl1pPr>
          </a:lstStyle>
          <a:p>
            <a:r>
              <a:t>INCOME OPPORTUNITY</a:t>
            </a:r>
          </a:p>
        </p:txBody>
      </p:sp>
      <p:sp>
        <p:nvSpPr>
          <p:cNvPr id="1231" name="Text 28">
            <a:extLst>
              <a:ext uri="{FF2B5EF4-FFF2-40B4-BE49-F238E27FC236}">
                <a16:creationId xmlns:a16="http://schemas.microsoft.com/office/drawing/2014/main" id="{2B47DDE3-993C-BA2E-1991-00B3570B682A}"/>
              </a:ext>
            </a:extLst>
          </p:cNvPr>
          <p:cNvSpPr txBox="1"/>
          <p:nvPr/>
        </p:nvSpPr>
        <p:spPr>
          <a:xfrm>
            <a:off x="7315200" y="6529323"/>
            <a:ext cx="423367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900" b="1" spc="250">
                <a:solidFill>
                  <a:srgbClr val="C9912E"/>
                </a:solidFill>
              </a:defRPr>
            </a:lvl1pPr>
          </a:lstStyle>
          <a:p>
            <a:r>
              <a:t>IT STARTS WITH YELLOW</a:t>
            </a:r>
          </a:p>
        </p:txBody>
      </p:sp>
      <p:sp>
        <p:nvSpPr>
          <p:cNvPr id="11" name="Text 24">
            <a:extLst>
              <a:ext uri="{FF2B5EF4-FFF2-40B4-BE49-F238E27FC236}">
                <a16:creationId xmlns:a16="http://schemas.microsoft.com/office/drawing/2014/main" id="{D47E018F-5531-7A87-56DF-620129268AC0}"/>
              </a:ext>
            </a:extLst>
          </p:cNvPr>
          <p:cNvSpPr/>
          <p:nvPr/>
        </p:nvSpPr>
        <p:spPr>
          <a:xfrm>
            <a:off x="8704581" y="2032003"/>
            <a:ext cx="3044952" cy="3419856"/>
          </a:xfrm>
          <a:prstGeom prst="rect">
            <a:avLst/>
          </a:prstGeom>
          <a:noFill/>
          <a:ln/>
        </p:spPr>
        <p:txBody>
          <a:bodyPr wrap="square" lIns="0" tIns="0" rIns="0" bIns="0" rtlCol="0" anchor="ctr"/>
          <a:lstStyle/>
          <a:p>
            <a:pPr marL="0" indent="0" algn="l">
              <a:lnSpc>
                <a:spcPct val="110000"/>
              </a:lnSpc>
              <a:buNone/>
            </a:pPr>
            <a:r>
              <a:rPr lang="en-US" sz="2400" i="1" dirty="0">
                <a:solidFill>
                  <a:srgbClr val="2A2620"/>
                </a:solidFill>
                <a:latin typeface="DM Serif Display" pitchFamily="34" charset="0"/>
                <a:ea typeface="DM Serif Display" pitchFamily="34" charset="-122"/>
                <a:cs typeface="DM Serif Display" pitchFamily="34" charset="-120"/>
              </a:rPr>
              <a:t>“Success is nothing more than a few simple disciplines, practiced every day.”</a:t>
            </a:r>
            <a:endParaRPr lang="en-US" sz="2400" dirty="0"/>
          </a:p>
          <a:p>
            <a:pPr marL="0" indent="0" algn="l">
              <a:lnSpc>
                <a:spcPct val="110000"/>
              </a:lnSpc>
              <a:spcBef>
                <a:spcPts val="1600"/>
              </a:spcBef>
              <a:buNone/>
            </a:pPr>
            <a:r>
              <a:rPr lang="en-US" sz="2800" b="1" dirty="0">
                <a:solidFill>
                  <a:srgbClr val="C9912E"/>
                </a:solidFill>
                <a:latin typeface="Source Sans 3" pitchFamily="34" charset="0"/>
                <a:ea typeface="Source Sans 3" pitchFamily="34" charset="-122"/>
                <a:cs typeface="Source Sans 3" pitchFamily="34" charset="-120"/>
              </a:rPr>
              <a:t>— Jim Rohn</a:t>
            </a:r>
            <a:endParaRPr lang="en-US" sz="2800" dirty="0"/>
          </a:p>
        </p:txBody>
      </p:sp>
      <p:pic>
        <p:nvPicPr>
          <p:cNvPr id="2" name="Picture 1">
            <a:extLst>
              <a:ext uri="{FF2B5EF4-FFF2-40B4-BE49-F238E27FC236}">
                <a16:creationId xmlns:a16="http://schemas.microsoft.com/office/drawing/2014/main" id="{07F125E9-1380-F03C-8890-CA2357E2FC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2981" y="328385"/>
            <a:ext cx="5013338" cy="6264438"/>
          </a:xfrm>
          <a:prstGeom prst="rect">
            <a:avLst/>
          </a:prstGeom>
        </p:spPr>
      </p:pic>
    </p:spTree>
    <p:extLst>
      <p:ext uri="{BB962C8B-B14F-4D97-AF65-F5344CB8AC3E}">
        <p14:creationId xmlns:p14="http://schemas.microsoft.com/office/powerpoint/2010/main" val="1763794867"/>
      </p:ext>
    </p:extLst>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7"/>
        </a:solidFill>
        <a:effectLst/>
      </p:bgPr>
    </p:bg>
    <p:spTree>
      <p:nvGrpSpPr>
        <p:cNvPr id="1" name="">
          <a:extLst>
            <a:ext uri="{FF2B5EF4-FFF2-40B4-BE49-F238E27FC236}">
              <a16:creationId xmlns:a16="http://schemas.microsoft.com/office/drawing/2014/main" id="{56600E2C-CA42-DDD4-6720-15E9B55C5C48}"/>
            </a:ext>
          </a:extLst>
        </p:cNvPr>
        <p:cNvGrpSpPr/>
        <p:nvPr/>
      </p:nvGrpSpPr>
      <p:grpSpPr>
        <a:xfrm>
          <a:off x="0" y="0"/>
          <a:ext cx="0" cy="0"/>
          <a:chOff x="0" y="0"/>
          <a:chExt cx="0" cy="0"/>
        </a:xfrm>
      </p:grpSpPr>
      <p:sp>
        <p:nvSpPr>
          <p:cNvPr id="1128" name="Shape 0">
            <a:extLst>
              <a:ext uri="{FF2B5EF4-FFF2-40B4-BE49-F238E27FC236}">
                <a16:creationId xmlns:a16="http://schemas.microsoft.com/office/drawing/2014/main" id="{CFD39BF3-B089-2395-A38B-925111302987}"/>
              </a:ext>
            </a:extLst>
          </p:cNvPr>
          <p:cNvSpPr/>
          <p:nvPr/>
        </p:nvSpPr>
        <p:spPr>
          <a:xfrm>
            <a:off x="429768" y="374904"/>
            <a:ext cx="292609" cy="292609"/>
          </a:xfrm>
          <a:prstGeom prst="ellipse">
            <a:avLst/>
          </a:prstGeom>
          <a:solidFill>
            <a:srgbClr val="FFF3B8"/>
          </a:solidFill>
          <a:ln w="12700">
            <a:miter lim="400000"/>
          </a:ln>
        </p:spPr>
        <p:txBody>
          <a:bodyPr lIns="45719" rIns="45719"/>
          <a:lstStyle/>
          <a:p>
            <a:endParaRPr/>
          </a:p>
        </p:txBody>
      </p:sp>
      <p:sp>
        <p:nvSpPr>
          <p:cNvPr id="1129" name="Shape 1">
            <a:extLst>
              <a:ext uri="{FF2B5EF4-FFF2-40B4-BE49-F238E27FC236}">
                <a16:creationId xmlns:a16="http://schemas.microsoft.com/office/drawing/2014/main" id="{76EE51CE-1FAE-9EB5-448D-D3313EDC42D8}"/>
              </a:ext>
            </a:extLst>
          </p:cNvPr>
          <p:cNvSpPr/>
          <p:nvPr/>
        </p:nvSpPr>
        <p:spPr>
          <a:xfrm>
            <a:off x="512063" y="457200"/>
            <a:ext cx="128017" cy="128016"/>
          </a:xfrm>
          <a:prstGeom prst="ellipse">
            <a:avLst/>
          </a:prstGeom>
          <a:solidFill>
            <a:srgbClr val="FFE234"/>
          </a:solidFill>
          <a:ln w="12700">
            <a:miter lim="400000"/>
          </a:ln>
        </p:spPr>
        <p:txBody>
          <a:bodyPr lIns="45719" rIns="45719"/>
          <a:lstStyle/>
          <a:p>
            <a:endParaRPr/>
          </a:p>
        </p:txBody>
      </p:sp>
      <p:sp>
        <p:nvSpPr>
          <p:cNvPr id="1130" name="Text 2">
            <a:extLst>
              <a:ext uri="{FF2B5EF4-FFF2-40B4-BE49-F238E27FC236}">
                <a16:creationId xmlns:a16="http://schemas.microsoft.com/office/drawing/2014/main" id="{24B7B1F3-D9F7-E321-144A-80FC1F1148AA}"/>
              </a:ext>
            </a:extLst>
          </p:cNvPr>
          <p:cNvSpPr txBox="1"/>
          <p:nvPr/>
        </p:nvSpPr>
        <p:spPr>
          <a:xfrm>
            <a:off x="822960" y="444930"/>
            <a:ext cx="7315201" cy="13426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100" b="1" spc="319">
                <a:solidFill>
                  <a:srgbClr val="C9912E"/>
                </a:solidFill>
              </a:defRPr>
            </a:lvl1pPr>
          </a:lstStyle>
          <a:p>
            <a:r>
              <a:t>INCOME OPPORTUNITY</a:t>
            </a:r>
          </a:p>
        </p:txBody>
      </p:sp>
      <p:sp>
        <p:nvSpPr>
          <p:cNvPr id="1131" name="Text 3">
            <a:extLst>
              <a:ext uri="{FF2B5EF4-FFF2-40B4-BE49-F238E27FC236}">
                <a16:creationId xmlns:a16="http://schemas.microsoft.com/office/drawing/2014/main" id="{C2CBB662-A9E4-8D70-9A57-FC26B51963CD}"/>
              </a:ext>
            </a:extLst>
          </p:cNvPr>
          <p:cNvSpPr txBox="1"/>
          <p:nvPr/>
        </p:nvSpPr>
        <p:spPr>
          <a:xfrm>
            <a:off x="457199" y="711333"/>
            <a:ext cx="7315201" cy="70788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4600" i="1">
                <a:solidFill>
                  <a:srgbClr val="2A2620"/>
                </a:solidFill>
                <a:latin typeface="Georgia"/>
                <a:ea typeface="Georgia"/>
                <a:cs typeface="Georgia"/>
                <a:sym typeface="Georgia"/>
              </a:defRPr>
            </a:lvl1pPr>
          </a:lstStyle>
          <a:p>
            <a:r>
              <a:t>The Math Is Transparent.</a:t>
            </a:r>
          </a:p>
        </p:txBody>
      </p:sp>
      <p:sp>
        <p:nvSpPr>
          <p:cNvPr id="1132" name="Text 4">
            <a:extLst>
              <a:ext uri="{FF2B5EF4-FFF2-40B4-BE49-F238E27FC236}">
                <a16:creationId xmlns:a16="http://schemas.microsoft.com/office/drawing/2014/main" id="{143EB709-AD83-BFD5-EEE2-31C96B5AF458}"/>
              </a:ext>
            </a:extLst>
          </p:cNvPr>
          <p:cNvSpPr txBox="1"/>
          <p:nvPr/>
        </p:nvSpPr>
        <p:spPr>
          <a:xfrm>
            <a:off x="484631" y="1649729"/>
            <a:ext cx="10515601" cy="2667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900" i="1">
                <a:solidFill>
                  <a:srgbClr val="C9912E"/>
                </a:solidFill>
                <a:latin typeface="Georgia"/>
                <a:ea typeface="Georgia"/>
                <a:cs typeface="Georgia"/>
                <a:sym typeface="Georgia"/>
              </a:defRPr>
            </a:lvl1pPr>
          </a:lstStyle>
          <a:p>
            <a:r>
              <a:t>Public company. Audited numbers. Anyone can look it up.</a:t>
            </a:r>
          </a:p>
        </p:txBody>
      </p:sp>
      <p:sp>
        <p:nvSpPr>
          <p:cNvPr id="1133" name="Shape 5">
            <a:extLst>
              <a:ext uri="{FF2B5EF4-FFF2-40B4-BE49-F238E27FC236}">
                <a16:creationId xmlns:a16="http://schemas.microsoft.com/office/drawing/2014/main" id="{B4438A1F-231E-E1ED-F721-132692354785}"/>
              </a:ext>
            </a:extLst>
          </p:cNvPr>
          <p:cNvSpPr/>
          <p:nvPr/>
        </p:nvSpPr>
        <p:spPr>
          <a:xfrm>
            <a:off x="457199" y="2194560"/>
            <a:ext cx="3017522" cy="274321"/>
          </a:xfrm>
          <a:prstGeom prst="rect">
            <a:avLst/>
          </a:prstGeom>
          <a:solidFill>
            <a:srgbClr val="FAF4E6"/>
          </a:solidFill>
          <a:ln w="12700">
            <a:miter lim="400000"/>
          </a:ln>
        </p:spPr>
        <p:txBody>
          <a:bodyPr lIns="45719" rIns="45719"/>
          <a:lstStyle/>
          <a:p>
            <a:endParaRPr/>
          </a:p>
        </p:txBody>
      </p:sp>
      <p:sp>
        <p:nvSpPr>
          <p:cNvPr id="1134" name="Text 6">
            <a:extLst>
              <a:ext uri="{FF2B5EF4-FFF2-40B4-BE49-F238E27FC236}">
                <a16:creationId xmlns:a16="http://schemas.microsoft.com/office/drawing/2014/main" id="{B234EFA5-AE2F-DAD2-553D-BE23C8157BE0}"/>
              </a:ext>
            </a:extLst>
          </p:cNvPr>
          <p:cNvSpPr txBox="1"/>
          <p:nvPr/>
        </p:nvSpPr>
        <p:spPr>
          <a:xfrm>
            <a:off x="457200" y="2268220"/>
            <a:ext cx="182880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900" b="1" spc="150">
                <a:solidFill>
                  <a:srgbClr val="3FB9AA"/>
                </a:solidFill>
              </a:defRPr>
            </a:lvl1pPr>
          </a:lstStyle>
          <a:p>
            <a:r>
              <a:rPr dirty="0"/>
              <a:t>PAID-AS RANK</a:t>
            </a:r>
          </a:p>
        </p:txBody>
      </p:sp>
      <p:sp>
        <p:nvSpPr>
          <p:cNvPr id="1135" name="Text 7">
            <a:extLst>
              <a:ext uri="{FF2B5EF4-FFF2-40B4-BE49-F238E27FC236}">
                <a16:creationId xmlns:a16="http://schemas.microsoft.com/office/drawing/2014/main" id="{5B873071-4E39-00B5-A5A2-FEFCCDBE6172}"/>
              </a:ext>
            </a:extLst>
          </p:cNvPr>
          <p:cNvSpPr txBox="1"/>
          <p:nvPr/>
        </p:nvSpPr>
        <p:spPr>
          <a:xfrm>
            <a:off x="2057400" y="2268220"/>
            <a:ext cx="1371600"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900" b="1" spc="100">
                <a:solidFill>
                  <a:srgbClr val="3FB9AA"/>
                </a:solidFill>
              </a:defRPr>
            </a:lvl1pPr>
          </a:lstStyle>
          <a:p>
            <a:r>
              <a:t>AVG MONTHLY</a:t>
            </a:r>
          </a:p>
        </p:txBody>
      </p:sp>
      <p:sp>
        <p:nvSpPr>
          <p:cNvPr id="1136" name="Shape 8">
            <a:extLst>
              <a:ext uri="{FF2B5EF4-FFF2-40B4-BE49-F238E27FC236}">
                <a16:creationId xmlns:a16="http://schemas.microsoft.com/office/drawing/2014/main" id="{BB447056-88B2-84F2-B383-B73F7B466898}"/>
              </a:ext>
            </a:extLst>
          </p:cNvPr>
          <p:cNvSpPr/>
          <p:nvPr/>
        </p:nvSpPr>
        <p:spPr>
          <a:xfrm>
            <a:off x="457199" y="2468879"/>
            <a:ext cx="3017522" cy="226772"/>
          </a:xfrm>
          <a:prstGeom prst="rect">
            <a:avLst/>
          </a:prstGeom>
          <a:solidFill>
            <a:srgbClr val="FFFFFF"/>
          </a:solidFill>
          <a:ln w="12700">
            <a:miter lim="400000"/>
          </a:ln>
        </p:spPr>
        <p:txBody>
          <a:bodyPr lIns="45719" rIns="45719"/>
          <a:lstStyle/>
          <a:p>
            <a:endParaRPr/>
          </a:p>
        </p:txBody>
      </p:sp>
      <p:sp>
        <p:nvSpPr>
          <p:cNvPr id="1137" name="Shape 9">
            <a:extLst>
              <a:ext uri="{FF2B5EF4-FFF2-40B4-BE49-F238E27FC236}">
                <a16:creationId xmlns:a16="http://schemas.microsoft.com/office/drawing/2014/main" id="{BF136AA1-988E-151E-4ED3-C7703F7B8EFC}"/>
              </a:ext>
            </a:extLst>
          </p:cNvPr>
          <p:cNvSpPr/>
          <p:nvPr/>
        </p:nvSpPr>
        <p:spPr>
          <a:xfrm>
            <a:off x="457199" y="2695650"/>
            <a:ext cx="3017522" cy="1"/>
          </a:xfrm>
          <a:prstGeom prst="line">
            <a:avLst/>
          </a:prstGeom>
          <a:ln w="6350">
            <a:solidFill>
              <a:srgbClr val="F3EAD6"/>
            </a:solidFill>
          </a:ln>
        </p:spPr>
        <p:txBody>
          <a:bodyPr lIns="45719" rIns="45719"/>
          <a:lstStyle/>
          <a:p>
            <a:endParaRPr/>
          </a:p>
        </p:txBody>
      </p:sp>
      <p:sp>
        <p:nvSpPr>
          <p:cNvPr id="1138" name="Text 10">
            <a:extLst>
              <a:ext uri="{FF2B5EF4-FFF2-40B4-BE49-F238E27FC236}">
                <a16:creationId xmlns:a16="http://schemas.microsoft.com/office/drawing/2014/main" id="{E250D50C-DA0B-A77C-BB02-32F42318C4CD}"/>
              </a:ext>
            </a:extLst>
          </p:cNvPr>
          <p:cNvSpPr txBox="1"/>
          <p:nvPr/>
        </p:nvSpPr>
        <p:spPr>
          <a:xfrm>
            <a:off x="457200" y="2513730"/>
            <a:ext cx="1828800" cy="1370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CONSULTANT</a:t>
            </a:r>
          </a:p>
        </p:txBody>
      </p:sp>
      <p:sp>
        <p:nvSpPr>
          <p:cNvPr id="1139" name="Text 11">
            <a:extLst>
              <a:ext uri="{FF2B5EF4-FFF2-40B4-BE49-F238E27FC236}">
                <a16:creationId xmlns:a16="http://schemas.microsoft.com/office/drawing/2014/main" id="{DE7FF1F0-E539-B271-584C-77E6B994BC6C}"/>
              </a:ext>
            </a:extLst>
          </p:cNvPr>
          <p:cNvSpPr txBox="1"/>
          <p:nvPr/>
        </p:nvSpPr>
        <p:spPr>
          <a:xfrm>
            <a:off x="2194559" y="2488086"/>
            <a:ext cx="1097282"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a:solidFill>
                  <a:srgbClr val="2A2620"/>
                </a:solidFill>
              </a:defRPr>
            </a:lvl1pPr>
          </a:lstStyle>
          <a:p>
            <a:r>
              <a:t>$27</a:t>
            </a:r>
          </a:p>
        </p:txBody>
      </p:sp>
      <p:sp>
        <p:nvSpPr>
          <p:cNvPr id="1140" name="Shape 12">
            <a:extLst>
              <a:ext uri="{FF2B5EF4-FFF2-40B4-BE49-F238E27FC236}">
                <a16:creationId xmlns:a16="http://schemas.microsoft.com/office/drawing/2014/main" id="{733F6086-2E84-36BD-44C6-D7574FE4551A}"/>
              </a:ext>
            </a:extLst>
          </p:cNvPr>
          <p:cNvSpPr/>
          <p:nvPr/>
        </p:nvSpPr>
        <p:spPr>
          <a:xfrm>
            <a:off x="457199" y="2695650"/>
            <a:ext cx="3017522" cy="226772"/>
          </a:xfrm>
          <a:prstGeom prst="rect">
            <a:avLst/>
          </a:prstGeom>
          <a:solidFill>
            <a:srgbClr val="FCF8EF"/>
          </a:solidFill>
          <a:ln w="12700">
            <a:miter lim="400000"/>
          </a:ln>
        </p:spPr>
        <p:txBody>
          <a:bodyPr lIns="45719" rIns="45719"/>
          <a:lstStyle/>
          <a:p>
            <a:endParaRPr/>
          </a:p>
        </p:txBody>
      </p:sp>
      <p:sp>
        <p:nvSpPr>
          <p:cNvPr id="1141" name="Shape 13">
            <a:extLst>
              <a:ext uri="{FF2B5EF4-FFF2-40B4-BE49-F238E27FC236}">
                <a16:creationId xmlns:a16="http://schemas.microsoft.com/office/drawing/2014/main" id="{204A4F23-F8F7-C099-8116-5E80F3F1337B}"/>
              </a:ext>
            </a:extLst>
          </p:cNvPr>
          <p:cNvSpPr/>
          <p:nvPr/>
        </p:nvSpPr>
        <p:spPr>
          <a:xfrm>
            <a:off x="457199" y="2922422"/>
            <a:ext cx="3017522" cy="1"/>
          </a:xfrm>
          <a:prstGeom prst="line">
            <a:avLst/>
          </a:prstGeom>
          <a:ln w="6350">
            <a:solidFill>
              <a:srgbClr val="F3EAD6"/>
            </a:solidFill>
          </a:ln>
        </p:spPr>
        <p:txBody>
          <a:bodyPr lIns="45719" rIns="45719"/>
          <a:lstStyle/>
          <a:p>
            <a:endParaRPr/>
          </a:p>
        </p:txBody>
      </p:sp>
      <p:sp>
        <p:nvSpPr>
          <p:cNvPr id="1142" name="Text 14">
            <a:extLst>
              <a:ext uri="{FF2B5EF4-FFF2-40B4-BE49-F238E27FC236}">
                <a16:creationId xmlns:a16="http://schemas.microsoft.com/office/drawing/2014/main" id="{84BE483E-9EAC-0134-508B-88813EC9D5C7}"/>
              </a:ext>
            </a:extLst>
          </p:cNvPr>
          <p:cNvSpPr txBox="1"/>
          <p:nvPr/>
        </p:nvSpPr>
        <p:spPr>
          <a:xfrm>
            <a:off x="457200" y="2740501"/>
            <a:ext cx="1828800" cy="1370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CONSULTANT 1</a:t>
            </a:r>
          </a:p>
        </p:txBody>
      </p:sp>
      <p:sp>
        <p:nvSpPr>
          <p:cNvPr id="1143" name="Text 15">
            <a:extLst>
              <a:ext uri="{FF2B5EF4-FFF2-40B4-BE49-F238E27FC236}">
                <a16:creationId xmlns:a16="http://schemas.microsoft.com/office/drawing/2014/main" id="{3F207882-23F2-CD0A-65E9-994211DB2FFE}"/>
              </a:ext>
            </a:extLst>
          </p:cNvPr>
          <p:cNvSpPr txBox="1"/>
          <p:nvPr/>
        </p:nvSpPr>
        <p:spPr>
          <a:xfrm>
            <a:off x="2194559" y="2714857"/>
            <a:ext cx="1097282"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a:solidFill>
                  <a:srgbClr val="2A2620"/>
                </a:solidFill>
              </a:defRPr>
            </a:lvl1pPr>
          </a:lstStyle>
          <a:p>
            <a:r>
              <a:t>$26</a:t>
            </a:r>
          </a:p>
        </p:txBody>
      </p:sp>
      <p:sp>
        <p:nvSpPr>
          <p:cNvPr id="1144" name="Shape 16">
            <a:extLst>
              <a:ext uri="{FF2B5EF4-FFF2-40B4-BE49-F238E27FC236}">
                <a16:creationId xmlns:a16="http://schemas.microsoft.com/office/drawing/2014/main" id="{53FEA157-1A3F-BF9D-E500-585693C9CB16}"/>
              </a:ext>
            </a:extLst>
          </p:cNvPr>
          <p:cNvSpPr/>
          <p:nvPr/>
        </p:nvSpPr>
        <p:spPr>
          <a:xfrm>
            <a:off x="457199" y="2922422"/>
            <a:ext cx="3017522" cy="226771"/>
          </a:xfrm>
          <a:prstGeom prst="rect">
            <a:avLst/>
          </a:prstGeom>
          <a:solidFill>
            <a:srgbClr val="FFFFFF"/>
          </a:solidFill>
          <a:ln w="12700">
            <a:miter lim="400000"/>
          </a:ln>
        </p:spPr>
        <p:txBody>
          <a:bodyPr lIns="45719" rIns="45719"/>
          <a:lstStyle/>
          <a:p>
            <a:endParaRPr/>
          </a:p>
        </p:txBody>
      </p:sp>
      <p:sp>
        <p:nvSpPr>
          <p:cNvPr id="1145" name="Shape 17">
            <a:extLst>
              <a:ext uri="{FF2B5EF4-FFF2-40B4-BE49-F238E27FC236}">
                <a16:creationId xmlns:a16="http://schemas.microsoft.com/office/drawing/2014/main" id="{D508B8CA-4ADD-CE9C-2770-312DA032C03F}"/>
              </a:ext>
            </a:extLst>
          </p:cNvPr>
          <p:cNvSpPr/>
          <p:nvPr/>
        </p:nvSpPr>
        <p:spPr>
          <a:xfrm>
            <a:off x="457199" y="3149194"/>
            <a:ext cx="3017522" cy="1"/>
          </a:xfrm>
          <a:prstGeom prst="line">
            <a:avLst/>
          </a:prstGeom>
          <a:ln w="6350">
            <a:solidFill>
              <a:srgbClr val="F3EAD6"/>
            </a:solidFill>
          </a:ln>
        </p:spPr>
        <p:txBody>
          <a:bodyPr lIns="45719" rIns="45719"/>
          <a:lstStyle/>
          <a:p>
            <a:endParaRPr/>
          </a:p>
        </p:txBody>
      </p:sp>
      <p:sp>
        <p:nvSpPr>
          <p:cNvPr id="1146" name="Text 18">
            <a:extLst>
              <a:ext uri="{FF2B5EF4-FFF2-40B4-BE49-F238E27FC236}">
                <a16:creationId xmlns:a16="http://schemas.microsoft.com/office/drawing/2014/main" id="{0551D36F-5B1E-597C-6B09-2EBDE5820517}"/>
              </a:ext>
            </a:extLst>
          </p:cNvPr>
          <p:cNvSpPr txBox="1"/>
          <p:nvPr/>
        </p:nvSpPr>
        <p:spPr>
          <a:xfrm>
            <a:off x="457200" y="2967272"/>
            <a:ext cx="1828800" cy="1370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CONSULTANT 2</a:t>
            </a:r>
          </a:p>
        </p:txBody>
      </p:sp>
      <p:sp>
        <p:nvSpPr>
          <p:cNvPr id="1147" name="Text 19">
            <a:extLst>
              <a:ext uri="{FF2B5EF4-FFF2-40B4-BE49-F238E27FC236}">
                <a16:creationId xmlns:a16="http://schemas.microsoft.com/office/drawing/2014/main" id="{74BC13EF-E74F-C38E-6DCD-D2BED4E2089B}"/>
              </a:ext>
            </a:extLst>
          </p:cNvPr>
          <p:cNvSpPr txBox="1"/>
          <p:nvPr/>
        </p:nvSpPr>
        <p:spPr>
          <a:xfrm>
            <a:off x="2194559" y="2941628"/>
            <a:ext cx="1097282"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a:solidFill>
                  <a:srgbClr val="2A2620"/>
                </a:solidFill>
              </a:defRPr>
            </a:lvl1pPr>
          </a:lstStyle>
          <a:p>
            <a:r>
              <a:t>$84</a:t>
            </a:r>
          </a:p>
        </p:txBody>
      </p:sp>
      <p:sp>
        <p:nvSpPr>
          <p:cNvPr id="1148" name="Shape 20">
            <a:extLst>
              <a:ext uri="{FF2B5EF4-FFF2-40B4-BE49-F238E27FC236}">
                <a16:creationId xmlns:a16="http://schemas.microsoft.com/office/drawing/2014/main" id="{935D9D22-ABFD-12FC-E812-0D87F577147E}"/>
              </a:ext>
            </a:extLst>
          </p:cNvPr>
          <p:cNvSpPr/>
          <p:nvPr/>
        </p:nvSpPr>
        <p:spPr>
          <a:xfrm>
            <a:off x="457199" y="3149194"/>
            <a:ext cx="3017522" cy="226772"/>
          </a:xfrm>
          <a:prstGeom prst="rect">
            <a:avLst/>
          </a:prstGeom>
          <a:solidFill>
            <a:srgbClr val="FCF8EF"/>
          </a:solidFill>
          <a:ln w="12700">
            <a:miter lim="400000"/>
          </a:ln>
        </p:spPr>
        <p:txBody>
          <a:bodyPr lIns="45719" rIns="45719"/>
          <a:lstStyle/>
          <a:p>
            <a:endParaRPr/>
          </a:p>
        </p:txBody>
      </p:sp>
      <p:sp>
        <p:nvSpPr>
          <p:cNvPr id="1149" name="Shape 21">
            <a:extLst>
              <a:ext uri="{FF2B5EF4-FFF2-40B4-BE49-F238E27FC236}">
                <a16:creationId xmlns:a16="http://schemas.microsoft.com/office/drawing/2014/main" id="{3B255FE4-061C-D4B8-1BE8-39002D966A24}"/>
              </a:ext>
            </a:extLst>
          </p:cNvPr>
          <p:cNvSpPr/>
          <p:nvPr/>
        </p:nvSpPr>
        <p:spPr>
          <a:xfrm>
            <a:off x="457199" y="3375964"/>
            <a:ext cx="3017522" cy="1"/>
          </a:xfrm>
          <a:prstGeom prst="line">
            <a:avLst/>
          </a:prstGeom>
          <a:ln w="6350">
            <a:solidFill>
              <a:srgbClr val="F3EAD6"/>
            </a:solidFill>
          </a:ln>
        </p:spPr>
        <p:txBody>
          <a:bodyPr lIns="45719" rIns="45719"/>
          <a:lstStyle/>
          <a:p>
            <a:endParaRPr/>
          </a:p>
        </p:txBody>
      </p:sp>
      <p:sp>
        <p:nvSpPr>
          <p:cNvPr id="1150" name="Text 22">
            <a:extLst>
              <a:ext uri="{FF2B5EF4-FFF2-40B4-BE49-F238E27FC236}">
                <a16:creationId xmlns:a16="http://schemas.microsoft.com/office/drawing/2014/main" id="{AE4376D2-4C36-212A-C4A7-D58ADF7B4E43}"/>
              </a:ext>
            </a:extLst>
          </p:cNvPr>
          <p:cNvSpPr txBox="1"/>
          <p:nvPr/>
        </p:nvSpPr>
        <p:spPr>
          <a:xfrm>
            <a:off x="457200" y="3194044"/>
            <a:ext cx="1828800" cy="1370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CONSULTANT 3</a:t>
            </a:r>
          </a:p>
        </p:txBody>
      </p:sp>
      <p:sp>
        <p:nvSpPr>
          <p:cNvPr id="1151" name="Text 23">
            <a:extLst>
              <a:ext uri="{FF2B5EF4-FFF2-40B4-BE49-F238E27FC236}">
                <a16:creationId xmlns:a16="http://schemas.microsoft.com/office/drawing/2014/main" id="{D00B6A6A-A411-8D08-8F52-16D2300910B8}"/>
              </a:ext>
            </a:extLst>
          </p:cNvPr>
          <p:cNvSpPr txBox="1"/>
          <p:nvPr/>
        </p:nvSpPr>
        <p:spPr>
          <a:xfrm>
            <a:off x="2194559" y="3168400"/>
            <a:ext cx="1097282"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a:solidFill>
                  <a:srgbClr val="2A2620"/>
                </a:solidFill>
              </a:defRPr>
            </a:lvl1pPr>
          </a:lstStyle>
          <a:p>
            <a:r>
              <a:t>$161</a:t>
            </a:r>
          </a:p>
        </p:txBody>
      </p:sp>
      <p:sp>
        <p:nvSpPr>
          <p:cNvPr id="1152" name="Shape 24">
            <a:extLst>
              <a:ext uri="{FF2B5EF4-FFF2-40B4-BE49-F238E27FC236}">
                <a16:creationId xmlns:a16="http://schemas.microsoft.com/office/drawing/2014/main" id="{248AC1CA-5074-EAB6-4F1C-AFC87EC96888}"/>
              </a:ext>
            </a:extLst>
          </p:cNvPr>
          <p:cNvSpPr/>
          <p:nvPr/>
        </p:nvSpPr>
        <p:spPr>
          <a:xfrm>
            <a:off x="457199" y="3375964"/>
            <a:ext cx="3017522" cy="226772"/>
          </a:xfrm>
          <a:prstGeom prst="rect">
            <a:avLst/>
          </a:prstGeom>
          <a:solidFill>
            <a:srgbClr val="EAF7F5"/>
          </a:solidFill>
          <a:ln w="12700">
            <a:miter lim="400000"/>
          </a:ln>
        </p:spPr>
        <p:txBody>
          <a:bodyPr lIns="45719" rIns="45719"/>
          <a:lstStyle/>
          <a:p>
            <a:endParaRPr/>
          </a:p>
        </p:txBody>
      </p:sp>
      <p:sp>
        <p:nvSpPr>
          <p:cNvPr id="1153" name="Shape 25">
            <a:extLst>
              <a:ext uri="{FF2B5EF4-FFF2-40B4-BE49-F238E27FC236}">
                <a16:creationId xmlns:a16="http://schemas.microsoft.com/office/drawing/2014/main" id="{0EBEDFBF-9C6F-8578-7588-96FC67BB42F4}"/>
              </a:ext>
            </a:extLst>
          </p:cNvPr>
          <p:cNvSpPr/>
          <p:nvPr/>
        </p:nvSpPr>
        <p:spPr>
          <a:xfrm>
            <a:off x="457199" y="3602735"/>
            <a:ext cx="3017522" cy="1"/>
          </a:xfrm>
          <a:prstGeom prst="line">
            <a:avLst/>
          </a:prstGeom>
          <a:ln w="6350">
            <a:solidFill>
              <a:srgbClr val="F3EAD6"/>
            </a:solidFill>
          </a:ln>
        </p:spPr>
        <p:txBody>
          <a:bodyPr lIns="45719" rIns="45719"/>
          <a:lstStyle/>
          <a:p>
            <a:endParaRPr/>
          </a:p>
        </p:txBody>
      </p:sp>
      <p:sp>
        <p:nvSpPr>
          <p:cNvPr id="1154" name="Shape 26">
            <a:extLst>
              <a:ext uri="{FF2B5EF4-FFF2-40B4-BE49-F238E27FC236}">
                <a16:creationId xmlns:a16="http://schemas.microsoft.com/office/drawing/2014/main" id="{D8CB4316-7DA8-89E2-21CE-50DF35E239D8}"/>
              </a:ext>
            </a:extLst>
          </p:cNvPr>
          <p:cNvSpPr/>
          <p:nvPr/>
        </p:nvSpPr>
        <p:spPr>
          <a:xfrm>
            <a:off x="457200" y="3375964"/>
            <a:ext cx="64008" cy="226772"/>
          </a:xfrm>
          <a:prstGeom prst="rect">
            <a:avLst/>
          </a:prstGeom>
          <a:solidFill>
            <a:srgbClr val="3FB9AA"/>
          </a:solidFill>
          <a:ln w="12700">
            <a:miter lim="400000"/>
          </a:ln>
        </p:spPr>
        <p:txBody>
          <a:bodyPr lIns="45719" rIns="45719"/>
          <a:lstStyle/>
          <a:p>
            <a:endParaRPr/>
          </a:p>
        </p:txBody>
      </p:sp>
      <p:sp>
        <p:nvSpPr>
          <p:cNvPr id="1155" name="Text 27">
            <a:extLst>
              <a:ext uri="{FF2B5EF4-FFF2-40B4-BE49-F238E27FC236}">
                <a16:creationId xmlns:a16="http://schemas.microsoft.com/office/drawing/2014/main" id="{86E0479F-1FD8-3B55-DFDB-201F64132904}"/>
              </a:ext>
            </a:extLst>
          </p:cNvPr>
          <p:cNvSpPr txBox="1"/>
          <p:nvPr/>
        </p:nvSpPr>
        <p:spPr>
          <a:xfrm>
            <a:off x="457200" y="3420814"/>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2A2620"/>
                </a:solidFill>
              </a:defRPr>
            </a:lvl1pPr>
          </a:lstStyle>
          <a:p>
            <a:r>
              <a:t>SENIOR CONSULTANT 1</a:t>
            </a:r>
          </a:p>
        </p:txBody>
      </p:sp>
      <p:sp>
        <p:nvSpPr>
          <p:cNvPr id="1156" name="Text 28">
            <a:extLst>
              <a:ext uri="{FF2B5EF4-FFF2-40B4-BE49-F238E27FC236}">
                <a16:creationId xmlns:a16="http://schemas.microsoft.com/office/drawing/2014/main" id="{AFED9A9C-6D58-158A-0661-54BBC9F64F74}"/>
              </a:ext>
            </a:extLst>
          </p:cNvPr>
          <p:cNvSpPr txBox="1"/>
          <p:nvPr/>
        </p:nvSpPr>
        <p:spPr>
          <a:xfrm>
            <a:off x="2194559" y="3394827"/>
            <a:ext cx="1097282" cy="2091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b="1">
                <a:solidFill>
                  <a:srgbClr val="3FB9AA"/>
                </a:solidFill>
              </a:defRPr>
            </a:lvl1pPr>
          </a:lstStyle>
          <a:p>
            <a:r>
              <a:t>$316</a:t>
            </a:r>
          </a:p>
        </p:txBody>
      </p:sp>
      <p:sp>
        <p:nvSpPr>
          <p:cNvPr id="1157" name="Shape 29">
            <a:extLst>
              <a:ext uri="{FF2B5EF4-FFF2-40B4-BE49-F238E27FC236}">
                <a16:creationId xmlns:a16="http://schemas.microsoft.com/office/drawing/2014/main" id="{C3DBCE3F-7EBA-2345-8DA1-FF886EBB92CA}"/>
              </a:ext>
            </a:extLst>
          </p:cNvPr>
          <p:cNvSpPr/>
          <p:nvPr/>
        </p:nvSpPr>
        <p:spPr>
          <a:xfrm>
            <a:off x="457199" y="3602735"/>
            <a:ext cx="3017522" cy="226772"/>
          </a:xfrm>
          <a:prstGeom prst="rect">
            <a:avLst/>
          </a:prstGeom>
          <a:solidFill>
            <a:srgbClr val="FCF8EF"/>
          </a:solidFill>
          <a:ln w="12700">
            <a:miter lim="400000"/>
          </a:ln>
        </p:spPr>
        <p:txBody>
          <a:bodyPr lIns="45719" rIns="45719"/>
          <a:lstStyle/>
          <a:p>
            <a:endParaRPr/>
          </a:p>
        </p:txBody>
      </p:sp>
      <p:sp>
        <p:nvSpPr>
          <p:cNvPr id="1158" name="Shape 30">
            <a:extLst>
              <a:ext uri="{FF2B5EF4-FFF2-40B4-BE49-F238E27FC236}">
                <a16:creationId xmlns:a16="http://schemas.microsoft.com/office/drawing/2014/main" id="{5724192D-0FF2-A943-2B08-162E32C1CFF2}"/>
              </a:ext>
            </a:extLst>
          </p:cNvPr>
          <p:cNvSpPr/>
          <p:nvPr/>
        </p:nvSpPr>
        <p:spPr>
          <a:xfrm>
            <a:off x="457199" y="3829506"/>
            <a:ext cx="3017522" cy="1"/>
          </a:xfrm>
          <a:prstGeom prst="line">
            <a:avLst/>
          </a:prstGeom>
          <a:ln w="6350">
            <a:solidFill>
              <a:srgbClr val="F3EAD6"/>
            </a:solidFill>
          </a:ln>
        </p:spPr>
        <p:txBody>
          <a:bodyPr lIns="45719" rIns="45719"/>
          <a:lstStyle/>
          <a:p>
            <a:endParaRPr/>
          </a:p>
        </p:txBody>
      </p:sp>
      <p:sp>
        <p:nvSpPr>
          <p:cNvPr id="1159" name="Text 31">
            <a:extLst>
              <a:ext uri="{FF2B5EF4-FFF2-40B4-BE49-F238E27FC236}">
                <a16:creationId xmlns:a16="http://schemas.microsoft.com/office/drawing/2014/main" id="{A3667A36-1A84-E5C8-F175-B2A96370924D}"/>
              </a:ext>
            </a:extLst>
          </p:cNvPr>
          <p:cNvSpPr txBox="1"/>
          <p:nvPr/>
        </p:nvSpPr>
        <p:spPr>
          <a:xfrm>
            <a:off x="457200" y="3647585"/>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SENIOR CONSULTANT 2</a:t>
            </a:r>
          </a:p>
        </p:txBody>
      </p:sp>
      <p:sp>
        <p:nvSpPr>
          <p:cNvPr id="1160" name="Text 32">
            <a:extLst>
              <a:ext uri="{FF2B5EF4-FFF2-40B4-BE49-F238E27FC236}">
                <a16:creationId xmlns:a16="http://schemas.microsoft.com/office/drawing/2014/main" id="{5C217D66-AD20-DDFC-2EEB-6B6E8B90EC92}"/>
              </a:ext>
            </a:extLst>
          </p:cNvPr>
          <p:cNvSpPr txBox="1"/>
          <p:nvPr/>
        </p:nvSpPr>
        <p:spPr>
          <a:xfrm>
            <a:off x="2194559" y="3621941"/>
            <a:ext cx="1097282" cy="209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a:solidFill>
                  <a:srgbClr val="2A2620"/>
                </a:solidFill>
              </a:defRPr>
            </a:lvl1pPr>
          </a:lstStyle>
          <a:p>
            <a:r>
              <a:rPr dirty="0"/>
              <a:t>$531</a:t>
            </a:r>
          </a:p>
        </p:txBody>
      </p:sp>
      <p:sp>
        <p:nvSpPr>
          <p:cNvPr id="1161" name="Shape 33">
            <a:extLst>
              <a:ext uri="{FF2B5EF4-FFF2-40B4-BE49-F238E27FC236}">
                <a16:creationId xmlns:a16="http://schemas.microsoft.com/office/drawing/2014/main" id="{F9B8D67D-31D9-F55A-497E-66C3B15106D5}"/>
              </a:ext>
            </a:extLst>
          </p:cNvPr>
          <p:cNvSpPr/>
          <p:nvPr/>
        </p:nvSpPr>
        <p:spPr>
          <a:xfrm>
            <a:off x="457199" y="3829506"/>
            <a:ext cx="3017522" cy="226772"/>
          </a:xfrm>
          <a:prstGeom prst="rect">
            <a:avLst/>
          </a:prstGeom>
          <a:solidFill>
            <a:srgbClr val="FFFFFF"/>
          </a:solidFill>
          <a:ln w="12700">
            <a:miter lim="400000"/>
          </a:ln>
        </p:spPr>
        <p:txBody>
          <a:bodyPr lIns="45719" rIns="45719"/>
          <a:lstStyle/>
          <a:p>
            <a:endParaRPr/>
          </a:p>
        </p:txBody>
      </p:sp>
      <p:sp>
        <p:nvSpPr>
          <p:cNvPr id="1162" name="Shape 34">
            <a:extLst>
              <a:ext uri="{FF2B5EF4-FFF2-40B4-BE49-F238E27FC236}">
                <a16:creationId xmlns:a16="http://schemas.microsoft.com/office/drawing/2014/main" id="{37D0125D-9D8C-B7B3-03CC-DF28A358EE2B}"/>
              </a:ext>
            </a:extLst>
          </p:cNvPr>
          <p:cNvSpPr/>
          <p:nvPr/>
        </p:nvSpPr>
        <p:spPr>
          <a:xfrm>
            <a:off x="457199" y="4056277"/>
            <a:ext cx="3017522" cy="1"/>
          </a:xfrm>
          <a:prstGeom prst="line">
            <a:avLst/>
          </a:prstGeom>
          <a:ln w="6350">
            <a:solidFill>
              <a:srgbClr val="F3EAD6"/>
            </a:solidFill>
          </a:ln>
        </p:spPr>
        <p:txBody>
          <a:bodyPr lIns="45719" rIns="45719"/>
          <a:lstStyle/>
          <a:p>
            <a:endParaRPr/>
          </a:p>
        </p:txBody>
      </p:sp>
      <p:sp>
        <p:nvSpPr>
          <p:cNvPr id="1163" name="Text 35">
            <a:extLst>
              <a:ext uri="{FF2B5EF4-FFF2-40B4-BE49-F238E27FC236}">
                <a16:creationId xmlns:a16="http://schemas.microsoft.com/office/drawing/2014/main" id="{23426A4D-FBAC-C082-7B1F-6A6B72E6C6C7}"/>
              </a:ext>
            </a:extLst>
          </p:cNvPr>
          <p:cNvSpPr txBox="1"/>
          <p:nvPr/>
        </p:nvSpPr>
        <p:spPr>
          <a:xfrm>
            <a:off x="457200" y="3874356"/>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rPr dirty="0"/>
              <a:t>SENIOR CONSULTANT 3</a:t>
            </a:r>
          </a:p>
        </p:txBody>
      </p:sp>
      <p:sp>
        <p:nvSpPr>
          <p:cNvPr id="1164" name="Text 36">
            <a:extLst>
              <a:ext uri="{FF2B5EF4-FFF2-40B4-BE49-F238E27FC236}">
                <a16:creationId xmlns:a16="http://schemas.microsoft.com/office/drawing/2014/main" id="{0A833A5B-259B-0B16-DEED-77731D741396}"/>
              </a:ext>
            </a:extLst>
          </p:cNvPr>
          <p:cNvSpPr txBox="1"/>
          <p:nvPr/>
        </p:nvSpPr>
        <p:spPr>
          <a:xfrm>
            <a:off x="2194559" y="3848712"/>
            <a:ext cx="1097282" cy="20915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600">
                <a:solidFill>
                  <a:srgbClr val="2A2620"/>
                </a:solidFill>
              </a:defRPr>
            </a:lvl1pPr>
          </a:lstStyle>
          <a:p>
            <a:r>
              <a:t>$934</a:t>
            </a:r>
          </a:p>
        </p:txBody>
      </p:sp>
      <p:sp>
        <p:nvSpPr>
          <p:cNvPr id="1165" name="Shape 37">
            <a:extLst>
              <a:ext uri="{FF2B5EF4-FFF2-40B4-BE49-F238E27FC236}">
                <a16:creationId xmlns:a16="http://schemas.microsoft.com/office/drawing/2014/main" id="{47B7F0EF-689F-0E9C-D4F9-FB72B00E8AA8}"/>
              </a:ext>
            </a:extLst>
          </p:cNvPr>
          <p:cNvSpPr/>
          <p:nvPr/>
        </p:nvSpPr>
        <p:spPr>
          <a:xfrm>
            <a:off x="457199" y="4056277"/>
            <a:ext cx="3017522" cy="226772"/>
          </a:xfrm>
          <a:prstGeom prst="rect">
            <a:avLst/>
          </a:prstGeom>
          <a:solidFill>
            <a:srgbClr val="EAF7F5"/>
          </a:solidFill>
          <a:ln w="12700">
            <a:miter lim="400000"/>
          </a:ln>
        </p:spPr>
        <p:txBody>
          <a:bodyPr lIns="45719" rIns="45719"/>
          <a:lstStyle/>
          <a:p>
            <a:endParaRPr/>
          </a:p>
        </p:txBody>
      </p:sp>
      <p:sp>
        <p:nvSpPr>
          <p:cNvPr id="1166" name="Shape 38">
            <a:extLst>
              <a:ext uri="{FF2B5EF4-FFF2-40B4-BE49-F238E27FC236}">
                <a16:creationId xmlns:a16="http://schemas.microsoft.com/office/drawing/2014/main" id="{00C841BA-0398-767E-17A5-2AF43EDC3451}"/>
              </a:ext>
            </a:extLst>
          </p:cNvPr>
          <p:cNvSpPr/>
          <p:nvPr/>
        </p:nvSpPr>
        <p:spPr>
          <a:xfrm>
            <a:off x="457199" y="4283049"/>
            <a:ext cx="3017522" cy="1"/>
          </a:xfrm>
          <a:prstGeom prst="line">
            <a:avLst/>
          </a:prstGeom>
          <a:ln w="6350">
            <a:solidFill>
              <a:srgbClr val="F3EAD6"/>
            </a:solidFill>
          </a:ln>
        </p:spPr>
        <p:txBody>
          <a:bodyPr lIns="45719" rIns="45719"/>
          <a:lstStyle/>
          <a:p>
            <a:endParaRPr/>
          </a:p>
        </p:txBody>
      </p:sp>
      <p:sp>
        <p:nvSpPr>
          <p:cNvPr id="1167" name="Shape 39">
            <a:extLst>
              <a:ext uri="{FF2B5EF4-FFF2-40B4-BE49-F238E27FC236}">
                <a16:creationId xmlns:a16="http://schemas.microsoft.com/office/drawing/2014/main" id="{67FC486B-F8D1-704E-0B36-AACF58ED2A88}"/>
              </a:ext>
            </a:extLst>
          </p:cNvPr>
          <p:cNvSpPr/>
          <p:nvPr/>
        </p:nvSpPr>
        <p:spPr>
          <a:xfrm>
            <a:off x="457200" y="4056277"/>
            <a:ext cx="64008" cy="226772"/>
          </a:xfrm>
          <a:prstGeom prst="rect">
            <a:avLst/>
          </a:prstGeom>
          <a:solidFill>
            <a:srgbClr val="3FB9AA"/>
          </a:solidFill>
          <a:ln w="12700">
            <a:miter lim="400000"/>
          </a:ln>
        </p:spPr>
        <p:txBody>
          <a:bodyPr lIns="45719" rIns="45719"/>
          <a:lstStyle/>
          <a:p>
            <a:endParaRPr/>
          </a:p>
        </p:txBody>
      </p:sp>
      <p:sp>
        <p:nvSpPr>
          <p:cNvPr id="1168" name="Text 40">
            <a:extLst>
              <a:ext uri="{FF2B5EF4-FFF2-40B4-BE49-F238E27FC236}">
                <a16:creationId xmlns:a16="http://schemas.microsoft.com/office/drawing/2014/main" id="{E26BFFCC-0A9D-0241-CFAF-5E36953D6660}"/>
              </a:ext>
            </a:extLst>
          </p:cNvPr>
          <p:cNvSpPr txBox="1"/>
          <p:nvPr/>
        </p:nvSpPr>
        <p:spPr>
          <a:xfrm>
            <a:off x="457200" y="4101127"/>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2A2620"/>
                </a:solidFill>
              </a:defRPr>
            </a:lvl1pPr>
          </a:lstStyle>
          <a:p>
            <a:r>
              <a:t>MANAGING CONSULTANT 1</a:t>
            </a:r>
          </a:p>
        </p:txBody>
      </p:sp>
      <p:sp>
        <p:nvSpPr>
          <p:cNvPr id="1169" name="Text 41">
            <a:extLst>
              <a:ext uri="{FF2B5EF4-FFF2-40B4-BE49-F238E27FC236}">
                <a16:creationId xmlns:a16="http://schemas.microsoft.com/office/drawing/2014/main" id="{16E8DD0A-A574-15B3-CC71-A1FF545712DC}"/>
              </a:ext>
            </a:extLst>
          </p:cNvPr>
          <p:cNvSpPr txBox="1"/>
          <p:nvPr/>
        </p:nvSpPr>
        <p:spPr>
          <a:xfrm>
            <a:off x="2194560" y="4076385"/>
            <a:ext cx="1097281"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500" b="1">
                <a:solidFill>
                  <a:srgbClr val="3FB9AA"/>
                </a:solidFill>
              </a:defRPr>
            </a:lvl1pPr>
          </a:lstStyle>
          <a:p>
            <a:r>
              <a:t>$1,740</a:t>
            </a:r>
          </a:p>
        </p:txBody>
      </p:sp>
      <p:sp>
        <p:nvSpPr>
          <p:cNvPr id="1170" name="Shape 42">
            <a:extLst>
              <a:ext uri="{FF2B5EF4-FFF2-40B4-BE49-F238E27FC236}">
                <a16:creationId xmlns:a16="http://schemas.microsoft.com/office/drawing/2014/main" id="{16529476-0EA1-BBBB-C0D7-B0CF4FDC5753}"/>
              </a:ext>
            </a:extLst>
          </p:cNvPr>
          <p:cNvSpPr/>
          <p:nvPr/>
        </p:nvSpPr>
        <p:spPr>
          <a:xfrm>
            <a:off x="457199" y="4283049"/>
            <a:ext cx="3017522" cy="226772"/>
          </a:xfrm>
          <a:prstGeom prst="rect">
            <a:avLst/>
          </a:prstGeom>
          <a:solidFill>
            <a:srgbClr val="FFFFFF"/>
          </a:solidFill>
          <a:ln w="12700">
            <a:miter lim="400000"/>
          </a:ln>
        </p:spPr>
        <p:txBody>
          <a:bodyPr lIns="45719" rIns="45719"/>
          <a:lstStyle/>
          <a:p>
            <a:endParaRPr/>
          </a:p>
        </p:txBody>
      </p:sp>
      <p:sp>
        <p:nvSpPr>
          <p:cNvPr id="1171" name="Shape 43">
            <a:extLst>
              <a:ext uri="{FF2B5EF4-FFF2-40B4-BE49-F238E27FC236}">
                <a16:creationId xmlns:a16="http://schemas.microsoft.com/office/drawing/2014/main" id="{0C400158-C028-2D8C-4C74-8C9EFF4EE110}"/>
              </a:ext>
            </a:extLst>
          </p:cNvPr>
          <p:cNvSpPr/>
          <p:nvPr/>
        </p:nvSpPr>
        <p:spPr>
          <a:xfrm>
            <a:off x="457199" y="4509820"/>
            <a:ext cx="3017522" cy="1"/>
          </a:xfrm>
          <a:prstGeom prst="line">
            <a:avLst/>
          </a:prstGeom>
          <a:ln w="6350">
            <a:solidFill>
              <a:srgbClr val="F3EAD6"/>
            </a:solidFill>
          </a:ln>
        </p:spPr>
        <p:txBody>
          <a:bodyPr lIns="45719" rIns="45719"/>
          <a:lstStyle/>
          <a:p>
            <a:endParaRPr/>
          </a:p>
        </p:txBody>
      </p:sp>
      <p:sp>
        <p:nvSpPr>
          <p:cNvPr id="1172" name="Text 44">
            <a:extLst>
              <a:ext uri="{FF2B5EF4-FFF2-40B4-BE49-F238E27FC236}">
                <a16:creationId xmlns:a16="http://schemas.microsoft.com/office/drawing/2014/main" id="{5FF0AF16-3B4F-0DEC-4208-B26A60973783}"/>
              </a:ext>
            </a:extLst>
          </p:cNvPr>
          <p:cNvSpPr txBox="1"/>
          <p:nvPr/>
        </p:nvSpPr>
        <p:spPr>
          <a:xfrm>
            <a:off x="457200" y="4327899"/>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MANAGING CONSULTANT 2</a:t>
            </a:r>
          </a:p>
        </p:txBody>
      </p:sp>
      <p:sp>
        <p:nvSpPr>
          <p:cNvPr id="1173" name="Text 45">
            <a:extLst>
              <a:ext uri="{FF2B5EF4-FFF2-40B4-BE49-F238E27FC236}">
                <a16:creationId xmlns:a16="http://schemas.microsoft.com/office/drawing/2014/main" id="{34659A2C-22E1-B61F-A91B-6CFAE41B94ED}"/>
              </a:ext>
            </a:extLst>
          </p:cNvPr>
          <p:cNvSpPr txBox="1"/>
          <p:nvPr/>
        </p:nvSpPr>
        <p:spPr>
          <a:xfrm>
            <a:off x="2194560" y="4303157"/>
            <a:ext cx="1097281"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500">
                <a:solidFill>
                  <a:srgbClr val="2A2620"/>
                </a:solidFill>
              </a:defRPr>
            </a:lvl1pPr>
          </a:lstStyle>
          <a:p>
            <a:r>
              <a:t>$3,403</a:t>
            </a:r>
          </a:p>
        </p:txBody>
      </p:sp>
      <p:sp>
        <p:nvSpPr>
          <p:cNvPr id="1174" name="Shape 46">
            <a:extLst>
              <a:ext uri="{FF2B5EF4-FFF2-40B4-BE49-F238E27FC236}">
                <a16:creationId xmlns:a16="http://schemas.microsoft.com/office/drawing/2014/main" id="{CB95A723-80A8-8EA7-65D7-7C8C973875ED}"/>
              </a:ext>
            </a:extLst>
          </p:cNvPr>
          <p:cNvSpPr/>
          <p:nvPr/>
        </p:nvSpPr>
        <p:spPr>
          <a:xfrm>
            <a:off x="457199" y="4509820"/>
            <a:ext cx="3017522" cy="226772"/>
          </a:xfrm>
          <a:prstGeom prst="rect">
            <a:avLst/>
          </a:prstGeom>
          <a:solidFill>
            <a:srgbClr val="EAF7F5"/>
          </a:solidFill>
          <a:ln w="12700">
            <a:miter lim="400000"/>
          </a:ln>
        </p:spPr>
        <p:txBody>
          <a:bodyPr lIns="45719" rIns="45719"/>
          <a:lstStyle/>
          <a:p>
            <a:endParaRPr/>
          </a:p>
        </p:txBody>
      </p:sp>
      <p:sp>
        <p:nvSpPr>
          <p:cNvPr id="1175" name="Shape 47">
            <a:extLst>
              <a:ext uri="{FF2B5EF4-FFF2-40B4-BE49-F238E27FC236}">
                <a16:creationId xmlns:a16="http://schemas.microsoft.com/office/drawing/2014/main" id="{F5160094-752E-C6E8-9011-3E12D37CC24C}"/>
              </a:ext>
            </a:extLst>
          </p:cNvPr>
          <p:cNvSpPr/>
          <p:nvPr/>
        </p:nvSpPr>
        <p:spPr>
          <a:xfrm>
            <a:off x="457199" y="4736591"/>
            <a:ext cx="3017522" cy="1"/>
          </a:xfrm>
          <a:prstGeom prst="line">
            <a:avLst/>
          </a:prstGeom>
          <a:ln w="6350">
            <a:solidFill>
              <a:srgbClr val="F3EAD6"/>
            </a:solidFill>
          </a:ln>
        </p:spPr>
        <p:txBody>
          <a:bodyPr lIns="45719" rIns="45719"/>
          <a:lstStyle/>
          <a:p>
            <a:endParaRPr/>
          </a:p>
        </p:txBody>
      </p:sp>
      <p:sp>
        <p:nvSpPr>
          <p:cNvPr id="1176" name="Shape 48">
            <a:extLst>
              <a:ext uri="{FF2B5EF4-FFF2-40B4-BE49-F238E27FC236}">
                <a16:creationId xmlns:a16="http://schemas.microsoft.com/office/drawing/2014/main" id="{57EC78B9-5F6F-AF0B-0F84-6D5F8AC029A0}"/>
              </a:ext>
            </a:extLst>
          </p:cNvPr>
          <p:cNvSpPr/>
          <p:nvPr/>
        </p:nvSpPr>
        <p:spPr>
          <a:xfrm>
            <a:off x="457200" y="4509820"/>
            <a:ext cx="64008" cy="226772"/>
          </a:xfrm>
          <a:prstGeom prst="rect">
            <a:avLst/>
          </a:prstGeom>
          <a:solidFill>
            <a:srgbClr val="3FB9AA"/>
          </a:solidFill>
          <a:ln w="12700">
            <a:miter lim="400000"/>
          </a:ln>
        </p:spPr>
        <p:txBody>
          <a:bodyPr lIns="45719" rIns="45719"/>
          <a:lstStyle/>
          <a:p>
            <a:endParaRPr/>
          </a:p>
        </p:txBody>
      </p:sp>
      <p:sp>
        <p:nvSpPr>
          <p:cNvPr id="1177" name="Text 49">
            <a:extLst>
              <a:ext uri="{FF2B5EF4-FFF2-40B4-BE49-F238E27FC236}">
                <a16:creationId xmlns:a16="http://schemas.microsoft.com/office/drawing/2014/main" id="{418AFDA0-3F17-C1D5-3B50-AF288B5DFE24}"/>
              </a:ext>
            </a:extLst>
          </p:cNvPr>
          <p:cNvSpPr txBox="1"/>
          <p:nvPr/>
        </p:nvSpPr>
        <p:spPr>
          <a:xfrm>
            <a:off x="457200" y="4554670"/>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2A2620"/>
                </a:solidFill>
              </a:defRPr>
            </a:lvl1pPr>
          </a:lstStyle>
          <a:p>
            <a:r>
              <a:t>MANAGING CONSULTANT 3</a:t>
            </a:r>
          </a:p>
        </p:txBody>
      </p:sp>
      <p:sp>
        <p:nvSpPr>
          <p:cNvPr id="1178" name="Text 50">
            <a:extLst>
              <a:ext uri="{FF2B5EF4-FFF2-40B4-BE49-F238E27FC236}">
                <a16:creationId xmlns:a16="http://schemas.microsoft.com/office/drawing/2014/main" id="{18413E20-7846-476D-6118-A6F80043445C}"/>
              </a:ext>
            </a:extLst>
          </p:cNvPr>
          <p:cNvSpPr txBox="1"/>
          <p:nvPr/>
        </p:nvSpPr>
        <p:spPr>
          <a:xfrm>
            <a:off x="2194560" y="4529928"/>
            <a:ext cx="1097281"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500" b="1">
                <a:solidFill>
                  <a:srgbClr val="3FB9AA"/>
                </a:solidFill>
              </a:defRPr>
            </a:lvl1pPr>
          </a:lstStyle>
          <a:p>
            <a:r>
              <a:t>$6,715</a:t>
            </a:r>
          </a:p>
        </p:txBody>
      </p:sp>
      <p:sp>
        <p:nvSpPr>
          <p:cNvPr id="1179" name="Shape 51">
            <a:extLst>
              <a:ext uri="{FF2B5EF4-FFF2-40B4-BE49-F238E27FC236}">
                <a16:creationId xmlns:a16="http://schemas.microsoft.com/office/drawing/2014/main" id="{3DE1D0CE-7ACA-483F-5264-E7782C1CAAC0}"/>
              </a:ext>
            </a:extLst>
          </p:cNvPr>
          <p:cNvSpPr/>
          <p:nvPr/>
        </p:nvSpPr>
        <p:spPr>
          <a:xfrm>
            <a:off x="457199" y="4736591"/>
            <a:ext cx="3017522" cy="226772"/>
          </a:xfrm>
          <a:prstGeom prst="rect">
            <a:avLst/>
          </a:prstGeom>
          <a:solidFill>
            <a:srgbClr val="FFFFFF"/>
          </a:solidFill>
          <a:ln w="12700">
            <a:miter lim="400000"/>
          </a:ln>
        </p:spPr>
        <p:txBody>
          <a:bodyPr lIns="45719" rIns="45719"/>
          <a:lstStyle/>
          <a:p>
            <a:endParaRPr/>
          </a:p>
        </p:txBody>
      </p:sp>
      <p:sp>
        <p:nvSpPr>
          <p:cNvPr id="1180" name="Shape 52">
            <a:extLst>
              <a:ext uri="{FF2B5EF4-FFF2-40B4-BE49-F238E27FC236}">
                <a16:creationId xmlns:a16="http://schemas.microsoft.com/office/drawing/2014/main" id="{C6DF3B03-0AF7-C4ED-8CDA-EA6CF6982F0A}"/>
              </a:ext>
            </a:extLst>
          </p:cNvPr>
          <p:cNvSpPr/>
          <p:nvPr/>
        </p:nvSpPr>
        <p:spPr>
          <a:xfrm>
            <a:off x="457199" y="4963362"/>
            <a:ext cx="3017522" cy="1"/>
          </a:xfrm>
          <a:prstGeom prst="line">
            <a:avLst/>
          </a:prstGeom>
          <a:ln w="6350">
            <a:solidFill>
              <a:srgbClr val="F3EAD6"/>
            </a:solidFill>
          </a:ln>
        </p:spPr>
        <p:txBody>
          <a:bodyPr lIns="45719" rIns="45719"/>
          <a:lstStyle/>
          <a:p>
            <a:endParaRPr/>
          </a:p>
        </p:txBody>
      </p:sp>
      <p:sp>
        <p:nvSpPr>
          <p:cNvPr id="1181" name="Text 53">
            <a:extLst>
              <a:ext uri="{FF2B5EF4-FFF2-40B4-BE49-F238E27FC236}">
                <a16:creationId xmlns:a16="http://schemas.microsoft.com/office/drawing/2014/main" id="{AD8A9FC5-D9F9-950D-D272-900E1538F4C2}"/>
              </a:ext>
            </a:extLst>
          </p:cNvPr>
          <p:cNvSpPr txBox="1"/>
          <p:nvPr/>
        </p:nvSpPr>
        <p:spPr>
          <a:xfrm>
            <a:off x="457200" y="4781441"/>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EXECUTIVE CONSULTANT 1</a:t>
            </a:r>
          </a:p>
        </p:txBody>
      </p:sp>
      <p:sp>
        <p:nvSpPr>
          <p:cNvPr id="1182" name="Text 54">
            <a:extLst>
              <a:ext uri="{FF2B5EF4-FFF2-40B4-BE49-F238E27FC236}">
                <a16:creationId xmlns:a16="http://schemas.microsoft.com/office/drawing/2014/main" id="{D8A06754-CA18-85A1-BC9F-B97DD3085C4C}"/>
              </a:ext>
            </a:extLst>
          </p:cNvPr>
          <p:cNvSpPr txBox="1"/>
          <p:nvPr/>
        </p:nvSpPr>
        <p:spPr>
          <a:xfrm>
            <a:off x="2194560" y="4771544"/>
            <a:ext cx="109728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200">
                <a:solidFill>
                  <a:srgbClr val="2A2620"/>
                </a:solidFill>
              </a:defRPr>
            </a:lvl1pPr>
          </a:lstStyle>
          <a:p>
            <a:r>
              <a:t>$14,491</a:t>
            </a:r>
          </a:p>
        </p:txBody>
      </p:sp>
      <p:sp>
        <p:nvSpPr>
          <p:cNvPr id="1183" name="Shape 55">
            <a:extLst>
              <a:ext uri="{FF2B5EF4-FFF2-40B4-BE49-F238E27FC236}">
                <a16:creationId xmlns:a16="http://schemas.microsoft.com/office/drawing/2014/main" id="{65F20256-7F04-B05A-1D50-F1913134D0BB}"/>
              </a:ext>
            </a:extLst>
          </p:cNvPr>
          <p:cNvSpPr/>
          <p:nvPr/>
        </p:nvSpPr>
        <p:spPr>
          <a:xfrm>
            <a:off x="457199" y="4963362"/>
            <a:ext cx="3017522" cy="226772"/>
          </a:xfrm>
          <a:prstGeom prst="rect">
            <a:avLst/>
          </a:prstGeom>
          <a:solidFill>
            <a:srgbClr val="FCF8EF"/>
          </a:solidFill>
          <a:ln w="12700">
            <a:miter lim="400000"/>
          </a:ln>
        </p:spPr>
        <p:txBody>
          <a:bodyPr lIns="45719" rIns="45719"/>
          <a:lstStyle/>
          <a:p>
            <a:endParaRPr/>
          </a:p>
        </p:txBody>
      </p:sp>
      <p:sp>
        <p:nvSpPr>
          <p:cNvPr id="1184" name="Shape 56">
            <a:extLst>
              <a:ext uri="{FF2B5EF4-FFF2-40B4-BE49-F238E27FC236}">
                <a16:creationId xmlns:a16="http://schemas.microsoft.com/office/drawing/2014/main" id="{85515902-384A-BC63-12B3-2DEEFA7EE47B}"/>
              </a:ext>
            </a:extLst>
          </p:cNvPr>
          <p:cNvSpPr/>
          <p:nvPr/>
        </p:nvSpPr>
        <p:spPr>
          <a:xfrm>
            <a:off x="457199" y="5190133"/>
            <a:ext cx="3017522" cy="1"/>
          </a:xfrm>
          <a:prstGeom prst="line">
            <a:avLst/>
          </a:prstGeom>
          <a:ln w="6350">
            <a:solidFill>
              <a:srgbClr val="F3EAD6"/>
            </a:solidFill>
          </a:ln>
        </p:spPr>
        <p:txBody>
          <a:bodyPr lIns="45719" rIns="45719"/>
          <a:lstStyle/>
          <a:p>
            <a:endParaRPr/>
          </a:p>
        </p:txBody>
      </p:sp>
      <p:sp>
        <p:nvSpPr>
          <p:cNvPr id="1185" name="Text 57">
            <a:extLst>
              <a:ext uri="{FF2B5EF4-FFF2-40B4-BE49-F238E27FC236}">
                <a16:creationId xmlns:a16="http://schemas.microsoft.com/office/drawing/2014/main" id="{81F4AAA7-DBE0-ECBD-DE27-D1B70B679AB5}"/>
              </a:ext>
            </a:extLst>
          </p:cNvPr>
          <p:cNvSpPr txBox="1"/>
          <p:nvPr/>
        </p:nvSpPr>
        <p:spPr>
          <a:xfrm>
            <a:off x="457200" y="5008212"/>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EXECUTIVE CONSULTANT 2</a:t>
            </a:r>
          </a:p>
        </p:txBody>
      </p:sp>
      <p:sp>
        <p:nvSpPr>
          <p:cNvPr id="1186" name="Text 58">
            <a:extLst>
              <a:ext uri="{FF2B5EF4-FFF2-40B4-BE49-F238E27FC236}">
                <a16:creationId xmlns:a16="http://schemas.microsoft.com/office/drawing/2014/main" id="{41126D8D-FEF0-D9C9-8094-092276487177}"/>
              </a:ext>
            </a:extLst>
          </p:cNvPr>
          <p:cNvSpPr txBox="1"/>
          <p:nvPr/>
        </p:nvSpPr>
        <p:spPr>
          <a:xfrm>
            <a:off x="2194560" y="4998315"/>
            <a:ext cx="109728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200">
                <a:solidFill>
                  <a:srgbClr val="2A2620"/>
                </a:solidFill>
              </a:defRPr>
            </a:lvl1pPr>
          </a:lstStyle>
          <a:p>
            <a:r>
              <a:t>$20,759</a:t>
            </a:r>
          </a:p>
        </p:txBody>
      </p:sp>
      <p:sp>
        <p:nvSpPr>
          <p:cNvPr id="1187" name="Shape 59">
            <a:extLst>
              <a:ext uri="{FF2B5EF4-FFF2-40B4-BE49-F238E27FC236}">
                <a16:creationId xmlns:a16="http://schemas.microsoft.com/office/drawing/2014/main" id="{25B941C9-ACDA-674B-3288-EF0728DF75AC}"/>
              </a:ext>
            </a:extLst>
          </p:cNvPr>
          <p:cNvSpPr/>
          <p:nvPr/>
        </p:nvSpPr>
        <p:spPr>
          <a:xfrm>
            <a:off x="457199" y="5190133"/>
            <a:ext cx="3017522" cy="226772"/>
          </a:xfrm>
          <a:prstGeom prst="rect">
            <a:avLst/>
          </a:prstGeom>
          <a:solidFill>
            <a:srgbClr val="FFFFFF"/>
          </a:solidFill>
          <a:ln w="12700">
            <a:miter lim="400000"/>
          </a:ln>
        </p:spPr>
        <p:txBody>
          <a:bodyPr lIns="45719" rIns="45719"/>
          <a:lstStyle/>
          <a:p>
            <a:endParaRPr/>
          </a:p>
        </p:txBody>
      </p:sp>
      <p:sp>
        <p:nvSpPr>
          <p:cNvPr id="1188" name="Shape 60">
            <a:extLst>
              <a:ext uri="{FF2B5EF4-FFF2-40B4-BE49-F238E27FC236}">
                <a16:creationId xmlns:a16="http://schemas.microsoft.com/office/drawing/2014/main" id="{B42EEFCA-18B6-096F-F28F-44195A71AE7F}"/>
              </a:ext>
            </a:extLst>
          </p:cNvPr>
          <p:cNvSpPr/>
          <p:nvPr/>
        </p:nvSpPr>
        <p:spPr>
          <a:xfrm>
            <a:off x="457199" y="5416906"/>
            <a:ext cx="3017522" cy="1"/>
          </a:xfrm>
          <a:prstGeom prst="line">
            <a:avLst/>
          </a:prstGeom>
          <a:ln w="6350">
            <a:solidFill>
              <a:srgbClr val="F3EAD6"/>
            </a:solidFill>
          </a:ln>
        </p:spPr>
        <p:txBody>
          <a:bodyPr lIns="45719" rIns="45719"/>
          <a:lstStyle/>
          <a:p>
            <a:endParaRPr/>
          </a:p>
        </p:txBody>
      </p:sp>
      <p:sp>
        <p:nvSpPr>
          <p:cNvPr id="1189" name="Text 61">
            <a:extLst>
              <a:ext uri="{FF2B5EF4-FFF2-40B4-BE49-F238E27FC236}">
                <a16:creationId xmlns:a16="http://schemas.microsoft.com/office/drawing/2014/main" id="{5FBB1A3F-21B6-21E9-CFA3-3EB173B8DCCA}"/>
              </a:ext>
            </a:extLst>
          </p:cNvPr>
          <p:cNvSpPr txBox="1"/>
          <p:nvPr/>
        </p:nvSpPr>
        <p:spPr>
          <a:xfrm>
            <a:off x="457200" y="5234983"/>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EXECUTIVE CONSULTANT 3</a:t>
            </a:r>
          </a:p>
        </p:txBody>
      </p:sp>
      <p:sp>
        <p:nvSpPr>
          <p:cNvPr id="1190" name="Text 62">
            <a:extLst>
              <a:ext uri="{FF2B5EF4-FFF2-40B4-BE49-F238E27FC236}">
                <a16:creationId xmlns:a16="http://schemas.microsoft.com/office/drawing/2014/main" id="{231D9754-5466-3D70-2E72-B1047A73A5D7}"/>
              </a:ext>
            </a:extLst>
          </p:cNvPr>
          <p:cNvSpPr txBox="1"/>
          <p:nvPr/>
        </p:nvSpPr>
        <p:spPr>
          <a:xfrm>
            <a:off x="2194560" y="5225086"/>
            <a:ext cx="109728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200">
                <a:solidFill>
                  <a:srgbClr val="2A2620"/>
                </a:solidFill>
              </a:defRPr>
            </a:lvl1pPr>
          </a:lstStyle>
          <a:p>
            <a:r>
              <a:t>$43,591</a:t>
            </a:r>
          </a:p>
        </p:txBody>
      </p:sp>
      <p:sp>
        <p:nvSpPr>
          <p:cNvPr id="1191" name="Shape 63">
            <a:extLst>
              <a:ext uri="{FF2B5EF4-FFF2-40B4-BE49-F238E27FC236}">
                <a16:creationId xmlns:a16="http://schemas.microsoft.com/office/drawing/2014/main" id="{EC84E8C6-D7B9-BB8C-FDFD-36E14776DE7D}"/>
              </a:ext>
            </a:extLst>
          </p:cNvPr>
          <p:cNvSpPr/>
          <p:nvPr/>
        </p:nvSpPr>
        <p:spPr>
          <a:xfrm>
            <a:off x="457199" y="5416906"/>
            <a:ext cx="3017522" cy="226772"/>
          </a:xfrm>
          <a:prstGeom prst="rect">
            <a:avLst/>
          </a:prstGeom>
          <a:solidFill>
            <a:srgbClr val="FCF8EF"/>
          </a:solidFill>
          <a:ln w="12700">
            <a:miter lim="400000"/>
          </a:ln>
        </p:spPr>
        <p:txBody>
          <a:bodyPr lIns="45719" rIns="45719"/>
          <a:lstStyle/>
          <a:p>
            <a:endParaRPr/>
          </a:p>
        </p:txBody>
      </p:sp>
      <p:sp>
        <p:nvSpPr>
          <p:cNvPr id="1192" name="Shape 64">
            <a:extLst>
              <a:ext uri="{FF2B5EF4-FFF2-40B4-BE49-F238E27FC236}">
                <a16:creationId xmlns:a16="http://schemas.microsoft.com/office/drawing/2014/main" id="{F52CAA75-7557-4880-0835-5F94E3B27946}"/>
              </a:ext>
            </a:extLst>
          </p:cNvPr>
          <p:cNvSpPr/>
          <p:nvPr/>
        </p:nvSpPr>
        <p:spPr>
          <a:xfrm>
            <a:off x="457199" y="5643676"/>
            <a:ext cx="3017522" cy="1"/>
          </a:xfrm>
          <a:prstGeom prst="line">
            <a:avLst/>
          </a:prstGeom>
          <a:ln w="6350">
            <a:solidFill>
              <a:srgbClr val="F3EAD6"/>
            </a:solidFill>
          </a:ln>
        </p:spPr>
        <p:txBody>
          <a:bodyPr lIns="45719" rIns="45719"/>
          <a:lstStyle/>
          <a:p>
            <a:endParaRPr/>
          </a:p>
        </p:txBody>
      </p:sp>
      <p:sp>
        <p:nvSpPr>
          <p:cNvPr id="1193" name="Text 65">
            <a:extLst>
              <a:ext uri="{FF2B5EF4-FFF2-40B4-BE49-F238E27FC236}">
                <a16:creationId xmlns:a16="http://schemas.microsoft.com/office/drawing/2014/main" id="{738FFA98-446C-681C-1A75-5483E1A2483C}"/>
              </a:ext>
            </a:extLst>
          </p:cNvPr>
          <p:cNvSpPr txBox="1"/>
          <p:nvPr/>
        </p:nvSpPr>
        <p:spPr>
          <a:xfrm>
            <a:off x="457200" y="5461756"/>
            <a:ext cx="1828800" cy="13707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a:solidFill>
                  <a:srgbClr val="2A2620"/>
                </a:solidFill>
              </a:defRPr>
            </a:lvl1pPr>
          </a:lstStyle>
          <a:p>
            <a:r>
              <a:t>EXECUTIVE CONSULTANT 4</a:t>
            </a:r>
          </a:p>
        </p:txBody>
      </p:sp>
      <p:sp>
        <p:nvSpPr>
          <p:cNvPr id="1194" name="Text 66">
            <a:extLst>
              <a:ext uri="{FF2B5EF4-FFF2-40B4-BE49-F238E27FC236}">
                <a16:creationId xmlns:a16="http://schemas.microsoft.com/office/drawing/2014/main" id="{459A6DBB-E76E-1379-1BE9-99EA0B94AD27}"/>
              </a:ext>
            </a:extLst>
          </p:cNvPr>
          <p:cNvSpPr txBox="1"/>
          <p:nvPr/>
        </p:nvSpPr>
        <p:spPr>
          <a:xfrm>
            <a:off x="2194560" y="5451859"/>
            <a:ext cx="1097281" cy="15686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200">
                <a:solidFill>
                  <a:srgbClr val="2A2620"/>
                </a:solidFill>
              </a:defRPr>
            </a:lvl1pPr>
          </a:lstStyle>
          <a:p>
            <a:r>
              <a:t>$67,783</a:t>
            </a:r>
          </a:p>
        </p:txBody>
      </p:sp>
      <p:sp>
        <p:nvSpPr>
          <p:cNvPr id="1195" name="Shape 67">
            <a:extLst>
              <a:ext uri="{FF2B5EF4-FFF2-40B4-BE49-F238E27FC236}">
                <a16:creationId xmlns:a16="http://schemas.microsoft.com/office/drawing/2014/main" id="{A56C300D-02A6-D74B-FB5F-0ED7D272D45C}"/>
              </a:ext>
            </a:extLst>
          </p:cNvPr>
          <p:cNvSpPr/>
          <p:nvPr/>
        </p:nvSpPr>
        <p:spPr>
          <a:xfrm>
            <a:off x="457199" y="5643676"/>
            <a:ext cx="3017522" cy="226772"/>
          </a:xfrm>
          <a:prstGeom prst="rect">
            <a:avLst/>
          </a:prstGeom>
          <a:solidFill>
            <a:srgbClr val="FBF3E2"/>
          </a:solidFill>
          <a:ln w="12700">
            <a:miter lim="400000"/>
          </a:ln>
        </p:spPr>
        <p:txBody>
          <a:bodyPr lIns="45719" rIns="45719"/>
          <a:lstStyle/>
          <a:p>
            <a:endParaRPr/>
          </a:p>
        </p:txBody>
      </p:sp>
      <p:sp>
        <p:nvSpPr>
          <p:cNvPr id="1196" name="Shape 68">
            <a:extLst>
              <a:ext uri="{FF2B5EF4-FFF2-40B4-BE49-F238E27FC236}">
                <a16:creationId xmlns:a16="http://schemas.microsoft.com/office/drawing/2014/main" id="{7DC5B517-BEA2-6429-7FA3-C1A49A3FBF1B}"/>
              </a:ext>
            </a:extLst>
          </p:cNvPr>
          <p:cNvSpPr/>
          <p:nvPr/>
        </p:nvSpPr>
        <p:spPr>
          <a:xfrm>
            <a:off x="457199" y="5870447"/>
            <a:ext cx="3017522" cy="1"/>
          </a:xfrm>
          <a:prstGeom prst="line">
            <a:avLst/>
          </a:prstGeom>
          <a:ln w="6350">
            <a:solidFill>
              <a:srgbClr val="F3EAD6"/>
            </a:solidFill>
          </a:ln>
        </p:spPr>
        <p:txBody>
          <a:bodyPr lIns="45719" rIns="45719"/>
          <a:lstStyle/>
          <a:p>
            <a:endParaRPr/>
          </a:p>
        </p:txBody>
      </p:sp>
      <p:sp>
        <p:nvSpPr>
          <p:cNvPr id="1197" name="Shape 69">
            <a:extLst>
              <a:ext uri="{FF2B5EF4-FFF2-40B4-BE49-F238E27FC236}">
                <a16:creationId xmlns:a16="http://schemas.microsoft.com/office/drawing/2014/main" id="{F8E2CB04-7340-76B8-7777-152296C9ADDF}"/>
              </a:ext>
            </a:extLst>
          </p:cNvPr>
          <p:cNvSpPr/>
          <p:nvPr/>
        </p:nvSpPr>
        <p:spPr>
          <a:xfrm>
            <a:off x="457200" y="5643676"/>
            <a:ext cx="64008" cy="226772"/>
          </a:xfrm>
          <a:prstGeom prst="rect">
            <a:avLst/>
          </a:prstGeom>
          <a:solidFill>
            <a:srgbClr val="C9912E"/>
          </a:solidFill>
          <a:ln w="12700">
            <a:miter lim="400000"/>
          </a:ln>
        </p:spPr>
        <p:txBody>
          <a:bodyPr lIns="45719" rIns="45719"/>
          <a:lstStyle/>
          <a:p>
            <a:endParaRPr/>
          </a:p>
        </p:txBody>
      </p:sp>
      <p:sp>
        <p:nvSpPr>
          <p:cNvPr id="1198" name="Text 70">
            <a:extLst>
              <a:ext uri="{FF2B5EF4-FFF2-40B4-BE49-F238E27FC236}">
                <a16:creationId xmlns:a16="http://schemas.microsoft.com/office/drawing/2014/main" id="{D2AD1DE6-F1ED-068C-0EAB-550B63AB0BFB}"/>
              </a:ext>
            </a:extLst>
          </p:cNvPr>
          <p:cNvSpPr txBox="1"/>
          <p:nvPr/>
        </p:nvSpPr>
        <p:spPr>
          <a:xfrm>
            <a:off x="457200" y="5688526"/>
            <a:ext cx="1828800" cy="1370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000" b="1">
                <a:solidFill>
                  <a:srgbClr val="2A2620"/>
                </a:solidFill>
              </a:defRPr>
            </a:lvl1pPr>
          </a:lstStyle>
          <a:p>
            <a:r>
              <a:t>PRESIDENTIAL CONSULTANT</a:t>
            </a:r>
          </a:p>
        </p:txBody>
      </p:sp>
      <p:sp>
        <p:nvSpPr>
          <p:cNvPr id="1199" name="Text 71">
            <a:extLst>
              <a:ext uri="{FF2B5EF4-FFF2-40B4-BE49-F238E27FC236}">
                <a16:creationId xmlns:a16="http://schemas.microsoft.com/office/drawing/2014/main" id="{B5178E35-C02A-8756-DE3C-4AC4741532D3}"/>
              </a:ext>
            </a:extLst>
          </p:cNvPr>
          <p:cNvSpPr txBox="1"/>
          <p:nvPr/>
        </p:nvSpPr>
        <p:spPr>
          <a:xfrm>
            <a:off x="2194560" y="5678629"/>
            <a:ext cx="109728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ctr">
              <a:defRPr sz="1200" b="1">
                <a:solidFill>
                  <a:srgbClr val="C9912E"/>
                </a:solidFill>
              </a:defRPr>
            </a:lvl1pPr>
          </a:lstStyle>
          <a:p>
            <a:r>
              <a:t>$131,108</a:t>
            </a:r>
          </a:p>
        </p:txBody>
      </p:sp>
      <p:sp>
        <p:nvSpPr>
          <p:cNvPr id="1200" name="Shape 72">
            <a:extLst>
              <a:ext uri="{FF2B5EF4-FFF2-40B4-BE49-F238E27FC236}">
                <a16:creationId xmlns:a16="http://schemas.microsoft.com/office/drawing/2014/main" id="{4E85D5AC-0E45-290A-145B-A0C863B20961}"/>
              </a:ext>
            </a:extLst>
          </p:cNvPr>
          <p:cNvSpPr/>
          <p:nvPr/>
        </p:nvSpPr>
        <p:spPr>
          <a:xfrm>
            <a:off x="457199" y="2194560"/>
            <a:ext cx="3017522" cy="3675889"/>
          </a:xfrm>
          <a:prstGeom prst="rect">
            <a:avLst/>
          </a:prstGeom>
          <a:ln w="12700">
            <a:solidFill>
              <a:srgbClr val="F3EAD6"/>
            </a:solidFill>
          </a:ln>
        </p:spPr>
        <p:txBody>
          <a:bodyPr lIns="45719" rIns="45719"/>
          <a:lstStyle/>
          <a:p>
            <a:endParaRPr/>
          </a:p>
        </p:txBody>
      </p:sp>
      <p:sp>
        <p:nvSpPr>
          <p:cNvPr id="1201" name="Shape 73">
            <a:extLst>
              <a:ext uri="{FF2B5EF4-FFF2-40B4-BE49-F238E27FC236}">
                <a16:creationId xmlns:a16="http://schemas.microsoft.com/office/drawing/2014/main" id="{0B38A3D5-6063-9E76-52F2-3872E0CB6D22}"/>
              </a:ext>
            </a:extLst>
          </p:cNvPr>
          <p:cNvSpPr/>
          <p:nvPr/>
        </p:nvSpPr>
        <p:spPr>
          <a:xfrm>
            <a:off x="3886200" y="2194560"/>
            <a:ext cx="4251956" cy="822961"/>
          </a:xfrm>
          <a:prstGeom prst="rect">
            <a:avLst/>
          </a:prstGeom>
          <a:solidFill>
            <a:srgbClr val="FFFFFF"/>
          </a:solidFill>
          <a:ln w="12700">
            <a:solidFill>
              <a:srgbClr val="F3EAD6"/>
            </a:solidFill>
          </a:ln>
          <a:effectLst>
            <a:outerShdw blurRad="88900" dist="25400" dir="5400000" rotWithShape="0">
              <a:srgbClr val="2A2620">
                <a:alpha val="14000"/>
              </a:srgbClr>
            </a:outerShdw>
          </a:effectLst>
        </p:spPr>
        <p:txBody>
          <a:bodyPr lIns="45719" rIns="45719"/>
          <a:lstStyle/>
          <a:p>
            <a:endParaRPr/>
          </a:p>
        </p:txBody>
      </p:sp>
      <p:sp>
        <p:nvSpPr>
          <p:cNvPr id="1202" name="Shape 74">
            <a:extLst>
              <a:ext uri="{FF2B5EF4-FFF2-40B4-BE49-F238E27FC236}">
                <a16:creationId xmlns:a16="http://schemas.microsoft.com/office/drawing/2014/main" id="{53FDA97B-88DB-090D-7C6F-F9505B20A3BD}"/>
              </a:ext>
            </a:extLst>
          </p:cNvPr>
          <p:cNvSpPr/>
          <p:nvPr/>
        </p:nvSpPr>
        <p:spPr>
          <a:xfrm>
            <a:off x="3886200" y="2194560"/>
            <a:ext cx="4251956" cy="45719"/>
          </a:xfrm>
          <a:prstGeom prst="rect">
            <a:avLst/>
          </a:prstGeom>
          <a:solidFill>
            <a:srgbClr val="3FB9AA"/>
          </a:solidFill>
          <a:ln w="12700">
            <a:miter lim="400000"/>
          </a:ln>
        </p:spPr>
        <p:txBody>
          <a:bodyPr lIns="45719" rIns="45719"/>
          <a:lstStyle/>
          <a:p>
            <a:endParaRPr/>
          </a:p>
        </p:txBody>
      </p:sp>
      <p:sp>
        <p:nvSpPr>
          <p:cNvPr id="1203" name="Text 75">
            <a:extLst>
              <a:ext uri="{FF2B5EF4-FFF2-40B4-BE49-F238E27FC236}">
                <a16:creationId xmlns:a16="http://schemas.microsoft.com/office/drawing/2014/main" id="{F215CE1C-94D6-BA0B-C66E-8461D2BBB545}"/>
              </a:ext>
            </a:extLst>
          </p:cNvPr>
          <p:cNvSpPr txBox="1"/>
          <p:nvPr/>
        </p:nvSpPr>
        <p:spPr>
          <a:xfrm>
            <a:off x="4142232" y="2340864"/>
            <a:ext cx="2331721"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defRPr sz="2300" i="1">
                <a:solidFill>
                  <a:srgbClr val="3FB9AA"/>
                </a:solidFill>
                <a:latin typeface="Georgia"/>
                <a:ea typeface="Georgia"/>
                <a:cs typeface="Georgia"/>
                <a:sym typeface="Georgia"/>
              </a:defRPr>
            </a:pPr>
            <a:r>
              <a:t>$316</a:t>
            </a:r>
            <a:r>
              <a:rPr sz="1200" i="0">
                <a:solidFill>
                  <a:srgbClr val="2A2620"/>
                </a:solidFill>
                <a:latin typeface="+mj-lt"/>
                <a:ea typeface="+mj-ea"/>
                <a:cs typeface="+mj-cs"/>
                <a:sym typeface="Calibri"/>
              </a:rPr>
              <a:t>  per month</a:t>
            </a:r>
          </a:p>
        </p:txBody>
      </p:sp>
      <p:sp>
        <p:nvSpPr>
          <p:cNvPr id="1204" name="Text 76">
            <a:extLst>
              <a:ext uri="{FF2B5EF4-FFF2-40B4-BE49-F238E27FC236}">
                <a16:creationId xmlns:a16="http://schemas.microsoft.com/office/drawing/2014/main" id="{8E66282C-F512-9F7F-2756-B7712F9B3189}"/>
              </a:ext>
            </a:extLst>
          </p:cNvPr>
          <p:cNvSpPr txBox="1"/>
          <p:nvPr/>
        </p:nvSpPr>
        <p:spPr>
          <a:xfrm>
            <a:off x="4160520" y="2780283"/>
            <a:ext cx="2331721"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b="1" spc="130">
                <a:solidFill>
                  <a:srgbClr val="3FB9AA"/>
                </a:solidFill>
              </a:defRPr>
            </a:lvl1pPr>
          </a:lstStyle>
          <a:p>
            <a:r>
              <a:t>SENIOR CONSULTANT 1</a:t>
            </a:r>
          </a:p>
        </p:txBody>
      </p:sp>
      <p:sp>
        <p:nvSpPr>
          <p:cNvPr id="1205" name="Shape 77">
            <a:extLst>
              <a:ext uri="{FF2B5EF4-FFF2-40B4-BE49-F238E27FC236}">
                <a16:creationId xmlns:a16="http://schemas.microsoft.com/office/drawing/2014/main" id="{2085CA0B-F9DA-27F1-785F-DF57F604D1B5}"/>
              </a:ext>
            </a:extLst>
          </p:cNvPr>
          <p:cNvSpPr/>
          <p:nvPr/>
        </p:nvSpPr>
        <p:spPr>
          <a:xfrm>
            <a:off x="5841285" y="2363723"/>
            <a:ext cx="1" cy="530353"/>
          </a:xfrm>
          <a:prstGeom prst="line">
            <a:avLst/>
          </a:prstGeom>
          <a:ln w="12700">
            <a:solidFill>
              <a:srgbClr val="F3EAD6"/>
            </a:solidFill>
          </a:ln>
        </p:spPr>
        <p:txBody>
          <a:bodyPr lIns="45719" rIns="45719"/>
          <a:lstStyle/>
          <a:p>
            <a:endParaRPr/>
          </a:p>
        </p:txBody>
      </p:sp>
      <p:sp>
        <p:nvSpPr>
          <p:cNvPr id="1207" name="Text 79">
            <a:extLst>
              <a:ext uri="{FF2B5EF4-FFF2-40B4-BE49-F238E27FC236}">
                <a16:creationId xmlns:a16="http://schemas.microsoft.com/office/drawing/2014/main" id="{15EC2D71-0761-2843-AC8E-249584E5E056}"/>
              </a:ext>
            </a:extLst>
          </p:cNvPr>
          <p:cNvSpPr txBox="1"/>
          <p:nvPr/>
        </p:nvSpPr>
        <p:spPr>
          <a:xfrm>
            <a:off x="6473953" y="2454379"/>
            <a:ext cx="187452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a:solidFill>
                  <a:srgbClr val="2A2620"/>
                </a:solidFill>
              </a:defRPr>
            </a:lvl1pPr>
          </a:lstStyle>
          <a:p>
            <a:r>
              <a:t>$75,840 invested</a:t>
            </a:r>
          </a:p>
        </p:txBody>
      </p:sp>
      <p:sp>
        <p:nvSpPr>
          <p:cNvPr id="1208" name="Shape 80">
            <a:extLst>
              <a:ext uri="{FF2B5EF4-FFF2-40B4-BE49-F238E27FC236}">
                <a16:creationId xmlns:a16="http://schemas.microsoft.com/office/drawing/2014/main" id="{98F22A84-3292-A4C7-A986-8DFA95F76BCA}"/>
              </a:ext>
            </a:extLst>
          </p:cNvPr>
          <p:cNvSpPr/>
          <p:nvPr/>
        </p:nvSpPr>
        <p:spPr>
          <a:xfrm>
            <a:off x="3886200" y="3642010"/>
            <a:ext cx="4251956" cy="822961"/>
          </a:xfrm>
          <a:prstGeom prst="rect">
            <a:avLst/>
          </a:prstGeom>
          <a:solidFill>
            <a:srgbClr val="FFFFFF"/>
          </a:solidFill>
          <a:ln w="12700">
            <a:solidFill>
              <a:srgbClr val="F3EAD6"/>
            </a:solidFill>
          </a:ln>
          <a:effectLst>
            <a:outerShdw blurRad="88900" dist="25400" dir="5400000" rotWithShape="0">
              <a:srgbClr val="2A2620">
                <a:alpha val="14000"/>
              </a:srgbClr>
            </a:outerShdw>
          </a:effectLst>
        </p:spPr>
        <p:txBody>
          <a:bodyPr lIns="45719" rIns="45719"/>
          <a:lstStyle/>
          <a:p>
            <a:endParaRPr/>
          </a:p>
        </p:txBody>
      </p:sp>
      <p:sp>
        <p:nvSpPr>
          <p:cNvPr id="1209" name="Shape 81">
            <a:extLst>
              <a:ext uri="{FF2B5EF4-FFF2-40B4-BE49-F238E27FC236}">
                <a16:creationId xmlns:a16="http://schemas.microsoft.com/office/drawing/2014/main" id="{CAA486E6-FC3C-F455-1353-135F237EF11B}"/>
              </a:ext>
            </a:extLst>
          </p:cNvPr>
          <p:cNvSpPr/>
          <p:nvPr/>
        </p:nvSpPr>
        <p:spPr>
          <a:xfrm>
            <a:off x="3886200" y="3642010"/>
            <a:ext cx="4251961" cy="45719"/>
          </a:xfrm>
          <a:prstGeom prst="rect">
            <a:avLst/>
          </a:prstGeom>
          <a:solidFill>
            <a:srgbClr val="3FB9AA"/>
          </a:solidFill>
          <a:ln w="12700">
            <a:miter lim="400000"/>
          </a:ln>
        </p:spPr>
        <p:txBody>
          <a:bodyPr lIns="45719" rIns="45719"/>
          <a:lstStyle/>
          <a:p>
            <a:endParaRPr/>
          </a:p>
        </p:txBody>
      </p:sp>
      <p:sp>
        <p:nvSpPr>
          <p:cNvPr id="1210" name="Text 82">
            <a:extLst>
              <a:ext uri="{FF2B5EF4-FFF2-40B4-BE49-F238E27FC236}">
                <a16:creationId xmlns:a16="http://schemas.microsoft.com/office/drawing/2014/main" id="{B177A1D2-9CDB-AB6D-C7D9-C4DF519DAC3B}"/>
              </a:ext>
            </a:extLst>
          </p:cNvPr>
          <p:cNvSpPr txBox="1"/>
          <p:nvPr/>
        </p:nvSpPr>
        <p:spPr>
          <a:xfrm>
            <a:off x="4142232" y="3788314"/>
            <a:ext cx="2331721"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defRPr sz="2300" i="1">
                <a:solidFill>
                  <a:srgbClr val="3FB9AA"/>
                </a:solidFill>
                <a:latin typeface="Georgia"/>
                <a:ea typeface="Georgia"/>
                <a:cs typeface="Georgia"/>
                <a:sym typeface="Georgia"/>
              </a:defRPr>
            </a:pPr>
            <a:r>
              <a:t>$1,740</a:t>
            </a:r>
            <a:r>
              <a:rPr sz="1200" i="0">
                <a:solidFill>
                  <a:srgbClr val="2A2620"/>
                </a:solidFill>
                <a:latin typeface="+mj-lt"/>
                <a:ea typeface="+mj-ea"/>
                <a:cs typeface="+mj-cs"/>
                <a:sym typeface="Calibri"/>
              </a:rPr>
              <a:t>  per month</a:t>
            </a:r>
          </a:p>
        </p:txBody>
      </p:sp>
      <p:sp>
        <p:nvSpPr>
          <p:cNvPr id="1211" name="Text 83">
            <a:extLst>
              <a:ext uri="{FF2B5EF4-FFF2-40B4-BE49-F238E27FC236}">
                <a16:creationId xmlns:a16="http://schemas.microsoft.com/office/drawing/2014/main" id="{96E8F933-5930-E29F-1329-B8A2992C07FB}"/>
              </a:ext>
            </a:extLst>
          </p:cNvPr>
          <p:cNvSpPr txBox="1"/>
          <p:nvPr/>
        </p:nvSpPr>
        <p:spPr>
          <a:xfrm>
            <a:off x="4160520" y="4227734"/>
            <a:ext cx="2331721"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b="1" spc="130">
                <a:solidFill>
                  <a:srgbClr val="3FB9AA"/>
                </a:solidFill>
              </a:defRPr>
            </a:lvl1pPr>
          </a:lstStyle>
          <a:p>
            <a:r>
              <a:t>MANAGING CONSULTANT 1</a:t>
            </a:r>
          </a:p>
        </p:txBody>
      </p:sp>
      <p:sp>
        <p:nvSpPr>
          <p:cNvPr id="1214" name="Text 86">
            <a:extLst>
              <a:ext uri="{FF2B5EF4-FFF2-40B4-BE49-F238E27FC236}">
                <a16:creationId xmlns:a16="http://schemas.microsoft.com/office/drawing/2014/main" id="{E5297AE1-3957-0E09-8E05-6F0C51048492}"/>
              </a:ext>
            </a:extLst>
          </p:cNvPr>
          <p:cNvSpPr txBox="1"/>
          <p:nvPr/>
        </p:nvSpPr>
        <p:spPr>
          <a:xfrm>
            <a:off x="6492241" y="3854562"/>
            <a:ext cx="187452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a:solidFill>
                  <a:srgbClr val="2A2620"/>
                </a:solidFill>
              </a:defRPr>
            </a:lvl1pPr>
          </a:lstStyle>
          <a:p>
            <a:r>
              <a:t>$417,600 invested</a:t>
            </a:r>
          </a:p>
        </p:txBody>
      </p:sp>
      <p:sp>
        <p:nvSpPr>
          <p:cNvPr id="1215" name="Shape 87">
            <a:extLst>
              <a:ext uri="{FF2B5EF4-FFF2-40B4-BE49-F238E27FC236}">
                <a16:creationId xmlns:a16="http://schemas.microsoft.com/office/drawing/2014/main" id="{EB19AEFD-B9A8-BE3E-4087-1ACB8CFDD96B}"/>
              </a:ext>
            </a:extLst>
          </p:cNvPr>
          <p:cNvSpPr/>
          <p:nvPr/>
        </p:nvSpPr>
        <p:spPr>
          <a:xfrm>
            <a:off x="3886200" y="5049478"/>
            <a:ext cx="4251956" cy="822961"/>
          </a:xfrm>
          <a:prstGeom prst="rect">
            <a:avLst/>
          </a:prstGeom>
          <a:solidFill>
            <a:srgbClr val="FFFFFF"/>
          </a:solidFill>
          <a:ln w="12700">
            <a:solidFill>
              <a:srgbClr val="F3EAD6"/>
            </a:solidFill>
          </a:ln>
          <a:effectLst>
            <a:outerShdw blurRad="88900" dist="25400" dir="5400000" rotWithShape="0">
              <a:srgbClr val="2A2620">
                <a:alpha val="14000"/>
              </a:srgbClr>
            </a:outerShdw>
          </a:effectLst>
        </p:spPr>
        <p:txBody>
          <a:bodyPr lIns="45719" rIns="45719"/>
          <a:lstStyle/>
          <a:p>
            <a:endParaRPr/>
          </a:p>
        </p:txBody>
      </p:sp>
      <p:sp>
        <p:nvSpPr>
          <p:cNvPr id="1216" name="Shape 88">
            <a:extLst>
              <a:ext uri="{FF2B5EF4-FFF2-40B4-BE49-F238E27FC236}">
                <a16:creationId xmlns:a16="http://schemas.microsoft.com/office/drawing/2014/main" id="{16EF80F7-7AA8-6E5B-9879-9CBE5587583F}"/>
              </a:ext>
            </a:extLst>
          </p:cNvPr>
          <p:cNvSpPr/>
          <p:nvPr/>
        </p:nvSpPr>
        <p:spPr>
          <a:xfrm>
            <a:off x="3896703" y="5031278"/>
            <a:ext cx="4241453" cy="45719"/>
          </a:xfrm>
          <a:prstGeom prst="rect">
            <a:avLst/>
          </a:prstGeom>
          <a:solidFill>
            <a:srgbClr val="3FB9AA"/>
          </a:solidFill>
          <a:ln w="12700">
            <a:miter lim="400000"/>
          </a:ln>
        </p:spPr>
        <p:txBody>
          <a:bodyPr lIns="45719" rIns="45719"/>
          <a:lstStyle/>
          <a:p>
            <a:endParaRPr/>
          </a:p>
        </p:txBody>
      </p:sp>
      <p:sp>
        <p:nvSpPr>
          <p:cNvPr id="1217" name="Text 89">
            <a:extLst>
              <a:ext uri="{FF2B5EF4-FFF2-40B4-BE49-F238E27FC236}">
                <a16:creationId xmlns:a16="http://schemas.microsoft.com/office/drawing/2014/main" id="{5F1264A9-3ACD-A71C-0F3F-3F12F8FCD8FD}"/>
              </a:ext>
            </a:extLst>
          </p:cNvPr>
          <p:cNvSpPr txBox="1"/>
          <p:nvPr/>
        </p:nvSpPr>
        <p:spPr>
          <a:xfrm>
            <a:off x="4142232" y="5195783"/>
            <a:ext cx="2331721" cy="330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p>
            <a:pPr>
              <a:defRPr sz="2300" i="1">
                <a:solidFill>
                  <a:srgbClr val="3FB9AA"/>
                </a:solidFill>
                <a:latin typeface="Georgia"/>
                <a:ea typeface="Georgia"/>
                <a:cs typeface="Georgia"/>
                <a:sym typeface="Georgia"/>
              </a:defRPr>
            </a:pPr>
            <a:r>
              <a:t>$6,715</a:t>
            </a:r>
            <a:r>
              <a:rPr sz="1200" i="0">
                <a:solidFill>
                  <a:srgbClr val="2A2620"/>
                </a:solidFill>
                <a:latin typeface="+mj-lt"/>
                <a:ea typeface="+mj-ea"/>
                <a:cs typeface="+mj-cs"/>
                <a:sym typeface="Calibri"/>
              </a:rPr>
              <a:t>  per month</a:t>
            </a:r>
          </a:p>
        </p:txBody>
      </p:sp>
      <p:sp>
        <p:nvSpPr>
          <p:cNvPr id="1218" name="Text 90">
            <a:extLst>
              <a:ext uri="{FF2B5EF4-FFF2-40B4-BE49-F238E27FC236}">
                <a16:creationId xmlns:a16="http://schemas.microsoft.com/office/drawing/2014/main" id="{1F918A17-11BD-806B-5802-FE80D6755270}"/>
              </a:ext>
            </a:extLst>
          </p:cNvPr>
          <p:cNvSpPr txBox="1"/>
          <p:nvPr/>
        </p:nvSpPr>
        <p:spPr>
          <a:xfrm>
            <a:off x="4160520" y="5635203"/>
            <a:ext cx="2331721"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800" b="1" spc="130">
                <a:solidFill>
                  <a:srgbClr val="3FB9AA"/>
                </a:solidFill>
              </a:defRPr>
            </a:lvl1pPr>
          </a:lstStyle>
          <a:p>
            <a:r>
              <a:t>MANAGING CONSULTANT 3</a:t>
            </a:r>
          </a:p>
        </p:txBody>
      </p:sp>
      <p:sp>
        <p:nvSpPr>
          <p:cNvPr id="1219" name="Shape 91">
            <a:extLst>
              <a:ext uri="{FF2B5EF4-FFF2-40B4-BE49-F238E27FC236}">
                <a16:creationId xmlns:a16="http://schemas.microsoft.com/office/drawing/2014/main" id="{98B343B5-7C93-965E-8FBF-574BF3535855}"/>
              </a:ext>
            </a:extLst>
          </p:cNvPr>
          <p:cNvSpPr/>
          <p:nvPr/>
        </p:nvSpPr>
        <p:spPr>
          <a:xfrm>
            <a:off x="5854870" y="5208271"/>
            <a:ext cx="1" cy="530353"/>
          </a:xfrm>
          <a:prstGeom prst="line">
            <a:avLst/>
          </a:prstGeom>
          <a:ln w="12700">
            <a:solidFill>
              <a:srgbClr val="F3EAD6"/>
            </a:solidFill>
          </a:ln>
        </p:spPr>
        <p:txBody>
          <a:bodyPr lIns="45719" rIns="45719"/>
          <a:lstStyle/>
          <a:p>
            <a:endParaRPr/>
          </a:p>
        </p:txBody>
      </p:sp>
      <p:sp>
        <p:nvSpPr>
          <p:cNvPr id="1221" name="Text 93">
            <a:extLst>
              <a:ext uri="{FF2B5EF4-FFF2-40B4-BE49-F238E27FC236}">
                <a16:creationId xmlns:a16="http://schemas.microsoft.com/office/drawing/2014/main" id="{43EB05B8-FDE7-F6BE-B9D5-D7292ADDCB40}"/>
              </a:ext>
            </a:extLst>
          </p:cNvPr>
          <p:cNvSpPr txBox="1"/>
          <p:nvPr/>
        </p:nvSpPr>
        <p:spPr>
          <a:xfrm>
            <a:off x="6381030" y="5229789"/>
            <a:ext cx="187452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a:solidFill>
                  <a:srgbClr val="2A2620"/>
                </a:solidFill>
              </a:defRPr>
            </a:lvl1pPr>
          </a:lstStyle>
          <a:p>
            <a:r>
              <a:t>$1,611,600 invested</a:t>
            </a:r>
          </a:p>
        </p:txBody>
      </p:sp>
      <p:sp>
        <p:nvSpPr>
          <p:cNvPr id="1229" name="Text 104">
            <a:extLst>
              <a:ext uri="{FF2B5EF4-FFF2-40B4-BE49-F238E27FC236}">
                <a16:creationId xmlns:a16="http://schemas.microsoft.com/office/drawing/2014/main" id="{ADB44333-5A80-A9B6-5451-6D55B4B37050}"/>
              </a:ext>
            </a:extLst>
          </p:cNvPr>
          <p:cNvSpPr txBox="1"/>
          <p:nvPr/>
        </p:nvSpPr>
        <p:spPr>
          <a:xfrm>
            <a:off x="457200" y="5989320"/>
            <a:ext cx="8503920" cy="2315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800" i="1">
                <a:solidFill>
                  <a:srgbClr val="9C937F"/>
                </a:solidFill>
              </a:defRPr>
            </a:lvl1pPr>
          </a:lstStyle>
          <a:p>
            <a:r>
              <a:t>Average monthly earnings by paid-as rank, from LifeVantage’s official Income Disclosure Statement. Averages are not typical results and are not a guarantee of income; individual earnings vary widely, and many participants earn little or nothing. Earnings depend on effort, skill, and time invested. The interest comparison is illustrative only. See LifeVantage’s full Income Disclosure Statement for details.</a:t>
            </a:r>
          </a:p>
        </p:txBody>
      </p:sp>
      <p:sp>
        <p:nvSpPr>
          <p:cNvPr id="1231" name="Text 28">
            <a:extLst>
              <a:ext uri="{FF2B5EF4-FFF2-40B4-BE49-F238E27FC236}">
                <a16:creationId xmlns:a16="http://schemas.microsoft.com/office/drawing/2014/main" id="{29341FD7-8CB3-33C1-A4DC-C7EA282BBF4D}"/>
              </a:ext>
            </a:extLst>
          </p:cNvPr>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
        <p:nvSpPr>
          <p:cNvPr id="4" name="Text 92">
            <a:extLst>
              <a:ext uri="{FF2B5EF4-FFF2-40B4-BE49-F238E27FC236}">
                <a16:creationId xmlns:a16="http://schemas.microsoft.com/office/drawing/2014/main" id="{84039FCB-03CC-64D1-31A5-EDB4A9766DF0}"/>
              </a:ext>
            </a:extLst>
          </p:cNvPr>
          <p:cNvSpPr txBox="1"/>
          <p:nvPr/>
        </p:nvSpPr>
        <p:spPr>
          <a:xfrm>
            <a:off x="6080760" y="2665026"/>
            <a:ext cx="1874521" cy="1692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100">
                <a:solidFill>
                  <a:srgbClr val="6B6354"/>
                </a:solidFill>
              </a:defRPr>
            </a:lvl1pPr>
          </a:lstStyle>
          <a:p>
            <a:r>
              <a:t>At 5% interest </a:t>
            </a:r>
            <a:r>
              <a:rPr lang="en-US"/>
              <a:t>to earn $316/mo</a:t>
            </a:r>
            <a:endParaRPr/>
          </a:p>
        </p:txBody>
      </p:sp>
      <p:sp>
        <p:nvSpPr>
          <p:cNvPr id="6" name="Text 92">
            <a:extLst>
              <a:ext uri="{FF2B5EF4-FFF2-40B4-BE49-F238E27FC236}">
                <a16:creationId xmlns:a16="http://schemas.microsoft.com/office/drawing/2014/main" id="{34024900-A4AF-4C82-7417-B16E718520CB}"/>
              </a:ext>
            </a:extLst>
          </p:cNvPr>
          <p:cNvSpPr txBox="1"/>
          <p:nvPr/>
        </p:nvSpPr>
        <p:spPr>
          <a:xfrm>
            <a:off x="6089651" y="4065679"/>
            <a:ext cx="2048506" cy="1692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100">
                <a:solidFill>
                  <a:srgbClr val="6B6354"/>
                </a:solidFill>
              </a:defRPr>
            </a:lvl1pPr>
          </a:lstStyle>
          <a:p>
            <a:r>
              <a:t>At 5% interest </a:t>
            </a:r>
            <a:r>
              <a:rPr lang="en-US"/>
              <a:t>to earn $1,740/mo</a:t>
            </a:r>
            <a:endParaRPr/>
          </a:p>
        </p:txBody>
      </p:sp>
      <p:sp>
        <p:nvSpPr>
          <p:cNvPr id="7" name="Text 92">
            <a:extLst>
              <a:ext uri="{FF2B5EF4-FFF2-40B4-BE49-F238E27FC236}">
                <a16:creationId xmlns:a16="http://schemas.microsoft.com/office/drawing/2014/main" id="{53984339-317C-B73E-7424-23B4C790F66D}"/>
              </a:ext>
            </a:extLst>
          </p:cNvPr>
          <p:cNvSpPr txBox="1"/>
          <p:nvPr/>
        </p:nvSpPr>
        <p:spPr>
          <a:xfrm>
            <a:off x="6180267" y="5474399"/>
            <a:ext cx="2048506" cy="1692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100">
                <a:solidFill>
                  <a:srgbClr val="6B6354"/>
                </a:solidFill>
              </a:defRPr>
            </a:lvl1pPr>
          </a:lstStyle>
          <a:p>
            <a:r>
              <a:t>At 5% interest </a:t>
            </a:r>
            <a:r>
              <a:rPr lang="en-US"/>
              <a:t>to earn $6,715/mo</a:t>
            </a:r>
            <a:endParaRPr/>
          </a:p>
        </p:txBody>
      </p:sp>
      <p:sp>
        <p:nvSpPr>
          <p:cNvPr id="8" name="Shape 91">
            <a:extLst>
              <a:ext uri="{FF2B5EF4-FFF2-40B4-BE49-F238E27FC236}">
                <a16:creationId xmlns:a16="http://schemas.microsoft.com/office/drawing/2014/main" id="{B650EC37-DE28-6D07-2AF0-E164E2960930}"/>
              </a:ext>
            </a:extLst>
          </p:cNvPr>
          <p:cNvSpPr/>
          <p:nvPr/>
        </p:nvSpPr>
        <p:spPr>
          <a:xfrm>
            <a:off x="5858989" y="3830819"/>
            <a:ext cx="1" cy="530353"/>
          </a:xfrm>
          <a:prstGeom prst="line">
            <a:avLst/>
          </a:prstGeom>
          <a:ln w="12700">
            <a:solidFill>
              <a:srgbClr val="F3EAD6"/>
            </a:solidFill>
          </a:ln>
        </p:spPr>
        <p:txBody>
          <a:bodyPr lIns="45719" rIns="45719"/>
          <a:lstStyle/>
          <a:p>
            <a:endParaRPr/>
          </a:p>
        </p:txBody>
      </p:sp>
      <p:sp>
        <p:nvSpPr>
          <p:cNvPr id="11" name="Text 24">
            <a:extLst>
              <a:ext uri="{FF2B5EF4-FFF2-40B4-BE49-F238E27FC236}">
                <a16:creationId xmlns:a16="http://schemas.microsoft.com/office/drawing/2014/main" id="{8116A24E-46B5-1D8F-A42F-170281FF4D06}"/>
              </a:ext>
            </a:extLst>
          </p:cNvPr>
          <p:cNvSpPr/>
          <p:nvPr/>
        </p:nvSpPr>
        <p:spPr>
          <a:xfrm>
            <a:off x="8704581" y="2032003"/>
            <a:ext cx="3044952" cy="3419856"/>
          </a:xfrm>
          <a:prstGeom prst="rect">
            <a:avLst/>
          </a:prstGeom>
          <a:noFill/>
          <a:ln/>
        </p:spPr>
        <p:txBody>
          <a:bodyPr wrap="square" lIns="0" tIns="0" rIns="0" bIns="0" rtlCol="0" anchor="ctr"/>
          <a:lstStyle/>
          <a:p>
            <a:pPr marL="0" indent="0" algn="l">
              <a:lnSpc>
                <a:spcPct val="110000"/>
              </a:lnSpc>
              <a:buNone/>
            </a:pPr>
            <a:r>
              <a:rPr lang="en-US" sz="2400" i="1" dirty="0">
                <a:solidFill>
                  <a:srgbClr val="2A2620"/>
                </a:solidFill>
                <a:latin typeface="DM Serif Display" pitchFamily="34" charset="0"/>
                <a:ea typeface="DM Serif Display" pitchFamily="34" charset="-122"/>
                <a:cs typeface="DM Serif Display" pitchFamily="34" charset="-120"/>
              </a:rPr>
              <a:t>“Success is nothing more than a few simple disciplines, practiced every day.”</a:t>
            </a:r>
            <a:endParaRPr lang="en-US" sz="2400" dirty="0"/>
          </a:p>
          <a:p>
            <a:pPr marL="0" indent="0" algn="l">
              <a:lnSpc>
                <a:spcPct val="110000"/>
              </a:lnSpc>
              <a:spcBef>
                <a:spcPts val="1600"/>
              </a:spcBef>
              <a:buNone/>
            </a:pPr>
            <a:r>
              <a:rPr lang="en-US" sz="2800" b="1" dirty="0">
                <a:solidFill>
                  <a:srgbClr val="C9912E"/>
                </a:solidFill>
                <a:latin typeface="Source Sans 3" pitchFamily="34" charset="0"/>
                <a:ea typeface="Source Sans 3" pitchFamily="34" charset="-122"/>
                <a:cs typeface="Source Sans 3" pitchFamily="34" charset="-120"/>
              </a:rPr>
              <a:t>— Jim Rohn</a:t>
            </a:r>
            <a:endParaRPr lang="en-US" sz="2800" dirty="0"/>
          </a:p>
        </p:txBody>
      </p:sp>
    </p:spTree>
    <p:extLst>
      <p:ext uri="{BB962C8B-B14F-4D97-AF65-F5344CB8AC3E}">
        <p14:creationId xmlns:p14="http://schemas.microsoft.com/office/powerpoint/2010/main" val="2405709507"/>
      </p:ext>
    </p:extLst>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1233" name="Shape 0"/>
          <p:cNvSpPr/>
          <p:nvPr/>
        </p:nvSpPr>
        <p:spPr>
          <a:xfrm>
            <a:off x="6583680" y="182879"/>
            <a:ext cx="8046721" cy="5486401"/>
          </a:xfrm>
          <a:prstGeom prst="ellipse">
            <a:avLst/>
          </a:prstGeom>
          <a:solidFill>
            <a:srgbClr val="FFF3B8">
              <a:alpha val="32000"/>
            </a:srgbClr>
          </a:solidFill>
          <a:ln w="12700">
            <a:miter lim="400000"/>
          </a:ln>
        </p:spPr>
        <p:txBody>
          <a:bodyPr lIns="45719" rIns="45719"/>
          <a:lstStyle/>
          <a:p>
            <a:endParaRPr/>
          </a:p>
        </p:txBody>
      </p:sp>
      <p:sp>
        <p:nvSpPr>
          <p:cNvPr id="1234" name="Shape 1"/>
          <p:cNvSpPr/>
          <p:nvPr/>
        </p:nvSpPr>
        <p:spPr>
          <a:xfrm>
            <a:off x="7589519" y="914399"/>
            <a:ext cx="6035041" cy="4023362"/>
          </a:xfrm>
          <a:prstGeom prst="ellipse">
            <a:avLst/>
          </a:prstGeom>
          <a:solidFill>
            <a:srgbClr val="FFF3B8">
              <a:alpha val="48000"/>
            </a:srgbClr>
          </a:solidFill>
          <a:ln w="12700">
            <a:miter lim="400000"/>
          </a:ln>
        </p:spPr>
        <p:txBody>
          <a:bodyPr lIns="45719" rIns="45719"/>
          <a:lstStyle/>
          <a:p>
            <a:endParaRPr/>
          </a:p>
        </p:txBody>
      </p:sp>
      <p:sp>
        <p:nvSpPr>
          <p:cNvPr id="1235" name="Shape 2"/>
          <p:cNvSpPr/>
          <p:nvPr/>
        </p:nvSpPr>
        <p:spPr>
          <a:xfrm>
            <a:off x="8595359" y="1554480"/>
            <a:ext cx="4023362" cy="2743201"/>
          </a:xfrm>
          <a:prstGeom prst="ellipse">
            <a:avLst/>
          </a:prstGeom>
          <a:solidFill>
            <a:srgbClr val="FFF3B8">
              <a:alpha val="64000"/>
            </a:srgbClr>
          </a:solidFill>
          <a:ln w="12700">
            <a:miter lim="400000"/>
          </a:ln>
        </p:spPr>
        <p:txBody>
          <a:bodyPr lIns="45719" rIns="45719"/>
          <a:lstStyle/>
          <a:p>
            <a:endParaRPr/>
          </a:p>
        </p:txBody>
      </p:sp>
      <p:sp>
        <p:nvSpPr>
          <p:cNvPr id="1236" name="Shape 3"/>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1237" name="Shape 4"/>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1238" name="Text 5"/>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WHERE YOU FIT</a:t>
            </a:r>
          </a:p>
        </p:txBody>
      </p:sp>
      <p:sp>
        <p:nvSpPr>
          <p:cNvPr id="1239" name="Text 6"/>
          <p:cNvSpPr txBox="1"/>
          <p:nvPr/>
        </p:nvSpPr>
        <p:spPr>
          <a:xfrm>
            <a:off x="601904" y="1106557"/>
            <a:ext cx="1133856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Where </a:t>
            </a:r>
            <a:r>
              <a:rPr lang="en-US" dirty="0"/>
              <a:t>D</a:t>
            </a:r>
            <a:r>
              <a:rPr dirty="0"/>
              <a:t>o </a:t>
            </a:r>
            <a:r>
              <a:rPr dirty="0">
                <a:solidFill>
                  <a:srgbClr val="C9912E"/>
                </a:solidFill>
              </a:rPr>
              <a:t>YOU</a:t>
            </a:r>
            <a:r>
              <a:rPr dirty="0"/>
              <a:t> </a:t>
            </a:r>
            <a:r>
              <a:rPr lang="en-US" dirty="0"/>
              <a:t>F</a:t>
            </a:r>
            <a:r>
              <a:rPr dirty="0"/>
              <a:t>it </a:t>
            </a:r>
            <a:r>
              <a:rPr lang="en-US" dirty="0"/>
              <a:t>I</a:t>
            </a:r>
            <a:r>
              <a:rPr dirty="0"/>
              <a:t>n?</a:t>
            </a:r>
          </a:p>
        </p:txBody>
      </p:sp>
      <p:sp>
        <p:nvSpPr>
          <p:cNvPr id="1240" name="Text 7"/>
          <p:cNvSpPr txBox="1"/>
          <p:nvPr/>
        </p:nvSpPr>
        <p:spPr>
          <a:xfrm>
            <a:off x="640080" y="1923696"/>
            <a:ext cx="10881360" cy="23083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a:solidFill>
                  <a:srgbClr val="6B6354"/>
                </a:solidFill>
              </a:defRPr>
            </a:lvl1pPr>
          </a:lstStyle>
          <a:p>
            <a:r>
              <a:rPr dirty="0">
                <a:solidFill>
                  <a:schemeClr val="tx1"/>
                </a:solidFill>
              </a:rPr>
              <a:t>Activate life — two simple doors.</a:t>
            </a:r>
          </a:p>
        </p:txBody>
      </p:sp>
      <p:sp>
        <p:nvSpPr>
          <p:cNvPr id="1241" name="Shape 8"/>
          <p:cNvSpPr/>
          <p:nvPr/>
        </p:nvSpPr>
        <p:spPr>
          <a:xfrm>
            <a:off x="640080" y="2468879"/>
            <a:ext cx="5318608" cy="2468881"/>
          </a:xfrm>
          <a:prstGeom prst="roundRect">
            <a:avLst>
              <a:gd name="adj" fmla="val 51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1242" name="Shape 9"/>
          <p:cNvSpPr/>
          <p:nvPr/>
        </p:nvSpPr>
        <p:spPr>
          <a:xfrm>
            <a:off x="804671" y="2615183"/>
            <a:ext cx="4989426" cy="41149"/>
          </a:xfrm>
          <a:prstGeom prst="rect">
            <a:avLst/>
          </a:prstGeom>
          <a:solidFill>
            <a:srgbClr val="C9912E"/>
          </a:solidFill>
          <a:ln w="12700">
            <a:miter lim="400000"/>
          </a:ln>
        </p:spPr>
        <p:txBody>
          <a:bodyPr lIns="45719" rIns="45719"/>
          <a:lstStyle/>
          <a:p>
            <a:endParaRPr/>
          </a:p>
        </p:txBody>
      </p:sp>
      <p:pic>
        <p:nvPicPr>
          <p:cNvPr id="1243" name="Image 0" descr="Image 0"/>
          <p:cNvPicPr>
            <a:picLocks noChangeAspect="1"/>
          </p:cNvPicPr>
          <p:nvPr/>
        </p:nvPicPr>
        <p:blipFill>
          <a:blip r:embed="rId2"/>
          <a:stretch>
            <a:fillRect/>
          </a:stretch>
        </p:blipFill>
        <p:spPr>
          <a:xfrm>
            <a:off x="914400" y="2798064"/>
            <a:ext cx="402337" cy="402337"/>
          </a:xfrm>
          <a:prstGeom prst="rect">
            <a:avLst/>
          </a:prstGeom>
          <a:ln w="12700">
            <a:miter lim="400000"/>
          </a:ln>
        </p:spPr>
      </p:pic>
      <p:sp>
        <p:nvSpPr>
          <p:cNvPr id="1244" name="Text 10"/>
          <p:cNvSpPr txBox="1"/>
          <p:nvPr/>
        </p:nvSpPr>
        <p:spPr>
          <a:xfrm>
            <a:off x="914400" y="3396069"/>
            <a:ext cx="4815688" cy="2487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2000" b="1" spc="171">
                <a:solidFill>
                  <a:srgbClr val="C9912E"/>
                </a:solidFill>
              </a:defRPr>
            </a:lvl1pPr>
          </a:lstStyle>
          <a:p>
            <a:r>
              <a:t>CUSTOMER</a:t>
            </a:r>
          </a:p>
        </p:txBody>
      </p:sp>
      <p:sp>
        <p:nvSpPr>
          <p:cNvPr id="1245" name="Text 11"/>
          <p:cNvSpPr txBox="1"/>
          <p:nvPr/>
        </p:nvSpPr>
        <p:spPr>
          <a:xfrm>
            <a:off x="914400" y="3749040"/>
            <a:ext cx="4815688" cy="771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200">
                <a:solidFill>
                  <a:srgbClr val="2A2620"/>
                </a:solidFill>
              </a:defRPr>
            </a:lvl1pPr>
          </a:lstStyle>
          <a:p>
            <a:r>
              <a:rPr sz="1600" dirty="0"/>
              <a:t>You just want the products — </a:t>
            </a:r>
            <a:r>
              <a:rPr lang="en-US" sz="1600" dirty="0"/>
              <a:t>get the best customer price on subscription</a:t>
            </a:r>
            <a:r>
              <a:rPr sz="1600" dirty="0"/>
              <a:t>. </a:t>
            </a:r>
            <a:r>
              <a:rPr lang="en-US" sz="1600" dirty="0"/>
              <a:t>Set </a:t>
            </a:r>
            <a:r>
              <a:rPr sz="1600" dirty="0"/>
              <a:t>your body up for success and give it </a:t>
            </a:r>
            <a:r>
              <a:rPr lang="en-US" sz="1600" dirty="0"/>
              <a:t>a minimum of</a:t>
            </a:r>
            <a:r>
              <a:rPr sz="1600" dirty="0"/>
              <a:t> 4-6 months.</a:t>
            </a:r>
          </a:p>
        </p:txBody>
      </p:sp>
      <p:sp>
        <p:nvSpPr>
          <p:cNvPr id="1246" name="Shape 12"/>
          <p:cNvSpPr/>
          <p:nvPr/>
        </p:nvSpPr>
        <p:spPr>
          <a:xfrm>
            <a:off x="6233007" y="2468879"/>
            <a:ext cx="5318609" cy="2468881"/>
          </a:xfrm>
          <a:prstGeom prst="roundRect">
            <a:avLst>
              <a:gd name="adj" fmla="val 51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1247" name="Shape 13"/>
          <p:cNvSpPr/>
          <p:nvPr/>
        </p:nvSpPr>
        <p:spPr>
          <a:xfrm>
            <a:off x="6397599" y="2615183"/>
            <a:ext cx="4989425" cy="41149"/>
          </a:xfrm>
          <a:prstGeom prst="rect">
            <a:avLst/>
          </a:prstGeom>
          <a:solidFill>
            <a:srgbClr val="C9912E"/>
          </a:solidFill>
          <a:ln w="12700">
            <a:miter lim="400000"/>
          </a:ln>
        </p:spPr>
        <p:txBody>
          <a:bodyPr lIns="45719" rIns="45719"/>
          <a:lstStyle/>
          <a:p>
            <a:endParaRPr/>
          </a:p>
        </p:txBody>
      </p:sp>
      <p:pic>
        <p:nvPicPr>
          <p:cNvPr id="1248" name="Image 1" descr="Image 1"/>
          <p:cNvPicPr>
            <a:picLocks noChangeAspect="1"/>
          </p:cNvPicPr>
          <p:nvPr/>
        </p:nvPicPr>
        <p:blipFill>
          <a:blip r:embed="rId3"/>
          <a:stretch>
            <a:fillRect/>
          </a:stretch>
        </p:blipFill>
        <p:spPr>
          <a:xfrm>
            <a:off x="6507328" y="2798064"/>
            <a:ext cx="402337" cy="402337"/>
          </a:xfrm>
          <a:prstGeom prst="rect">
            <a:avLst/>
          </a:prstGeom>
          <a:ln w="12700">
            <a:miter lim="400000"/>
          </a:ln>
        </p:spPr>
      </p:pic>
      <p:sp>
        <p:nvSpPr>
          <p:cNvPr id="1249" name="Text 14"/>
          <p:cNvSpPr txBox="1"/>
          <p:nvPr/>
        </p:nvSpPr>
        <p:spPr>
          <a:xfrm>
            <a:off x="6507328" y="3396069"/>
            <a:ext cx="4815688" cy="2487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2000" b="1" spc="171">
                <a:solidFill>
                  <a:srgbClr val="C9912E"/>
                </a:solidFill>
              </a:defRPr>
            </a:lvl1pPr>
          </a:lstStyle>
          <a:p>
            <a:r>
              <a:t>CONSULTANT</a:t>
            </a:r>
          </a:p>
        </p:txBody>
      </p:sp>
      <p:sp>
        <p:nvSpPr>
          <p:cNvPr id="1250" name="Text 15"/>
          <p:cNvSpPr txBox="1"/>
          <p:nvPr/>
        </p:nvSpPr>
        <p:spPr>
          <a:xfrm>
            <a:off x="6507328" y="3749040"/>
            <a:ext cx="4815688" cy="77187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200">
                <a:solidFill>
                  <a:srgbClr val="2A2620"/>
                </a:solidFill>
              </a:defRPr>
            </a:lvl1pPr>
          </a:lstStyle>
          <a:p>
            <a:r>
              <a:rPr sz="1600" dirty="0"/>
              <a:t>You want to build something real and bring others along. We will lock arms with you as you earn money as you’re learning what to do</a:t>
            </a:r>
            <a:r>
              <a:rPr lang="en-US" sz="1600" dirty="0"/>
              <a:t> and helping others</a:t>
            </a:r>
            <a:r>
              <a:rPr sz="1600" dirty="0"/>
              <a:t>.</a:t>
            </a:r>
          </a:p>
        </p:txBody>
      </p:sp>
      <p:sp>
        <p:nvSpPr>
          <p:cNvPr id="1251"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A9E9385-009E-FF84-C227-8CE46CC4EA32}"/>
              </a:ext>
            </a:extLst>
          </p:cNvPr>
          <p:cNvPicPr>
            <a:picLocks noChangeAspect="1"/>
          </p:cNvPicPr>
          <p:nvPr/>
        </p:nvPicPr>
        <p:blipFill>
          <a:blip r:embed="rId2">
            <a:extLst>
              <a:ext uri="{28A0092B-C50C-407E-A947-70E740481C1C}">
                <a14:useLocalDpi xmlns:a14="http://schemas.microsoft.com/office/drawing/2010/main"/>
              </a:ext>
            </a:extLst>
          </a:blip>
          <a:srcRect l="20327" t="24156" r="6222" b="25340"/>
          <a:stretch>
            <a:fillRect/>
          </a:stretch>
        </p:blipFill>
        <p:spPr>
          <a:xfrm>
            <a:off x="726947" y="2331886"/>
            <a:ext cx="3558215" cy="2446579"/>
          </a:xfrm>
          <a:prstGeom prst="rect">
            <a:avLst/>
          </a:prstGeom>
        </p:spPr>
      </p:pic>
      <p:pic>
        <p:nvPicPr>
          <p:cNvPr id="9" name="gallery-lovebiome-p84-bag-US.png" descr="gallery-lovebiome-p84-bag-US.png">
            <a:extLst>
              <a:ext uri="{FF2B5EF4-FFF2-40B4-BE49-F238E27FC236}">
                <a16:creationId xmlns:a16="http://schemas.microsoft.com/office/drawing/2014/main" id="{1A629833-4EA6-C44B-E060-8ABD5F4BF648}"/>
              </a:ext>
            </a:extLst>
          </p:cNvPr>
          <p:cNvPicPr>
            <a:picLocks noChangeAspect="1"/>
          </p:cNvPicPr>
          <p:nvPr/>
        </p:nvPicPr>
        <p:blipFill>
          <a:blip r:embed="rId3">
            <a:extLst>
              <a:ext uri="{28A0092B-C50C-407E-A947-70E740481C1C}">
                <a14:useLocalDpi xmlns:a14="http://schemas.microsoft.com/office/drawing/2010/main"/>
              </a:ext>
            </a:extLst>
          </a:blip>
          <a:srcRect l="18213" t="20063" r="18213" b="20063"/>
          <a:stretch>
            <a:fillRect/>
          </a:stretch>
        </p:blipFill>
        <p:spPr>
          <a:xfrm>
            <a:off x="5555083" y="2034870"/>
            <a:ext cx="2869032" cy="2702064"/>
          </a:xfrm>
          <a:prstGeom prst="rect">
            <a:avLst/>
          </a:prstGeom>
          <a:ln w="12700">
            <a:miter lim="400000"/>
          </a:ln>
        </p:spPr>
      </p:pic>
      <p:sp>
        <p:nvSpPr>
          <p:cNvPr id="1253"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1254"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1255" name="Text 2"/>
          <p:cNvSpPr txBox="1"/>
          <p:nvPr/>
        </p:nvSpPr>
        <p:spPr>
          <a:xfrm>
            <a:off x="1078992" y="609887"/>
            <a:ext cx="2397856" cy="1846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200" b="1" spc="320">
                <a:solidFill>
                  <a:srgbClr val="C9912E"/>
                </a:solidFill>
              </a:defRPr>
            </a:lvl1pPr>
          </a:lstStyle>
          <a:p>
            <a:r>
              <a:t>BECOME A CUSTOMER</a:t>
            </a:r>
          </a:p>
        </p:txBody>
      </p:sp>
      <p:sp>
        <p:nvSpPr>
          <p:cNvPr id="1256" name="Text 3"/>
          <p:cNvSpPr txBox="1"/>
          <p:nvPr/>
        </p:nvSpPr>
        <p:spPr>
          <a:xfrm>
            <a:off x="662940" y="1084365"/>
            <a:ext cx="5566357"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lnSpc>
                <a:spcPct val="98000"/>
              </a:lnSpc>
              <a:defRPr sz="4000" i="1">
                <a:solidFill>
                  <a:srgbClr val="2A2620"/>
                </a:solidFill>
                <a:latin typeface="Georgia"/>
                <a:ea typeface="Georgia"/>
                <a:cs typeface="Georgia"/>
                <a:sym typeface="Georgia"/>
              </a:defRPr>
            </a:lvl1pPr>
          </a:lstStyle>
          <a:p>
            <a:r>
              <a:rPr dirty="0"/>
              <a:t>Become a </a:t>
            </a:r>
            <a:r>
              <a:rPr lang="en-US" dirty="0">
                <a:solidFill>
                  <a:srgbClr val="C9912E"/>
                </a:solidFill>
              </a:rPr>
              <a:t>P</a:t>
            </a:r>
            <a:r>
              <a:rPr dirty="0">
                <a:solidFill>
                  <a:srgbClr val="C9912E"/>
                </a:solidFill>
              </a:rPr>
              <a:t>roduct </a:t>
            </a:r>
            <a:r>
              <a:rPr lang="en-US" dirty="0">
                <a:solidFill>
                  <a:srgbClr val="C9912E"/>
                </a:solidFill>
              </a:rPr>
              <a:t>U</a:t>
            </a:r>
            <a:r>
              <a:rPr dirty="0">
                <a:solidFill>
                  <a:srgbClr val="C9912E"/>
                </a:solidFill>
              </a:rPr>
              <a:t>ser</a:t>
            </a:r>
          </a:p>
        </p:txBody>
      </p:sp>
      <p:grpSp>
        <p:nvGrpSpPr>
          <p:cNvPr id="10" name="Group 9">
            <a:extLst>
              <a:ext uri="{FF2B5EF4-FFF2-40B4-BE49-F238E27FC236}">
                <a16:creationId xmlns:a16="http://schemas.microsoft.com/office/drawing/2014/main" id="{EFEBF4AE-E1CC-63A6-CF84-E3B4B1772A85}"/>
              </a:ext>
            </a:extLst>
          </p:cNvPr>
          <p:cNvGrpSpPr/>
          <p:nvPr/>
        </p:nvGrpSpPr>
        <p:grpSpPr>
          <a:xfrm>
            <a:off x="640079" y="4843357"/>
            <a:ext cx="10474452" cy="320041"/>
            <a:chOff x="662940" y="3150107"/>
            <a:chExt cx="10474452" cy="320041"/>
          </a:xfrm>
        </p:grpSpPr>
        <p:sp>
          <p:nvSpPr>
            <p:cNvPr id="1260" name="Shape 7"/>
            <p:cNvSpPr/>
            <p:nvPr/>
          </p:nvSpPr>
          <p:spPr>
            <a:xfrm>
              <a:off x="662940" y="3150107"/>
              <a:ext cx="320041" cy="320041"/>
            </a:xfrm>
            <a:prstGeom prst="ellipse">
              <a:avLst/>
            </a:prstGeom>
            <a:solidFill>
              <a:srgbClr val="FFF3B8"/>
            </a:solidFill>
            <a:ln w="12700">
              <a:miter lim="400000"/>
            </a:ln>
          </p:spPr>
          <p:txBody>
            <a:bodyPr lIns="45719" rIns="45719"/>
            <a:lstStyle/>
            <a:p>
              <a:endParaRPr/>
            </a:p>
          </p:txBody>
        </p:sp>
        <p:sp>
          <p:nvSpPr>
            <p:cNvPr id="1261" name="Shape 8"/>
            <p:cNvSpPr/>
            <p:nvPr/>
          </p:nvSpPr>
          <p:spPr>
            <a:xfrm>
              <a:off x="749808" y="3236976"/>
              <a:ext cx="146305" cy="146305"/>
            </a:xfrm>
            <a:prstGeom prst="ellipse">
              <a:avLst/>
            </a:prstGeom>
            <a:solidFill>
              <a:srgbClr val="FFE234"/>
            </a:solidFill>
            <a:ln w="12700">
              <a:miter lim="400000"/>
            </a:ln>
          </p:spPr>
          <p:txBody>
            <a:bodyPr lIns="45719" rIns="45719"/>
            <a:lstStyle/>
            <a:p>
              <a:endParaRPr/>
            </a:p>
          </p:txBody>
        </p:sp>
        <p:sp>
          <p:nvSpPr>
            <p:cNvPr id="1262" name="Text 9"/>
            <p:cNvSpPr txBox="1"/>
            <p:nvPr/>
          </p:nvSpPr>
          <p:spPr>
            <a:xfrm>
              <a:off x="1078991" y="3218441"/>
              <a:ext cx="10058401" cy="24164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b="1">
                  <a:solidFill>
                    <a:srgbClr val="2A2620"/>
                  </a:solidFill>
                </a:defRPr>
              </a:lvl1pPr>
            </a:lstStyle>
            <a:p>
              <a:r>
                <a:rPr dirty="0"/>
                <a:t>Subscribe for the best price and never run out</a:t>
              </a:r>
            </a:p>
          </p:txBody>
        </p:sp>
      </p:grpSp>
      <p:grpSp>
        <p:nvGrpSpPr>
          <p:cNvPr id="12" name="Group 11">
            <a:extLst>
              <a:ext uri="{FF2B5EF4-FFF2-40B4-BE49-F238E27FC236}">
                <a16:creationId xmlns:a16="http://schemas.microsoft.com/office/drawing/2014/main" id="{D97321F0-6D1A-AEFE-1B89-47CE8546087A}"/>
              </a:ext>
            </a:extLst>
          </p:cNvPr>
          <p:cNvGrpSpPr/>
          <p:nvPr/>
        </p:nvGrpSpPr>
        <p:grpSpPr>
          <a:xfrm>
            <a:off x="662940" y="1930032"/>
            <a:ext cx="6230649" cy="320041"/>
            <a:chOff x="662940" y="2436876"/>
            <a:chExt cx="6230649" cy="320041"/>
          </a:xfrm>
        </p:grpSpPr>
        <p:sp>
          <p:nvSpPr>
            <p:cNvPr id="1257" name="Shape 4"/>
            <p:cNvSpPr/>
            <p:nvPr/>
          </p:nvSpPr>
          <p:spPr>
            <a:xfrm>
              <a:off x="662940" y="2436876"/>
              <a:ext cx="320041" cy="320041"/>
            </a:xfrm>
            <a:prstGeom prst="ellipse">
              <a:avLst/>
            </a:prstGeom>
            <a:solidFill>
              <a:srgbClr val="FFF3B8"/>
            </a:solidFill>
            <a:ln w="12700">
              <a:miter lim="400000"/>
            </a:ln>
          </p:spPr>
          <p:txBody>
            <a:bodyPr lIns="45719" rIns="45719"/>
            <a:lstStyle/>
            <a:p>
              <a:endParaRPr/>
            </a:p>
          </p:txBody>
        </p:sp>
        <p:sp>
          <p:nvSpPr>
            <p:cNvPr id="1258" name="Shape 5"/>
            <p:cNvSpPr/>
            <p:nvPr/>
          </p:nvSpPr>
          <p:spPr>
            <a:xfrm>
              <a:off x="749808" y="2523744"/>
              <a:ext cx="146305" cy="146305"/>
            </a:xfrm>
            <a:prstGeom prst="ellipse">
              <a:avLst/>
            </a:prstGeom>
            <a:solidFill>
              <a:srgbClr val="FFE234"/>
            </a:solidFill>
            <a:ln w="12700">
              <a:miter lim="400000"/>
            </a:ln>
          </p:spPr>
          <p:txBody>
            <a:bodyPr lIns="45719" rIns="45719"/>
            <a:lstStyle/>
            <a:p>
              <a:endParaRPr/>
            </a:p>
          </p:txBody>
        </p:sp>
        <p:sp>
          <p:nvSpPr>
            <p:cNvPr id="1265" name="Text 12"/>
            <p:cNvSpPr txBox="1"/>
            <p:nvPr/>
          </p:nvSpPr>
          <p:spPr>
            <a:xfrm>
              <a:off x="1069849" y="2458396"/>
              <a:ext cx="5823740"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b="1">
                  <a:solidFill>
                    <a:srgbClr val="2A2620"/>
                  </a:solidFill>
                </a:defRPr>
              </a:lvl1pPr>
            </a:lstStyle>
            <a:p>
              <a:r>
                <a:rPr dirty="0"/>
                <a:t>Pick your stack</a:t>
              </a:r>
            </a:p>
          </p:txBody>
        </p:sp>
      </p:grpSp>
      <p:sp>
        <p:nvSpPr>
          <p:cNvPr id="1266" name="Text 16"/>
          <p:cNvSpPr txBox="1"/>
          <p:nvPr/>
        </p:nvSpPr>
        <p:spPr>
          <a:xfrm>
            <a:off x="640079" y="6437376"/>
            <a:ext cx="649224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defRPr sz="700" i="1">
                <a:solidFill>
                  <a:srgbClr val="9C937F"/>
                </a:solidFill>
              </a:defRPr>
            </a:lvl1pPr>
          </a:lstStyle>
          <a:p>
            <a:r>
              <a:rPr dirty="0"/>
              <a:t>These statements have not been evaluated by the Food and Drug Administration. This product is not intended to diagnose, treat, cure, or prevent any disease.</a:t>
            </a:r>
          </a:p>
        </p:txBody>
      </p:sp>
      <p:sp>
        <p:nvSpPr>
          <p:cNvPr id="1267"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grpSp>
        <p:nvGrpSpPr>
          <p:cNvPr id="6" name="Group 5">
            <a:extLst>
              <a:ext uri="{FF2B5EF4-FFF2-40B4-BE49-F238E27FC236}">
                <a16:creationId xmlns:a16="http://schemas.microsoft.com/office/drawing/2014/main" id="{552C4C01-6893-ADF0-5F57-80E59932CA88}"/>
              </a:ext>
            </a:extLst>
          </p:cNvPr>
          <p:cNvGrpSpPr/>
          <p:nvPr/>
        </p:nvGrpSpPr>
        <p:grpSpPr>
          <a:xfrm>
            <a:off x="662940" y="5648827"/>
            <a:ext cx="4692998" cy="320041"/>
            <a:chOff x="665812" y="4576573"/>
            <a:chExt cx="4692998" cy="320041"/>
          </a:xfrm>
        </p:grpSpPr>
        <p:sp>
          <p:nvSpPr>
            <p:cNvPr id="2" name="Text 6">
              <a:extLst>
                <a:ext uri="{FF2B5EF4-FFF2-40B4-BE49-F238E27FC236}">
                  <a16:creationId xmlns:a16="http://schemas.microsoft.com/office/drawing/2014/main" id="{BD80685D-A5BC-AE58-8487-2217ABBF1443}"/>
                </a:ext>
              </a:extLst>
            </p:cNvPr>
            <p:cNvSpPr txBox="1"/>
            <p:nvPr/>
          </p:nvSpPr>
          <p:spPr>
            <a:xfrm>
              <a:off x="1069850" y="4598093"/>
              <a:ext cx="4288960" cy="27699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b="1">
                  <a:solidFill>
                    <a:srgbClr val="2A2620"/>
                  </a:solidFill>
                </a:defRPr>
              </a:lvl1pPr>
            </a:lstStyle>
            <a:p>
              <a:r>
                <a:rPr lang="en-US" dirty="0"/>
                <a:t>Get excited for what you have coming</a:t>
              </a:r>
              <a:endParaRPr dirty="0"/>
            </a:p>
          </p:txBody>
        </p:sp>
        <p:grpSp>
          <p:nvGrpSpPr>
            <p:cNvPr id="5" name="Group 4">
              <a:extLst>
                <a:ext uri="{FF2B5EF4-FFF2-40B4-BE49-F238E27FC236}">
                  <a16:creationId xmlns:a16="http://schemas.microsoft.com/office/drawing/2014/main" id="{0613EE09-DE77-5BD0-5B59-69516C731BF6}"/>
                </a:ext>
              </a:extLst>
            </p:cNvPr>
            <p:cNvGrpSpPr/>
            <p:nvPr/>
          </p:nvGrpSpPr>
          <p:grpSpPr>
            <a:xfrm>
              <a:off x="665812" y="4576573"/>
              <a:ext cx="320041" cy="320041"/>
              <a:chOff x="726948" y="4481860"/>
              <a:chExt cx="320041" cy="320041"/>
            </a:xfrm>
          </p:grpSpPr>
          <p:sp>
            <p:nvSpPr>
              <p:cNvPr id="3" name="Shape 10">
                <a:extLst>
                  <a:ext uri="{FF2B5EF4-FFF2-40B4-BE49-F238E27FC236}">
                    <a16:creationId xmlns:a16="http://schemas.microsoft.com/office/drawing/2014/main" id="{FB37C9EB-1635-6B3B-8D38-780B221AAC50}"/>
                  </a:ext>
                </a:extLst>
              </p:cNvPr>
              <p:cNvSpPr/>
              <p:nvPr/>
            </p:nvSpPr>
            <p:spPr>
              <a:xfrm>
                <a:off x="726948" y="4481860"/>
                <a:ext cx="320041" cy="320041"/>
              </a:xfrm>
              <a:prstGeom prst="ellipse">
                <a:avLst/>
              </a:prstGeom>
              <a:solidFill>
                <a:srgbClr val="FFF3B8"/>
              </a:solidFill>
              <a:ln w="12700">
                <a:miter lim="400000"/>
              </a:ln>
            </p:spPr>
            <p:txBody>
              <a:bodyPr lIns="45719" rIns="45719"/>
              <a:lstStyle/>
              <a:p>
                <a:endParaRPr/>
              </a:p>
            </p:txBody>
          </p:sp>
          <p:sp>
            <p:nvSpPr>
              <p:cNvPr id="4" name="Shape 11">
                <a:extLst>
                  <a:ext uri="{FF2B5EF4-FFF2-40B4-BE49-F238E27FC236}">
                    <a16:creationId xmlns:a16="http://schemas.microsoft.com/office/drawing/2014/main" id="{6A8E0838-9438-18C8-5868-7816217BB327}"/>
                  </a:ext>
                </a:extLst>
              </p:cNvPr>
              <p:cNvSpPr/>
              <p:nvPr/>
            </p:nvSpPr>
            <p:spPr>
              <a:xfrm>
                <a:off x="813816" y="4568728"/>
                <a:ext cx="146305" cy="146305"/>
              </a:xfrm>
              <a:prstGeom prst="ellipse">
                <a:avLst/>
              </a:prstGeom>
              <a:solidFill>
                <a:srgbClr val="FFE234"/>
              </a:solidFill>
              <a:ln w="12700">
                <a:miter lim="400000"/>
              </a:ln>
            </p:spPr>
            <p:txBody>
              <a:bodyPr lIns="45719" rIns="45719"/>
              <a:lstStyle/>
              <a:p>
                <a:endParaRPr/>
              </a:p>
            </p:txBody>
          </p:sp>
        </p:grpSp>
      </p:grpSp>
      <p:pic>
        <p:nvPicPr>
          <p:cNvPr id="8" name="Picture 29" descr="Picture 29">
            <a:extLst>
              <a:ext uri="{FF2B5EF4-FFF2-40B4-BE49-F238E27FC236}">
                <a16:creationId xmlns:a16="http://schemas.microsoft.com/office/drawing/2014/main" id="{E85AA115-ECCD-51E5-5AA4-D084A5D7D0F8}"/>
              </a:ext>
            </a:extLst>
          </p:cNvPr>
          <p:cNvPicPr>
            <a:picLocks noChangeAspect="1"/>
          </p:cNvPicPr>
          <p:nvPr/>
        </p:nvPicPr>
        <p:blipFill>
          <a:blip r:embed="rId4">
            <a:extLst>
              <a:ext uri="{28A0092B-C50C-407E-A947-70E740481C1C}">
                <a14:useLocalDpi xmlns:a14="http://schemas.microsoft.com/office/drawing/2010/main"/>
              </a:ext>
            </a:extLst>
          </a:blip>
          <a:srcRect b="12436"/>
          <a:stretch>
            <a:fillRect/>
          </a:stretch>
        </p:blipFill>
        <p:spPr>
          <a:xfrm>
            <a:off x="3870703" y="2022623"/>
            <a:ext cx="1519221" cy="2702064"/>
          </a:xfrm>
          <a:prstGeom prst="rect">
            <a:avLst/>
          </a:prstGeom>
          <a:ln w="12700">
            <a:miter lim="400000"/>
          </a:ln>
        </p:spPr>
      </p:pic>
      <p:pic>
        <p:nvPicPr>
          <p:cNvPr id="11" name="Picture 10">
            <a:extLst>
              <a:ext uri="{FF2B5EF4-FFF2-40B4-BE49-F238E27FC236}">
                <a16:creationId xmlns:a16="http://schemas.microsoft.com/office/drawing/2014/main" id="{F539061B-9196-58A8-AD27-D2B83F9072B4}"/>
              </a:ext>
            </a:extLst>
          </p:cNvPr>
          <p:cNvPicPr>
            <a:picLocks noChangeAspect="1"/>
          </p:cNvPicPr>
          <p:nvPr/>
        </p:nvPicPr>
        <p:blipFill>
          <a:blip r:embed="rId5">
            <a:extLst>
              <a:ext uri="{28A0092B-C50C-407E-A947-70E740481C1C}">
                <a14:useLocalDpi xmlns:a14="http://schemas.microsoft.com/office/drawing/2010/main"/>
              </a:ext>
            </a:extLst>
          </a:blip>
          <a:srcRect l="7626" t="8770" r="12027" b="14612"/>
          <a:stretch>
            <a:fillRect/>
          </a:stretch>
        </p:blipFill>
        <p:spPr>
          <a:xfrm>
            <a:off x="9114418" y="2163205"/>
            <a:ext cx="2468408" cy="2420900"/>
          </a:xfrm>
          <a:prstGeom prst="rect">
            <a:avLst/>
          </a:prstGeom>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04EA26D3-6353-E08C-17E2-9DBF6921FAB7}"/>
            </a:ext>
          </a:extLst>
        </p:cNvPr>
        <p:cNvGrpSpPr/>
        <p:nvPr/>
      </p:nvGrpSpPr>
      <p:grpSpPr>
        <a:xfrm>
          <a:off x="0" y="0"/>
          <a:ext cx="0" cy="0"/>
          <a:chOff x="0" y="0"/>
          <a:chExt cx="0" cy="0"/>
        </a:xfrm>
      </p:grpSpPr>
      <p:sp>
        <p:nvSpPr>
          <p:cNvPr id="1310" name="Shape 0">
            <a:extLst>
              <a:ext uri="{FF2B5EF4-FFF2-40B4-BE49-F238E27FC236}">
                <a16:creationId xmlns:a16="http://schemas.microsoft.com/office/drawing/2014/main" id="{EC56D7F7-2498-877A-5715-5FF7B565C68B}"/>
              </a:ext>
            </a:extLst>
          </p:cNvPr>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1311" name="Shape 1">
            <a:extLst>
              <a:ext uri="{FF2B5EF4-FFF2-40B4-BE49-F238E27FC236}">
                <a16:creationId xmlns:a16="http://schemas.microsoft.com/office/drawing/2014/main" id="{DB104C59-E5FD-636B-48DA-355873C0D9AB}"/>
              </a:ext>
            </a:extLst>
          </p:cNvPr>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1312" name="Text 2">
            <a:extLst>
              <a:ext uri="{FF2B5EF4-FFF2-40B4-BE49-F238E27FC236}">
                <a16:creationId xmlns:a16="http://schemas.microsoft.com/office/drawing/2014/main" id="{9878F520-3098-7DEE-D333-0F00B9095131}"/>
              </a:ext>
            </a:extLst>
          </p:cNvPr>
          <p:cNvSpPr txBox="1"/>
          <p:nvPr/>
        </p:nvSpPr>
        <p:spPr>
          <a:xfrm>
            <a:off x="1078991" y="625655"/>
            <a:ext cx="10058401" cy="15686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200" b="1" spc="320">
                <a:solidFill>
                  <a:srgbClr val="C9912E"/>
                </a:solidFill>
              </a:defRPr>
            </a:lvl1pPr>
          </a:lstStyle>
          <a:p>
            <a:r>
              <a:t>GREAT VALUE</a:t>
            </a:r>
          </a:p>
        </p:txBody>
      </p:sp>
      <p:sp>
        <p:nvSpPr>
          <p:cNvPr id="1313" name="Text 3">
            <a:extLst>
              <a:ext uri="{FF2B5EF4-FFF2-40B4-BE49-F238E27FC236}">
                <a16:creationId xmlns:a16="http://schemas.microsoft.com/office/drawing/2014/main" id="{04587572-9E39-DEDD-9724-64D0F3673676}"/>
              </a:ext>
            </a:extLst>
          </p:cNvPr>
          <p:cNvSpPr txBox="1"/>
          <p:nvPr/>
        </p:nvSpPr>
        <p:spPr>
          <a:xfrm>
            <a:off x="2420727" y="971232"/>
            <a:ext cx="7962244" cy="54290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p>
            <a:pPr>
              <a:lnSpc>
                <a:spcPct val="98000"/>
              </a:lnSpc>
              <a:defRPr sz="3300" i="1">
                <a:solidFill>
                  <a:srgbClr val="2A2620"/>
                </a:solidFill>
                <a:latin typeface="Georgia"/>
                <a:ea typeface="Georgia"/>
                <a:cs typeface="Georgia"/>
                <a:sym typeface="Georgia"/>
              </a:defRPr>
            </a:pPr>
            <a:r>
              <a:rPr sz="3600" dirty="0"/>
              <a:t>Total </a:t>
            </a:r>
            <a:r>
              <a:rPr lang="en-US" sz="3600" dirty="0"/>
              <a:t>V</a:t>
            </a:r>
            <a:r>
              <a:rPr sz="3600" dirty="0"/>
              <a:t>alue </a:t>
            </a:r>
            <a:r>
              <a:rPr sz="3600" dirty="0">
                <a:solidFill>
                  <a:srgbClr val="C9912E"/>
                </a:solidFill>
              </a:rPr>
              <a:t>$</a:t>
            </a:r>
            <a:r>
              <a:rPr lang="en-US" sz="3600" dirty="0">
                <a:solidFill>
                  <a:srgbClr val="C9912E"/>
                </a:solidFill>
              </a:rPr>
              <a:t>1,837</a:t>
            </a:r>
            <a:r>
              <a:rPr sz="3600" dirty="0">
                <a:solidFill>
                  <a:srgbClr val="C9912E"/>
                </a:solidFill>
              </a:rPr>
              <a:t>+</a:t>
            </a:r>
            <a:r>
              <a:rPr sz="3600" dirty="0"/>
              <a:t> — </a:t>
            </a:r>
            <a:r>
              <a:rPr lang="en-US" sz="3600" dirty="0"/>
              <a:t>Y</a:t>
            </a:r>
            <a:r>
              <a:rPr sz="3600" dirty="0"/>
              <a:t>ours for </a:t>
            </a:r>
            <a:r>
              <a:rPr sz="3600" dirty="0">
                <a:solidFill>
                  <a:srgbClr val="C9912E"/>
                </a:solidFill>
              </a:rPr>
              <a:t>$999</a:t>
            </a:r>
          </a:p>
        </p:txBody>
      </p:sp>
      <p:sp>
        <p:nvSpPr>
          <p:cNvPr id="1314" name="Text 4">
            <a:extLst>
              <a:ext uri="{FF2B5EF4-FFF2-40B4-BE49-F238E27FC236}">
                <a16:creationId xmlns:a16="http://schemas.microsoft.com/office/drawing/2014/main" id="{E4F2BA54-4F69-B4BF-7BA2-32571AAC03C2}"/>
              </a:ext>
            </a:extLst>
          </p:cNvPr>
          <p:cNvSpPr txBox="1"/>
          <p:nvPr/>
        </p:nvSpPr>
        <p:spPr>
          <a:xfrm>
            <a:off x="640080" y="1795584"/>
            <a:ext cx="10881360" cy="186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defRPr sz="1500">
                <a:solidFill>
                  <a:srgbClr val="6B6354"/>
                </a:solidFill>
              </a:defRPr>
            </a:lvl1pPr>
          </a:lstStyle>
          <a:p>
            <a:r>
              <a:rPr dirty="0"/>
              <a:t>The Business Enrollment Pack, line by line.</a:t>
            </a:r>
          </a:p>
        </p:txBody>
      </p:sp>
      <p:sp>
        <p:nvSpPr>
          <p:cNvPr id="1317" name="Text 28">
            <a:extLst>
              <a:ext uri="{FF2B5EF4-FFF2-40B4-BE49-F238E27FC236}">
                <a16:creationId xmlns:a16="http://schemas.microsoft.com/office/drawing/2014/main" id="{5CED9991-A000-3762-3106-1DF587772EBD}"/>
              </a:ext>
            </a:extLst>
          </p:cNvPr>
          <p:cNvSpPr txBox="1"/>
          <p:nvPr/>
        </p:nvSpPr>
        <p:spPr>
          <a:xfrm>
            <a:off x="7315200" y="6529323"/>
            <a:ext cx="4233672" cy="12700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0" tIns="0" rIns="0" bIns="0" anchor="ctr">
            <a:spAutoFit/>
          </a:bodyPr>
          <a:lstStyle>
            <a:lvl1pPr algn="r">
              <a:defRPr sz="900" b="1" spc="250">
                <a:solidFill>
                  <a:srgbClr val="C9912E"/>
                </a:solidFill>
              </a:defRPr>
            </a:lvl1pPr>
          </a:lstStyle>
          <a:p>
            <a:r>
              <a:t>IT STARTS WITH YELLOW</a:t>
            </a:r>
          </a:p>
        </p:txBody>
      </p:sp>
      <p:grpSp>
        <p:nvGrpSpPr>
          <p:cNvPr id="1336" name="Group">
            <a:extLst>
              <a:ext uri="{FF2B5EF4-FFF2-40B4-BE49-F238E27FC236}">
                <a16:creationId xmlns:a16="http://schemas.microsoft.com/office/drawing/2014/main" id="{6E62C2BE-3E30-0355-256C-DFB8B1ADEC1B}"/>
              </a:ext>
            </a:extLst>
          </p:cNvPr>
          <p:cNvGrpSpPr/>
          <p:nvPr/>
        </p:nvGrpSpPr>
        <p:grpSpPr>
          <a:xfrm>
            <a:off x="8087003" y="2103120"/>
            <a:ext cx="3457519" cy="3950210"/>
            <a:chOff x="0" y="0"/>
            <a:chExt cx="3457518" cy="3950209"/>
          </a:xfrm>
        </p:grpSpPr>
        <p:sp>
          <p:nvSpPr>
            <p:cNvPr id="1318" name="Shape 9">
              <a:extLst>
                <a:ext uri="{FF2B5EF4-FFF2-40B4-BE49-F238E27FC236}">
                  <a16:creationId xmlns:a16="http://schemas.microsoft.com/office/drawing/2014/main" id="{8D92AA75-E451-3878-3E21-15809E9B88F5}"/>
                </a:ext>
              </a:extLst>
            </p:cNvPr>
            <p:cNvSpPr/>
            <p:nvPr/>
          </p:nvSpPr>
          <p:spPr>
            <a:xfrm>
              <a:off x="0" y="0"/>
              <a:ext cx="3457518" cy="3950209"/>
            </a:xfrm>
            <a:prstGeom prst="roundRect">
              <a:avLst>
                <a:gd name="adj" fmla="val 3703"/>
              </a:avLst>
            </a:prstGeom>
            <a:solidFill>
              <a:srgbClr val="FAF4E6"/>
            </a:solidFill>
            <a:ln w="12700" cap="flat">
              <a:solidFill>
                <a:srgbClr val="F3EAD6"/>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1319" name="Shape 10">
              <a:extLst>
                <a:ext uri="{FF2B5EF4-FFF2-40B4-BE49-F238E27FC236}">
                  <a16:creationId xmlns:a16="http://schemas.microsoft.com/office/drawing/2014/main" id="{C1C42B3C-564B-F3FE-E37A-EC827016AB52}"/>
                </a:ext>
              </a:extLst>
            </p:cNvPr>
            <p:cNvSpPr/>
            <p:nvPr/>
          </p:nvSpPr>
          <p:spPr>
            <a:xfrm>
              <a:off x="181664" y="351837"/>
              <a:ext cx="3094190" cy="43943"/>
            </a:xfrm>
            <a:prstGeom prst="rect">
              <a:avLst/>
            </a:prstGeom>
            <a:solidFill>
              <a:srgbClr val="C9912E"/>
            </a:solidFill>
            <a:ln w="12700" cap="flat">
              <a:noFill/>
              <a:miter lim="400000"/>
            </a:ln>
            <a:effectLst/>
          </p:spPr>
          <p:txBody>
            <a:bodyPr wrap="square" lIns="45719" tIns="45719" rIns="45719" bIns="45719" numCol="1" anchor="t">
              <a:noAutofit/>
            </a:bodyPr>
            <a:lstStyle/>
            <a:p>
              <a:endParaRPr/>
            </a:p>
          </p:txBody>
        </p:sp>
        <p:sp>
          <p:nvSpPr>
            <p:cNvPr id="1320" name="Text 12">
              <a:extLst>
                <a:ext uri="{FF2B5EF4-FFF2-40B4-BE49-F238E27FC236}">
                  <a16:creationId xmlns:a16="http://schemas.microsoft.com/office/drawing/2014/main" id="{FCE49B50-EFC0-D20F-0DE5-A1497F2766EA}"/>
                </a:ext>
              </a:extLst>
            </p:cNvPr>
            <p:cNvSpPr txBox="1"/>
            <p:nvPr/>
          </p:nvSpPr>
          <p:spPr>
            <a:xfrm>
              <a:off x="2145684" y="599050"/>
              <a:ext cx="790364" cy="2154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r">
                <a:defRPr sz="1400" b="1">
                  <a:solidFill>
                    <a:srgbClr val="C9912E"/>
                  </a:solidFill>
                </a:defRPr>
              </a:lvl1pPr>
            </a:lstStyle>
            <a:p>
              <a:r>
                <a:rPr dirty="0"/>
                <a:t>$</a:t>
              </a:r>
              <a:r>
                <a:rPr lang="en-US" dirty="0"/>
                <a:t>1,538</a:t>
              </a:r>
              <a:endParaRPr dirty="0"/>
            </a:p>
          </p:txBody>
        </p:sp>
        <p:sp>
          <p:nvSpPr>
            <p:cNvPr id="1321" name="Text 14">
              <a:extLst>
                <a:ext uri="{FF2B5EF4-FFF2-40B4-BE49-F238E27FC236}">
                  <a16:creationId xmlns:a16="http://schemas.microsoft.com/office/drawing/2014/main" id="{05178F92-01BC-30C7-A112-E9B7BABA4A73}"/>
                </a:ext>
              </a:extLst>
            </p:cNvPr>
            <p:cNvSpPr txBox="1"/>
            <p:nvPr/>
          </p:nvSpPr>
          <p:spPr>
            <a:xfrm>
              <a:off x="2295967" y="1001386"/>
              <a:ext cx="640081" cy="21544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r">
                <a:defRPr sz="1400" b="1">
                  <a:solidFill>
                    <a:srgbClr val="C9912E"/>
                  </a:solidFill>
                </a:defRPr>
              </a:lvl1pPr>
            </a:lstStyle>
            <a:p>
              <a:r>
                <a:rPr dirty="0"/>
                <a:t>$</a:t>
              </a:r>
              <a:r>
                <a:rPr lang="en-US" dirty="0"/>
                <a:t>249</a:t>
              </a:r>
              <a:endParaRPr dirty="0"/>
            </a:p>
          </p:txBody>
        </p:sp>
        <p:sp>
          <p:nvSpPr>
            <p:cNvPr id="1322" name="Text 16">
              <a:extLst>
                <a:ext uri="{FF2B5EF4-FFF2-40B4-BE49-F238E27FC236}">
                  <a16:creationId xmlns:a16="http://schemas.microsoft.com/office/drawing/2014/main" id="{8E7855F0-D259-5984-BA5D-493CFE5EF511}"/>
                </a:ext>
              </a:extLst>
            </p:cNvPr>
            <p:cNvSpPr txBox="1"/>
            <p:nvPr/>
          </p:nvSpPr>
          <p:spPr>
            <a:xfrm>
              <a:off x="2467367" y="1416764"/>
              <a:ext cx="468682" cy="189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r">
                <a:defRPr sz="1400" b="1">
                  <a:solidFill>
                    <a:srgbClr val="C9912E"/>
                  </a:solidFill>
                </a:defRPr>
              </a:lvl1pPr>
            </a:lstStyle>
            <a:p>
              <a:r>
                <a:t>$50</a:t>
              </a:r>
            </a:p>
          </p:txBody>
        </p:sp>
        <p:sp>
          <p:nvSpPr>
            <p:cNvPr id="1323" name="Text 18">
              <a:extLst>
                <a:ext uri="{FF2B5EF4-FFF2-40B4-BE49-F238E27FC236}">
                  <a16:creationId xmlns:a16="http://schemas.microsoft.com/office/drawing/2014/main" id="{B79074E2-E435-637D-917F-37D40E8B26C8}"/>
                </a:ext>
              </a:extLst>
            </p:cNvPr>
            <p:cNvSpPr txBox="1"/>
            <p:nvPr/>
          </p:nvSpPr>
          <p:spPr>
            <a:xfrm>
              <a:off x="2145684" y="1819100"/>
              <a:ext cx="790364" cy="189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r">
                <a:defRPr sz="1400" b="1">
                  <a:solidFill>
                    <a:srgbClr val="C9912E"/>
                  </a:solidFill>
                </a:defRPr>
              </a:lvl1pPr>
            </a:lstStyle>
            <a:p>
              <a:r>
                <a:t>Included</a:t>
              </a:r>
            </a:p>
          </p:txBody>
        </p:sp>
        <p:sp>
          <p:nvSpPr>
            <p:cNvPr id="1324" name="Text 20">
              <a:extLst>
                <a:ext uri="{FF2B5EF4-FFF2-40B4-BE49-F238E27FC236}">
                  <a16:creationId xmlns:a16="http://schemas.microsoft.com/office/drawing/2014/main" id="{DC3A46D1-F7BB-C797-EB82-0B0B13E5820D}"/>
                </a:ext>
              </a:extLst>
            </p:cNvPr>
            <p:cNvSpPr txBox="1"/>
            <p:nvPr/>
          </p:nvSpPr>
          <p:spPr>
            <a:xfrm>
              <a:off x="2145684" y="2221436"/>
              <a:ext cx="790364" cy="189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r">
                <a:defRPr sz="1400" b="1">
                  <a:solidFill>
                    <a:srgbClr val="C9912E"/>
                  </a:solidFill>
                </a:defRPr>
              </a:lvl1pPr>
            </a:lstStyle>
            <a:p>
              <a:r>
                <a:t>Priceless</a:t>
              </a:r>
            </a:p>
          </p:txBody>
        </p:sp>
        <p:grpSp>
          <p:nvGrpSpPr>
            <p:cNvPr id="1331" name="Group">
              <a:extLst>
                <a:ext uri="{FF2B5EF4-FFF2-40B4-BE49-F238E27FC236}">
                  <a16:creationId xmlns:a16="http://schemas.microsoft.com/office/drawing/2014/main" id="{D0448791-6D5D-F137-6788-2C0A468900C1}"/>
                </a:ext>
              </a:extLst>
            </p:cNvPr>
            <p:cNvGrpSpPr/>
            <p:nvPr/>
          </p:nvGrpSpPr>
          <p:grpSpPr>
            <a:xfrm>
              <a:off x="489921" y="616538"/>
              <a:ext cx="1983502" cy="2373375"/>
              <a:chOff x="0" y="0"/>
              <a:chExt cx="1983500" cy="2373373"/>
            </a:xfrm>
          </p:grpSpPr>
          <p:sp>
            <p:nvSpPr>
              <p:cNvPr id="1325" name="Text 11">
                <a:extLst>
                  <a:ext uri="{FF2B5EF4-FFF2-40B4-BE49-F238E27FC236}">
                    <a16:creationId xmlns:a16="http://schemas.microsoft.com/office/drawing/2014/main" id="{0D6CA7F5-44D6-1CE6-FE18-8B79580BADFB}"/>
                  </a:ext>
                </a:extLst>
              </p:cNvPr>
              <p:cNvSpPr txBox="1"/>
              <p:nvPr/>
            </p:nvSpPr>
            <p:spPr>
              <a:xfrm>
                <a:off x="0" y="0"/>
                <a:ext cx="1400176" cy="1893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defRPr sz="1400" b="1">
                    <a:solidFill>
                      <a:srgbClr val="2A2620"/>
                    </a:solidFill>
                  </a:defRPr>
                </a:lvl1pPr>
              </a:lstStyle>
              <a:p>
                <a:r>
                  <a:t>Products</a:t>
                </a:r>
              </a:p>
            </p:txBody>
          </p:sp>
          <p:sp>
            <p:nvSpPr>
              <p:cNvPr id="1326" name="Text 13">
                <a:extLst>
                  <a:ext uri="{FF2B5EF4-FFF2-40B4-BE49-F238E27FC236}">
                    <a16:creationId xmlns:a16="http://schemas.microsoft.com/office/drawing/2014/main" id="{744A3A81-7AAB-57F9-048A-D1CE65354D3D}"/>
                  </a:ext>
                </a:extLst>
              </p:cNvPr>
              <p:cNvSpPr txBox="1"/>
              <p:nvPr/>
            </p:nvSpPr>
            <p:spPr>
              <a:xfrm>
                <a:off x="0" y="402335"/>
                <a:ext cx="1983501" cy="189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defRPr sz="1400" b="1">
                    <a:solidFill>
                      <a:srgbClr val="2A2620"/>
                    </a:solidFill>
                  </a:defRPr>
                </a:lvl1pPr>
              </a:lstStyle>
              <a:p>
                <a:r>
                  <a:t>Event tickets</a:t>
                </a:r>
              </a:p>
            </p:txBody>
          </p:sp>
          <p:sp>
            <p:nvSpPr>
              <p:cNvPr id="1327" name="Text 15">
                <a:extLst>
                  <a:ext uri="{FF2B5EF4-FFF2-40B4-BE49-F238E27FC236}">
                    <a16:creationId xmlns:a16="http://schemas.microsoft.com/office/drawing/2014/main" id="{47AC2F44-6398-EA2D-6DBE-5181DC781998}"/>
                  </a:ext>
                </a:extLst>
              </p:cNvPr>
              <p:cNvSpPr txBox="1"/>
              <p:nvPr/>
            </p:nvSpPr>
            <p:spPr>
              <a:xfrm>
                <a:off x="0" y="804672"/>
                <a:ext cx="1400176" cy="189359"/>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defRPr sz="1400" b="1">
                    <a:solidFill>
                      <a:srgbClr val="2A2620"/>
                    </a:solidFill>
                  </a:defRPr>
                </a:lvl1pPr>
              </a:lstStyle>
              <a:p>
                <a:r>
                  <a:t>Enrollment fee</a:t>
                </a:r>
              </a:p>
            </p:txBody>
          </p:sp>
          <p:sp>
            <p:nvSpPr>
              <p:cNvPr id="1328" name="Text 17">
                <a:extLst>
                  <a:ext uri="{FF2B5EF4-FFF2-40B4-BE49-F238E27FC236}">
                    <a16:creationId xmlns:a16="http://schemas.microsoft.com/office/drawing/2014/main" id="{9A31FD12-5800-3B0E-B9B7-0C505C4C98FB}"/>
                  </a:ext>
                </a:extLst>
              </p:cNvPr>
              <p:cNvSpPr txBox="1"/>
              <p:nvPr/>
            </p:nvSpPr>
            <p:spPr>
              <a:xfrm>
                <a:off x="0" y="1207007"/>
                <a:ext cx="1494562" cy="189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defRPr sz="1400" b="1">
                    <a:solidFill>
                      <a:srgbClr val="2A2620"/>
                    </a:solidFill>
                  </a:defRPr>
                </a:lvl1pPr>
              </a:lstStyle>
              <a:p>
                <a:r>
                  <a:t>Business tools</a:t>
                </a:r>
              </a:p>
            </p:txBody>
          </p:sp>
          <p:sp>
            <p:nvSpPr>
              <p:cNvPr id="1329" name="Text 19">
                <a:extLst>
                  <a:ext uri="{FF2B5EF4-FFF2-40B4-BE49-F238E27FC236}">
                    <a16:creationId xmlns:a16="http://schemas.microsoft.com/office/drawing/2014/main" id="{BA29679F-B2E2-E48B-0368-B9EE2C4160FF}"/>
                  </a:ext>
                </a:extLst>
              </p:cNvPr>
              <p:cNvSpPr txBox="1"/>
              <p:nvPr/>
            </p:nvSpPr>
            <p:spPr>
              <a:xfrm>
                <a:off x="0" y="1609343"/>
                <a:ext cx="1283891" cy="18936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defRPr sz="1400" b="1">
                    <a:solidFill>
                      <a:srgbClr val="2A2620"/>
                    </a:solidFill>
                  </a:defRPr>
                </a:lvl1pPr>
              </a:lstStyle>
              <a:p>
                <a:r>
                  <a:rPr dirty="0"/>
                  <a:t>Mentorship</a:t>
                </a:r>
              </a:p>
            </p:txBody>
          </p:sp>
          <p:sp>
            <p:nvSpPr>
              <p:cNvPr id="1330" name="Text 22">
                <a:extLst>
                  <a:ext uri="{FF2B5EF4-FFF2-40B4-BE49-F238E27FC236}">
                    <a16:creationId xmlns:a16="http://schemas.microsoft.com/office/drawing/2014/main" id="{2FE1B68E-86FD-B78C-987E-486B57D12C43}"/>
                  </a:ext>
                </a:extLst>
              </p:cNvPr>
              <p:cNvSpPr txBox="1"/>
              <p:nvPr/>
            </p:nvSpPr>
            <p:spPr>
              <a:xfrm>
                <a:off x="0" y="2186817"/>
                <a:ext cx="1494562" cy="18655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defRPr sz="1500" b="1" spc="150">
                    <a:solidFill>
                      <a:srgbClr val="2A2620"/>
                    </a:solidFill>
                  </a:defRPr>
                </a:lvl1pPr>
              </a:lstStyle>
              <a:p>
                <a:r>
                  <a:t>TOTAL VALUE</a:t>
                </a:r>
              </a:p>
            </p:txBody>
          </p:sp>
        </p:grpSp>
        <p:sp>
          <p:nvSpPr>
            <p:cNvPr id="1332" name="Text 23">
              <a:extLst>
                <a:ext uri="{FF2B5EF4-FFF2-40B4-BE49-F238E27FC236}">
                  <a16:creationId xmlns:a16="http://schemas.microsoft.com/office/drawing/2014/main" id="{C3383DC5-2D4C-53A1-3CCE-303F7E02AB92}"/>
                </a:ext>
              </a:extLst>
            </p:cNvPr>
            <p:cNvSpPr txBox="1"/>
            <p:nvPr/>
          </p:nvSpPr>
          <p:spPr>
            <a:xfrm>
              <a:off x="1686370" y="2616795"/>
              <a:ext cx="1494563" cy="43088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lgn="r">
                <a:defRPr sz="2800" i="1">
                  <a:solidFill>
                    <a:srgbClr val="C9912E"/>
                  </a:solidFill>
                  <a:latin typeface="Georgia"/>
                  <a:ea typeface="Georgia"/>
                  <a:cs typeface="Georgia"/>
                  <a:sym typeface="Georgia"/>
                </a:defRPr>
              </a:lvl1pPr>
            </a:lstStyle>
            <a:p>
              <a:r>
                <a:rPr dirty="0"/>
                <a:t>$</a:t>
              </a:r>
              <a:r>
                <a:rPr lang="en-US" dirty="0"/>
                <a:t>1</a:t>
              </a:r>
              <a:r>
                <a:rPr dirty="0"/>
                <a:t>,</a:t>
              </a:r>
              <a:r>
                <a:rPr lang="en-US" dirty="0"/>
                <a:t>837</a:t>
              </a:r>
              <a:r>
                <a:rPr dirty="0"/>
                <a:t>+</a:t>
              </a:r>
            </a:p>
          </p:txBody>
        </p:sp>
        <p:sp>
          <p:nvSpPr>
            <p:cNvPr id="1333" name="Shape 24">
              <a:extLst>
                <a:ext uri="{FF2B5EF4-FFF2-40B4-BE49-F238E27FC236}">
                  <a16:creationId xmlns:a16="http://schemas.microsoft.com/office/drawing/2014/main" id="{74AA95F0-A7EB-968D-1B9E-97C85EAAF173}"/>
                </a:ext>
              </a:extLst>
            </p:cNvPr>
            <p:cNvSpPr/>
            <p:nvPr/>
          </p:nvSpPr>
          <p:spPr>
            <a:xfrm>
              <a:off x="157276" y="3099329"/>
              <a:ext cx="3182536" cy="713233"/>
            </a:xfrm>
            <a:prstGeom prst="roundRect">
              <a:avLst>
                <a:gd name="adj" fmla="val 50000"/>
              </a:avLst>
            </a:prstGeom>
            <a:solidFill>
              <a:srgbClr val="FFE234"/>
            </a:solidFill>
            <a:ln w="12700" cap="flat">
              <a:noFill/>
              <a:miter lim="400000"/>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1334" name="Text 25">
              <a:extLst>
                <a:ext uri="{FF2B5EF4-FFF2-40B4-BE49-F238E27FC236}">
                  <a16:creationId xmlns:a16="http://schemas.microsoft.com/office/drawing/2014/main" id="{FCEDDC55-D877-5306-C5C1-A8544A30C4CB}"/>
                </a:ext>
              </a:extLst>
            </p:cNvPr>
            <p:cNvSpPr txBox="1"/>
            <p:nvPr/>
          </p:nvSpPr>
          <p:spPr>
            <a:xfrm>
              <a:off x="450092" y="3205155"/>
              <a:ext cx="2596904" cy="36933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p>
              <a:pPr algn="ctr">
                <a:defRPr sz="1200" b="1" spc="200">
                  <a:solidFill>
                    <a:srgbClr val="2A2620"/>
                  </a:solidFill>
                </a:defRPr>
              </a:pPr>
              <a:r>
                <a:rPr dirty="0">
                  <a:solidFill>
                    <a:schemeClr val="tx1"/>
                  </a:solidFill>
                </a:rPr>
                <a:t>YOUR INVESTMENT  </a:t>
              </a:r>
              <a:r>
                <a:rPr sz="2400" i="1" spc="0" dirty="0">
                  <a:solidFill>
                    <a:schemeClr val="tx1"/>
                  </a:solidFill>
                  <a:latin typeface="Georgia"/>
                  <a:ea typeface="Georgia"/>
                  <a:cs typeface="Georgia"/>
                  <a:sym typeface="Georgia"/>
                </a:rPr>
                <a:t>$999</a:t>
              </a:r>
            </a:p>
          </p:txBody>
        </p:sp>
        <p:sp>
          <p:nvSpPr>
            <p:cNvPr id="1335" name="Shape 21">
              <a:extLst>
                <a:ext uri="{FF2B5EF4-FFF2-40B4-BE49-F238E27FC236}">
                  <a16:creationId xmlns:a16="http://schemas.microsoft.com/office/drawing/2014/main" id="{7C981418-C641-3F00-820E-ECC5316319AB}"/>
                </a:ext>
              </a:extLst>
            </p:cNvPr>
            <p:cNvSpPr/>
            <p:nvPr/>
          </p:nvSpPr>
          <p:spPr>
            <a:xfrm>
              <a:off x="211327" y="2598356"/>
              <a:ext cx="3074434" cy="1"/>
            </a:xfrm>
            <a:prstGeom prst="line">
              <a:avLst/>
            </a:prstGeom>
            <a:noFill/>
            <a:ln w="50800" cap="flat">
              <a:solidFill>
                <a:srgbClr val="F3EAD6"/>
              </a:solidFill>
              <a:prstDash val="solid"/>
              <a:round/>
            </a:ln>
            <a:effectLst/>
          </p:spPr>
          <p:txBody>
            <a:bodyPr wrap="square" lIns="45719" tIns="45719" rIns="45719" bIns="45719" numCol="1" anchor="t">
              <a:noAutofit/>
            </a:bodyPr>
            <a:lstStyle/>
            <a:p>
              <a:endParaRPr/>
            </a:p>
          </p:txBody>
        </p:sp>
      </p:grpSp>
      <p:grpSp>
        <p:nvGrpSpPr>
          <p:cNvPr id="1342" name="Group">
            <a:extLst>
              <a:ext uri="{FF2B5EF4-FFF2-40B4-BE49-F238E27FC236}">
                <a16:creationId xmlns:a16="http://schemas.microsoft.com/office/drawing/2014/main" id="{AB992836-23F6-A706-51A2-8D366A43D722}"/>
              </a:ext>
            </a:extLst>
          </p:cNvPr>
          <p:cNvGrpSpPr/>
          <p:nvPr/>
        </p:nvGrpSpPr>
        <p:grpSpPr>
          <a:xfrm>
            <a:off x="614680" y="2195602"/>
            <a:ext cx="5130293" cy="3937511"/>
            <a:chOff x="0" y="0"/>
            <a:chExt cx="5130292" cy="3937510"/>
          </a:xfrm>
        </p:grpSpPr>
        <p:grpSp>
          <p:nvGrpSpPr>
            <p:cNvPr id="1339" name="Group">
              <a:extLst>
                <a:ext uri="{FF2B5EF4-FFF2-40B4-BE49-F238E27FC236}">
                  <a16:creationId xmlns:a16="http://schemas.microsoft.com/office/drawing/2014/main" id="{33BB3896-E276-BA02-8C3D-AAEA84CF617F}"/>
                </a:ext>
              </a:extLst>
            </p:cNvPr>
            <p:cNvGrpSpPr/>
            <p:nvPr/>
          </p:nvGrpSpPr>
          <p:grpSpPr>
            <a:xfrm>
              <a:off x="0" y="0"/>
              <a:ext cx="3439506" cy="3937510"/>
              <a:chOff x="0" y="0"/>
              <a:chExt cx="3439505" cy="3937509"/>
            </a:xfrm>
          </p:grpSpPr>
          <p:sp>
            <p:nvSpPr>
              <p:cNvPr id="1337" name="Shape 5">
                <a:extLst>
                  <a:ext uri="{FF2B5EF4-FFF2-40B4-BE49-F238E27FC236}">
                    <a16:creationId xmlns:a16="http://schemas.microsoft.com/office/drawing/2014/main" id="{FF6DD1DF-6F5D-FD88-F7F6-BDF1D03E4949}"/>
                  </a:ext>
                </a:extLst>
              </p:cNvPr>
              <p:cNvSpPr/>
              <p:nvPr/>
            </p:nvSpPr>
            <p:spPr>
              <a:xfrm>
                <a:off x="0" y="0"/>
                <a:ext cx="3439505" cy="3937509"/>
              </a:xfrm>
              <a:prstGeom prst="roundRect">
                <a:avLst>
                  <a:gd name="adj" fmla="val 3722"/>
                </a:avLst>
              </a:prstGeom>
              <a:solidFill>
                <a:srgbClr val="FAF4E6"/>
              </a:solidFill>
              <a:ln w="12700" cap="flat">
                <a:solidFill>
                  <a:srgbClr val="F3EAD6"/>
                </a:solidFill>
                <a:prstDash val="solid"/>
                <a:round/>
              </a:ln>
              <a:effectLst>
                <a:outerShdw blurRad="139700" dist="50800" dir="5400000" rotWithShape="0">
                  <a:srgbClr val="2A2620">
                    <a:alpha val="20000"/>
                  </a:srgbClr>
                </a:outerShdw>
              </a:effectLst>
            </p:spPr>
            <p:txBody>
              <a:bodyPr wrap="square" lIns="45719" tIns="45719" rIns="45719" bIns="45719" numCol="1" anchor="t">
                <a:noAutofit/>
              </a:bodyPr>
              <a:lstStyle/>
              <a:p>
                <a:endParaRPr/>
              </a:p>
            </p:txBody>
          </p:sp>
          <p:sp>
            <p:nvSpPr>
              <p:cNvPr id="1338" name="Text 8">
                <a:extLst>
                  <a:ext uri="{FF2B5EF4-FFF2-40B4-BE49-F238E27FC236}">
                    <a16:creationId xmlns:a16="http://schemas.microsoft.com/office/drawing/2014/main" id="{F28A3F25-6083-5E9D-483B-94CD92F8B813}"/>
                  </a:ext>
                </a:extLst>
              </p:cNvPr>
              <p:cNvSpPr txBox="1"/>
              <p:nvPr/>
            </p:nvSpPr>
            <p:spPr>
              <a:xfrm>
                <a:off x="134437" y="708659"/>
                <a:ext cx="3170630" cy="3194462"/>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t">
                <a:spAutoFit/>
              </a:bodyPr>
              <a:lstStyle/>
              <a:p>
                <a:pPr marL="177800" indent="-177800">
                  <a:lnSpc>
                    <a:spcPct val="104000"/>
                  </a:lnSpc>
                  <a:spcBef>
                    <a:spcPts val="500"/>
                  </a:spcBef>
                  <a:buSzPct val="100000"/>
                  <a:buChar char="•"/>
                  <a:defRPr sz="1200">
                    <a:solidFill>
                      <a:srgbClr val="2A2620"/>
                    </a:solidFill>
                  </a:defRPr>
                </a:pPr>
                <a:r>
                  <a:rPr lang="en-US" dirty="0"/>
                  <a:t>Protandim Nrf2</a:t>
                </a:r>
              </a:p>
              <a:p>
                <a:pPr marL="177800" indent="-177800">
                  <a:lnSpc>
                    <a:spcPct val="104000"/>
                  </a:lnSpc>
                  <a:spcBef>
                    <a:spcPts val="500"/>
                  </a:spcBef>
                  <a:buSzPct val="100000"/>
                  <a:buChar char="•"/>
                  <a:defRPr sz="1200">
                    <a:solidFill>
                      <a:srgbClr val="2A2620"/>
                    </a:solidFill>
                  </a:defRPr>
                </a:pPr>
                <a:r>
                  <a:rPr dirty="0"/>
                  <a:t>Protandim Tri-Synergizer (Nrf2 · NRF1 · NAD)</a:t>
                </a:r>
              </a:p>
              <a:p>
                <a:pPr marL="177800" indent="-177800">
                  <a:lnSpc>
                    <a:spcPct val="104000"/>
                  </a:lnSpc>
                  <a:spcBef>
                    <a:spcPts val="500"/>
                  </a:spcBef>
                  <a:buSzPct val="100000"/>
                  <a:buChar char="•"/>
                  <a:defRPr sz="1200">
                    <a:solidFill>
                      <a:srgbClr val="2A2620"/>
                    </a:solidFill>
                  </a:defRPr>
                </a:pPr>
                <a:r>
                  <a:rPr dirty="0"/>
                  <a:t>P84 Microbiome</a:t>
                </a:r>
              </a:p>
              <a:p>
                <a:pPr marL="177800" indent="-177800">
                  <a:lnSpc>
                    <a:spcPct val="104000"/>
                  </a:lnSpc>
                  <a:spcBef>
                    <a:spcPts val="500"/>
                  </a:spcBef>
                  <a:buSzPct val="100000"/>
                  <a:buChar char="•"/>
                  <a:defRPr sz="1200">
                    <a:solidFill>
                      <a:srgbClr val="2A2620"/>
                    </a:solidFill>
                  </a:defRPr>
                </a:pPr>
                <a:r>
                  <a:rPr dirty="0"/>
                  <a:t>Activated Liquid Collagen</a:t>
                </a:r>
              </a:p>
              <a:p>
                <a:pPr marL="177800" indent="-177800">
                  <a:lnSpc>
                    <a:spcPct val="104000"/>
                  </a:lnSpc>
                  <a:spcBef>
                    <a:spcPts val="500"/>
                  </a:spcBef>
                  <a:buSzPct val="100000"/>
                  <a:buChar char="•"/>
                  <a:defRPr sz="1200">
                    <a:solidFill>
                      <a:srgbClr val="2A2620"/>
                    </a:solidFill>
                  </a:defRPr>
                </a:pPr>
                <a:r>
                  <a:rPr dirty="0"/>
                  <a:t>AXIO — </a:t>
                </a:r>
                <a:r>
                  <a:rPr lang="en-US" dirty="0"/>
                  <a:t>R</a:t>
                </a:r>
                <a:r>
                  <a:rPr dirty="0"/>
                  <a:t>egular</a:t>
                </a:r>
                <a:r>
                  <a:rPr lang="en-US" dirty="0"/>
                  <a:t>, D</a:t>
                </a:r>
                <a:r>
                  <a:rPr dirty="0"/>
                  <a:t>ecaf</a:t>
                </a:r>
                <a:r>
                  <a:rPr lang="en-US" dirty="0"/>
                  <a:t>, X, &amp; Hydrate</a:t>
                </a:r>
                <a:endParaRPr dirty="0"/>
              </a:p>
              <a:p>
                <a:pPr marL="177800" indent="-177800">
                  <a:lnSpc>
                    <a:spcPct val="104000"/>
                  </a:lnSpc>
                  <a:spcBef>
                    <a:spcPts val="500"/>
                  </a:spcBef>
                  <a:buSzPct val="100000"/>
                  <a:buChar char="•"/>
                  <a:defRPr sz="1200">
                    <a:solidFill>
                      <a:srgbClr val="2A2620"/>
                    </a:solidFill>
                  </a:defRPr>
                </a:pPr>
                <a:r>
                  <a:rPr dirty="0"/>
                  <a:t>Daily Wellness, </a:t>
                </a:r>
                <a:r>
                  <a:rPr lang="en-US" dirty="0"/>
                  <a:t>D3+, &amp;</a:t>
                </a:r>
                <a:r>
                  <a:rPr dirty="0"/>
                  <a:t> </a:t>
                </a:r>
                <a:r>
                  <a:rPr dirty="0" err="1"/>
                  <a:t>ProBio</a:t>
                </a:r>
                <a:endParaRPr dirty="0"/>
              </a:p>
              <a:p>
                <a:pPr marL="177800" indent="-177800">
                  <a:lnSpc>
                    <a:spcPct val="104000"/>
                  </a:lnSpc>
                  <a:spcBef>
                    <a:spcPts val="500"/>
                  </a:spcBef>
                  <a:buSzPct val="100000"/>
                  <a:buChar char="•"/>
                  <a:defRPr sz="1200">
                    <a:solidFill>
                      <a:srgbClr val="2A2620"/>
                    </a:solidFill>
                  </a:defRPr>
                </a:pPr>
                <a:r>
                  <a:rPr dirty="0"/>
                  <a:t>TrueScience </a:t>
                </a:r>
                <a:r>
                  <a:rPr lang="en-US" dirty="0"/>
                  <a:t>S</a:t>
                </a:r>
                <a:r>
                  <a:rPr dirty="0"/>
                  <a:t>kincare: </a:t>
                </a:r>
                <a:r>
                  <a:rPr lang="en-US" dirty="0"/>
                  <a:t>C</a:t>
                </a:r>
                <a:r>
                  <a:rPr dirty="0"/>
                  <a:t>leanser, </a:t>
                </a:r>
                <a:r>
                  <a:rPr lang="en-US" dirty="0"/>
                  <a:t>R</a:t>
                </a:r>
                <a:r>
                  <a:rPr dirty="0"/>
                  <a:t>enew,  </a:t>
                </a:r>
                <a:r>
                  <a:rPr lang="en-US" dirty="0"/>
                  <a:t>H</a:t>
                </a:r>
                <a:r>
                  <a:rPr dirty="0"/>
                  <a:t>ydrating </a:t>
                </a:r>
                <a:r>
                  <a:rPr lang="en-US" dirty="0"/>
                  <a:t>M</a:t>
                </a:r>
                <a:r>
                  <a:rPr dirty="0"/>
                  <a:t>oisturizer, </a:t>
                </a:r>
                <a:r>
                  <a:rPr lang="en-US" dirty="0"/>
                  <a:t>&amp; E</a:t>
                </a:r>
                <a:r>
                  <a:rPr dirty="0"/>
                  <a:t>ye </a:t>
                </a:r>
                <a:r>
                  <a:rPr lang="en-US" dirty="0"/>
                  <a:t>L</a:t>
                </a:r>
                <a:r>
                  <a:rPr dirty="0"/>
                  <a:t>ift</a:t>
                </a:r>
              </a:p>
              <a:p>
                <a:pPr marL="177800" indent="-177800">
                  <a:lnSpc>
                    <a:spcPct val="104000"/>
                  </a:lnSpc>
                  <a:spcBef>
                    <a:spcPts val="500"/>
                  </a:spcBef>
                  <a:buSzPct val="100000"/>
                  <a:buChar char="•"/>
                  <a:defRPr sz="1200">
                    <a:solidFill>
                      <a:srgbClr val="2A2620"/>
                    </a:solidFill>
                  </a:defRPr>
                </a:pPr>
                <a:r>
                  <a:rPr dirty="0"/>
                  <a:t>Omega+, Fat Burn,</a:t>
                </a:r>
                <a:r>
                  <a:rPr lang="en-US" dirty="0"/>
                  <a:t> &amp;</a:t>
                </a:r>
                <a:r>
                  <a:rPr dirty="0"/>
                  <a:t> Mind Body</a:t>
                </a:r>
                <a:endParaRPr lang="en-US" dirty="0"/>
              </a:p>
              <a:p>
                <a:pPr marL="177800" indent="-177800">
                  <a:lnSpc>
                    <a:spcPct val="104000"/>
                  </a:lnSpc>
                  <a:spcBef>
                    <a:spcPts val="500"/>
                  </a:spcBef>
                  <a:buSzPct val="100000"/>
                  <a:buChar char="•"/>
                  <a:defRPr sz="1200">
                    <a:solidFill>
                      <a:srgbClr val="2A2620"/>
                    </a:solidFill>
                  </a:defRPr>
                </a:pPr>
                <a:r>
                  <a:rPr lang="en-US" dirty="0"/>
                  <a:t>Petandim</a:t>
                </a:r>
                <a:endParaRPr dirty="0"/>
              </a:p>
              <a:p>
                <a:pPr marL="177800" indent="-177800">
                  <a:lnSpc>
                    <a:spcPct val="104000"/>
                  </a:lnSpc>
                  <a:spcBef>
                    <a:spcPts val="500"/>
                  </a:spcBef>
                  <a:buSzPct val="100000"/>
                  <a:buChar char="•"/>
                  <a:defRPr sz="1200">
                    <a:solidFill>
                      <a:srgbClr val="2A2620"/>
                    </a:solidFill>
                  </a:defRPr>
                </a:pPr>
                <a:r>
                  <a:rPr lang="en-US" dirty="0"/>
                  <a:t>1</a:t>
                </a:r>
                <a:r>
                  <a:rPr dirty="0"/>
                  <a:t> </a:t>
                </a:r>
                <a:r>
                  <a:rPr lang="en-US" dirty="0"/>
                  <a:t>E</a:t>
                </a:r>
                <a:r>
                  <a:rPr dirty="0"/>
                  <a:t>vent </a:t>
                </a:r>
                <a:r>
                  <a:rPr lang="en-US" dirty="0"/>
                  <a:t>T</a:t>
                </a:r>
                <a:r>
                  <a:rPr dirty="0"/>
                  <a:t>icket</a:t>
                </a:r>
              </a:p>
              <a:p>
                <a:pPr marL="177800" indent="-177800">
                  <a:lnSpc>
                    <a:spcPct val="104000"/>
                  </a:lnSpc>
                  <a:spcBef>
                    <a:spcPts val="500"/>
                  </a:spcBef>
                  <a:buSzPct val="100000"/>
                  <a:buChar char="•"/>
                  <a:defRPr sz="1200">
                    <a:solidFill>
                      <a:srgbClr val="2A2620"/>
                    </a:solidFill>
                  </a:defRPr>
                </a:pPr>
                <a:r>
                  <a:rPr dirty="0"/>
                  <a:t>Business Start Kit</a:t>
                </a:r>
              </a:p>
              <a:p>
                <a:pPr marL="177800" indent="-177800">
                  <a:lnSpc>
                    <a:spcPct val="104000"/>
                  </a:lnSpc>
                  <a:spcBef>
                    <a:spcPts val="500"/>
                  </a:spcBef>
                  <a:buSzPct val="100000"/>
                  <a:buChar char="•"/>
                  <a:defRPr sz="1200">
                    <a:solidFill>
                      <a:srgbClr val="2A2620"/>
                    </a:solidFill>
                  </a:defRPr>
                </a:pPr>
                <a:r>
                  <a:rPr dirty="0"/>
                  <a:t>Mentorship &amp; </a:t>
                </a:r>
                <a:r>
                  <a:rPr lang="en-US" dirty="0"/>
                  <a:t>C</a:t>
                </a:r>
                <a:r>
                  <a:rPr dirty="0"/>
                  <a:t>oaching</a:t>
                </a:r>
              </a:p>
            </p:txBody>
          </p:sp>
        </p:grpSp>
        <p:sp>
          <p:nvSpPr>
            <p:cNvPr id="1340" name="Text 7">
              <a:extLst>
                <a:ext uri="{FF2B5EF4-FFF2-40B4-BE49-F238E27FC236}">
                  <a16:creationId xmlns:a16="http://schemas.microsoft.com/office/drawing/2014/main" id="{52973AB9-3E7F-6649-D3C7-0F7E55A04585}"/>
                </a:ext>
              </a:extLst>
            </p:cNvPr>
            <p:cNvSpPr txBox="1"/>
            <p:nvPr/>
          </p:nvSpPr>
          <p:spPr>
            <a:xfrm>
              <a:off x="137668" y="339463"/>
              <a:ext cx="4992624" cy="156866"/>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numCol="1" anchor="ctr">
              <a:spAutoFit/>
            </a:bodyPr>
            <a:lstStyle>
              <a:lvl1pPr>
                <a:defRPr sz="1200" b="1" spc="250">
                  <a:solidFill>
                    <a:srgbClr val="C9912E"/>
                  </a:solidFill>
                </a:defRPr>
              </a:lvl1pPr>
            </a:lstStyle>
            <a:p>
              <a:r>
                <a:rPr dirty="0"/>
                <a:t>WHAT’S IN THE BOX</a:t>
              </a:r>
            </a:p>
          </p:txBody>
        </p:sp>
        <p:sp>
          <p:nvSpPr>
            <p:cNvPr id="1341" name="Shape 6">
              <a:extLst>
                <a:ext uri="{FF2B5EF4-FFF2-40B4-BE49-F238E27FC236}">
                  <a16:creationId xmlns:a16="http://schemas.microsoft.com/office/drawing/2014/main" id="{CEC91F91-6E30-A947-6B5B-02EBFD84D6C5}"/>
                </a:ext>
              </a:extLst>
            </p:cNvPr>
            <p:cNvSpPr/>
            <p:nvPr/>
          </p:nvSpPr>
          <p:spPr>
            <a:xfrm>
              <a:off x="124967" y="165039"/>
              <a:ext cx="640081" cy="41149"/>
            </a:xfrm>
            <a:prstGeom prst="rect">
              <a:avLst/>
            </a:prstGeom>
            <a:solidFill>
              <a:srgbClr val="C9912E"/>
            </a:solidFill>
            <a:ln w="12700" cap="flat">
              <a:noFill/>
              <a:miter lim="400000"/>
            </a:ln>
            <a:effectLst/>
          </p:spPr>
          <p:txBody>
            <a:bodyPr wrap="square" lIns="45719" tIns="45719" rIns="45719" bIns="45719" numCol="1" anchor="t">
              <a:noAutofit/>
            </a:bodyPr>
            <a:lstStyle/>
            <a:p>
              <a:endParaRPr/>
            </a:p>
          </p:txBody>
        </p:sp>
      </p:grpSp>
      <p:sp>
        <p:nvSpPr>
          <p:cNvPr id="2" name="Text 3">
            <a:extLst>
              <a:ext uri="{FF2B5EF4-FFF2-40B4-BE49-F238E27FC236}">
                <a16:creationId xmlns:a16="http://schemas.microsoft.com/office/drawing/2014/main" id="{9E88D2C9-8BD2-D887-543E-FB8B85BB8DC0}"/>
              </a:ext>
            </a:extLst>
          </p:cNvPr>
          <p:cNvSpPr txBox="1"/>
          <p:nvPr/>
        </p:nvSpPr>
        <p:spPr>
          <a:xfrm>
            <a:off x="3698494" y="350446"/>
            <a:ext cx="4819393" cy="6032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0" tIns="0" rIns="0" bIns="0" anchor="ctr">
            <a:spAutoFit/>
          </a:bodyPr>
          <a:lstStyle>
            <a:lvl1pPr>
              <a:lnSpc>
                <a:spcPct val="98000"/>
              </a:lnSpc>
              <a:defRPr sz="4000" i="1">
                <a:solidFill>
                  <a:srgbClr val="2A2620"/>
                </a:solidFill>
                <a:latin typeface="Georgia"/>
                <a:ea typeface="Georgia"/>
                <a:cs typeface="Georgia"/>
                <a:sym typeface="Georgia"/>
              </a:defRPr>
            </a:lvl1pPr>
          </a:lstStyle>
          <a:p>
            <a:r>
              <a:rPr dirty="0"/>
              <a:t>Become a </a:t>
            </a:r>
            <a:r>
              <a:rPr lang="en-US" dirty="0">
                <a:solidFill>
                  <a:srgbClr val="C9912E"/>
                </a:solidFill>
              </a:rPr>
              <a:t>Consultant</a:t>
            </a:r>
            <a:endParaRPr dirty="0">
              <a:solidFill>
                <a:srgbClr val="C9912E"/>
              </a:solidFill>
            </a:endParaRPr>
          </a:p>
        </p:txBody>
      </p:sp>
      <p:sp>
        <p:nvSpPr>
          <p:cNvPr id="3" name="Oval 2">
            <a:extLst>
              <a:ext uri="{FF2B5EF4-FFF2-40B4-BE49-F238E27FC236}">
                <a16:creationId xmlns:a16="http://schemas.microsoft.com/office/drawing/2014/main" id="{4831E9B3-2E48-C858-E2DF-772193AFDB54}"/>
              </a:ext>
            </a:extLst>
          </p:cNvPr>
          <p:cNvSpPr/>
          <p:nvPr/>
        </p:nvSpPr>
        <p:spPr>
          <a:xfrm>
            <a:off x="2633494" y="5090634"/>
            <a:ext cx="1884479" cy="1703855"/>
          </a:xfrm>
          <a:prstGeom prst="ellipse">
            <a:avLst/>
          </a:prstGeom>
          <a:solidFill>
            <a:srgbClr val="FFE333"/>
          </a:solidFill>
          <a:ln w="12700" cap="flat">
            <a:noFill/>
            <a:prstDash val="solid"/>
            <a:miter lim="8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9" tIns="45719" rIns="45719" bIns="45719" numCol="1" spcCol="38100" rtlCol="0" anchor="ctr">
            <a:spAutoFit/>
          </a:bodyPr>
          <a:lstStyle/>
          <a:p>
            <a:pPr marL="0" marR="0" indent="0" algn="l" defTabSz="914400" rtl="0" fontAlgn="auto" latinLnBrk="0" hangingPunct="0">
              <a:lnSpc>
                <a:spcPct val="100000"/>
              </a:lnSpc>
              <a:spcBef>
                <a:spcPts val="0"/>
              </a:spcBef>
              <a:spcAft>
                <a:spcPts val="0"/>
              </a:spcAft>
              <a:buClrTx/>
              <a:buSzTx/>
              <a:buFontTx/>
              <a:buNone/>
              <a:tabLst/>
            </a:pPr>
            <a:endParaRPr kumimoji="0" lang="en-US" sz="1800" b="0" i="0" u="none" strike="noStrike" cap="none" spc="0" normalizeH="0" baseline="0" dirty="0">
              <a:ln>
                <a:noFill/>
              </a:ln>
              <a:solidFill>
                <a:srgbClr val="000000"/>
              </a:solidFill>
              <a:effectLst/>
              <a:uFillTx/>
              <a:latin typeface="+mj-lt"/>
              <a:ea typeface="+mj-ea"/>
              <a:cs typeface="+mj-cs"/>
              <a:sym typeface="Calibri"/>
            </a:endParaRPr>
          </a:p>
        </p:txBody>
      </p:sp>
      <p:sp>
        <p:nvSpPr>
          <p:cNvPr id="4" name="TextBox 3">
            <a:extLst>
              <a:ext uri="{FF2B5EF4-FFF2-40B4-BE49-F238E27FC236}">
                <a16:creationId xmlns:a16="http://schemas.microsoft.com/office/drawing/2014/main" id="{EB1B1C1E-4D22-C957-9A30-3BEE5A91D990}"/>
              </a:ext>
            </a:extLst>
          </p:cNvPr>
          <p:cNvSpPr txBox="1"/>
          <p:nvPr/>
        </p:nvSpPr>
        <p:spPr>
          <a:xfrm>
            <a:off x="2908403" y="5492942"/>
            <a:ext cx="1334659" cy="36933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noAutofit/>
          </a:bodyPr>
          <a:lstStyle/>
          <a:p>
            <a:pPr marL="0" marR="0" indent="0" algn="ctr" defTabSz="914400" rtl="0" fontAlgn="auto" latinLnBrk="0" hangingPunct="0">
              <a:lnSpc>
                <a:spcPct val="100000"/>
              </a:lnSpc>
              <a:spcBef>
                <a:spcPts val="0"/>
              </a:spcBef>
              <a:spcAft>
                <a:spcPts val="0"/>
              </a:spcAft>
              <a:buClrTx/>
              <a:buSzTx/>
              <a:buFontTx/>
              <a:buNone/>
              <a:tabLst/>
            </a:pPr>
            <a:r>
              <a:rPr kumimoji="0" lang="en-US" sz="2400" b="1" i="0" u="none" strike="noStrike" cap="none" spc="0" normalizeH="0" baseline="0" dirty="0">
                <a:ln>
                  <a:noFill/>
                </a:ln>
                <a:solidFill>
                  <a:srgbClr val="000000"/>
                </a:solidFill>
                <a:effectLst/>
                <a:uFillTx/>
                <a:latin typeface="+mj-lt"/>
                <a:ea typeface="+mj-ea"/>
                <a:cs typeface="+mj-cs"/>
                <a:sym typeface="Calibri"/>
              </a:rPr>
              <a:t>46% off!</a:t>
            </a:r>
          </a:p>
          <a:p>
            <a:pPr marL="0" marR="0" indent="0" algn="ctr" defTabSz="914400" rtl="0" fontAlgn="auto" latinLnBrk="0" hangingPunct="0">
              <a:lnSpc>
                <a:spcPct val="100000"/>
              </a:lnSpc>
              <a:spcBef>
                <a:spcPts val="0"/>
              </a:spcBef>
              <a:spcAft>
                <a:spcPts val="0"/>
              </a:spcAft>
              <a:buClrTx/>
              <a:buSzTx/>
              <a:buFontTx/>
              <a:buNone/>
              <a:tabLst/>
            </a:pPr>
            <a:r>
              <a:rPr lang="en-US" sz="2400" b="1" dirty="0"/>
              <a:t>$838</a:t>
            </a:r>
            <a:r>
              <a:rPr kumimoji="0" lang="en-US" sz="2400" b="1" i="0" u="none" strike="noStrike" cap="none" spc="0" normalizeH="0" baseline="0" dirty="0">
                <a:ln>
                  <a:noFill/>
                </a:ln>
                <a:solidFill>
                  <a:srgbClr val="000000"/>
                </a:solidFill>
                <a:effectLst/>
                <a:uFillTx/>
                <a:latin typeface="+mj-lt"/>
                <a:ea typeface="+mj-ea"/>
                <a:cs typeface="+mj-cs"/>
                <a:sym typeface="Calibri"/>
              </a:rPr>
              <a:t> Savings!</a:t>
            </a:r>
          </a:p>
        </p:txBody>
      </p:sp>
      <p:pic>
        <p:nvPicPr>
          <p:cNvPr id="6" name="Picture 5">
            <a:extLst>
              <a:ext uri="{FF2B5EF4-FFF2-40B4-BE49-F238E27FC236}">
                <a16:creationId xmlns:a16="http://schemas.microsoft.com/office/drawing/2014/main" id="{263BB8F7-0A3A-1EC1-CC54-FA2A4E103DF1}"/>
              </a:ext>
            </a:extLst>
          </p:cNvPr>
          <p:cNvPicPr>
            <a:picLocks noChangeAspect="1"/>
          </p:cNvPicPr>
          <p:nvPr/>
        </p:nvPicPr>
        <p:blipFill>
          <a:blip r:embed="rId2"/>
          <a:srcRect/>
          <a:stretch>
            <a:fillRect/>
          </a:stretch>
        </p:blipFill>
        <p:spPr>
          <a:xfrm>
            <a:off x="4299675" y="2151948"/>
            <a:ext cx="3541839" cy="4024817"/>
          </a:xfrm>
          <a:prstGeom prst="rect">
            <a:avLst/>
          </a:prstGeom>
        </p:spPr>
      </p:pic>
    </p:spTree>
    <p:extLst>
      <p:ext uri="{BB962C8B-B14F-4D97-AF65-F5344CB8AC3E}">
        <p14:creationId xmlns:p14="http://schemas.microsoft.com/office/powerpoint/2010/main" val="2788439704"/>
      </p:ext>
    </p:extLst>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a:extLst>
            <a:ext uri="{FF2B5EF4-FFF2-40B4-BE49-F238E27FC236}">
              <a16:creationId xmlns:a16="http://schemas.microsoft.com/office/drawing/2014/main" id="{D9C808A4-231D-7D00-36C8-4504955D3772}"/>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A9C366B7-E660-6630-8ED2-09F39C1CE49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240" y="-1"/>
            <a:ext cx="12144820" cy="6858001"/>
          </a:xfrm>
          <a:prstGeom prst="rect">
            <a:avLst/>
          </a:prstGeom>
        </p:spPr>
      </p:pic>
    </p:spTree>
    <p:extLst>
      <p:ext uri="{BB962C8B-B14F-4D97-AF65-F5344CB8AC3E}">
        <p14:creationId xmlns:p14="http://schemas.microsoft.com/office/powerpoint/2010/main" val="1379341678"/>
      </p:ext>
    </p:extLst>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1344" name="Shape 0"/>
          <p:cNvSpPr/>
          <p:nvPr/>
        </p:nvSpPr>
        <p:spPr>
          <a:xfrm>
            <a:off x="640080" y="544068"/>
            <a:ext cx="310897" cy="310896"/>
          </a:xfrm>
          <a:prstGeom prst="ellipse">
            <a:avLst/>
          </a:prstGeom>
          <a:solidFill>
            <a:srgbClr val="FFF3B8"/>
          </a:solidFill>
          <a:ln w="12700">
            <a:miter lim="400000"/>
          </a:ln>
        </p:spPr>
        <p:txBody>
          <a:bodyPr lIns="45719" rIns="45719"/>
          <a:lstStyle/>
          <a:p>
            <a:endParaRPr/>
          </a:p>
        </p:txBody>
      </p:sp>
      <p:sp>
        <p:nvSpPr>
          <p:cNvPr id="1345" name="Shape 1"/>
          <p:cNvSpPr/>
          <p:nvPr/>
        </p:nvSpPr>
        <p:spPr>
          <a:xfrm>
            <a:off x="726948" y="630936"/>
            <a:ext cx="137161" cy="137161"/>
          </a:xfrm>
          <a:prstGeom prst="ellipse">
            <a:avLst/>
          </a:prstGeom>
          <a:solidFill>
            <a:srgbClr val="FFE234"/>
          </a:solidFill>
          <a:ln w="12700">
            <a:miter lim="400000"/>
          </a:ln>
        </p:spPr>
        <p:txBody>
          <a:bodyPr lIns="45719" rIns="45719"/>
          <a:lstStyle/>
          <a:p>
            <a:endParaRPr/>
          </a:p>
        </p:txBody>
      </p:sp>
      <p:sp>
        <p:nvSpPr>
          <p:cNvPr id="1346" name="Text 2"/>
          <p:cNvSpPr txBox="1"/>
          <p:nvPr/>
        </p:nvSpPr>
        <p:spPr>
          <a:xfrm>
            <a:off x="1078991" y="625655"/>
            <a:ext cx="10058401" cy="15686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200" b="1" spc="320">
                <a:solidFill>
                  <a:srgbClr val="C9912E"/>
                </a:solidFill>
              </a:defRPr>
            </a:lvl1pPr>
          </a:lstStyle>
          <a:p>
            <a:r>
              <a:t>THE SYSTEM</a:t>
            </a:r>
          </a:p>
        </p:txBody>
      </p:sp>
      <p:sp>
        <p:nvSpPr>
          <p:cNvPr id="1347" name="Text 3"/>
          <p:cNvSpPr txBox="1"/>
          <p:nvPr/>
        </p:nvSpPr>
        <p:spPr>
          <a:xfrm>
            <a:off x="640080" y="1003975"/>
            <a:ext cx="11338560" cy="60324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lnSpc>
                <a:spcPct val="98000"/>
              </a:lnSpc>
              <a:defRPr sz="4000" i="1">
                <a:solidFill>
                  <a:srgbClr val="2A2620"/>
                </a:solidFill>
                <a:latin typeface="Georgia"/>
                <a:ea typeface="Georgia"/>
                <a:cs typeface="Georgia"/>
                <a:sym typeface="Georgia"/>
              </a:defRPr>
            </a:pPr>
            <a:r>
              <a:rPr dirty="0"/>
              <a:t>Simple </a:t>
            </a:r>
            <a:r>
              <a:rPr lang="en-US" dirty="0"/>
              <a:t>S</a:t>
            </a:r>
            <a:r>
              <a:rPr dirty="0"/>
              <a:t>ystem. </a:t>
            </a:r>
            <a:r>
              <a:rPr dirty="0">
                <a:solidFill>
                  <a:srgbClr val="C9912E"/>
                </a:solidFill>
              </a:rPr>
              <a:t>Proven </a:t>
            </a:r>
            <a:r>
              <a:rPr lang="en-US" dirty="0">
                <a:solidFill>
                  <a:srgbClr val="C9912E"/>
                </a:solidFill>
              </a:rPr>
              <a:t>P</a:t>
            </a:r>
            <a:r>
              <a:rPr dirty="0">
                <a:solidFill>
                  <a:srgbClr val="C9912E"/>
                </a:solidFill>
              </a:rPr>
              <a:t>lan.</a:t>
            </a:r>
          </a:p>
        </p:txBody>
      </p:sp>
      <p:sp>
        <p:nvSpPr>
          <p:cNvPr id="1348" name="Text 4"/>
          <p:cNvSpPr txBox="1"/>
          <p:nvPr/>
        </p:nvSpPr>
        <p:spPr>
          <a:xfrm>
            <a:off x="640080" y="1756228"/>
            <a:ext cx="10881360" cy="18655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500">
                <a:solidFill>
                  <a:srgbClr val="6B6354"/>
                </a:solidFill>
              </a:defRPr>
            </a:lvl1pPr>
          </a:lstStyle>
          <a:p>
            <a:r>
              <a:rPr dirty="0"/>
              <a:t>EXPOSE, PROMOTE, BUILD COMMUNITY</a:t>
            </a:r>
          </a:p>
        </p:txBody>
      </p:sp>
      <p:grpSp>
        <p:nvGrpSpPr>
          <p:cNvPr id="16" name="Group 15">
            <a:extLst>
              <a:ext uri="{FF2B5EF4-FFF2-40B4-BE49-F238E27FC236}">
                <a16:creationId xmlns:a16="http://schemas.microsoft.com/office/drawing/2014/main" id="{B51FBC77-D744-E850-5A6D-B4D53D374639}"/>
              </a:ext>
            </a:extLst>
          </p:cNvPr>
          <p:cNvGrpSpPr/>
          <p:nvPr/>
        </p:nvGrpSpPr>
        <p:grpSpPr>
          <a:xfrm>
            <a:off x="619049" y="2136405"/>
            <a:ext cx="3454299" cy="1607420"/>
            <a:chOff x="640080" y="2377440"/>
            <a:chExt cx="3454299" cy="1607420"/>
          </a:xfrm>
        </p:grpSpPr>
        <p:grpSp>
          <p:nvGrpSpPr>
            <p:cNvPr id="15" name="Group 14">
              <a:extLst>
                <a:ext uri="{FF2B5EF4-FFF2-40B4-BE49-F238E27FC236}">
                  <a16:creationId xmlns:a16="http://schemas.microsoft.com/office/drawing/2014/main" id="{0863DF11-2C19-CAA0-E944-7C51131D99CA}"/>
                </a:ext>
              </a:extLst>
            </p:cNvPr>
            <p:cNvGrpSpPr/>
            <p:nvPr/>
          </p:nvGrpSpPr>
          <p:grpSpPr>
            <a:xfrm>
              <a:off x="640080" y="2377440"/>
              <a:ext cx="3454299" cy="1607420"/>
              <a:chOff x="640080" y="2377440"/>
              <a:chExt cx="3454299" cy="1607420"/>
            </a:xfrm>
          </p:grpSpPr>
          <p:sp>
            <p:nvSpPr>
              <p:cNvPr id="1349" name="Shape 5"/>
              <p:cNvSpPr/>
              <p:nvPr/>
            </p:nvSpPr>
            <p:spPr>
              <a:xfrm>
                <a:off x="640080" y="2377440"/>
                <a:ext cx="3454299" cy="1607420"/>
              </a:xfrm>
              <a:prstGeom prst="roundRect">
                <a:avLst>
                  <a:gd name="adj" fmla="val 53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pic>
            <p:nvPicPr>
              <p:cNvPr id="1351" name="Image 0" descr="Image 0"/>
              <p:cNvPicPr>
                <a:picLocks noChangeAspect="1"/>
              </p:cNvPicPr>
              <p:nvPr/>
            </p:nvPicPr>
            <p:blipFill>
              <a:blip r:embed="rId2"/>
              <a:stretch>
                <a:fillRect/>
              </a:stretch>
            </p:blipFill>
            <p:spPr>
              <a:xfrm>
                <a:off x="914400" y="2706623"/>
                <a:ext cx="402337" cy="402337"/>
              </a:xfrm>
              <a:prstGeom prst="rect">
                <a:avLst/>
              </a:prstGeom>
              <a:ln w="12700">
                <a:miter lim="400000"/>
              </a:ln>
            </p:spPr>
          </p:pic>
          <p:sp>
            <p:nvSpPr>
              <p:cNvPr id="1352" name="Text 7"/>
              <p:cNvSpPr txBox="1"/>
              <p:nvPr/>
            </p:nvSpPr>
            <p:spPr>
              <a:xfrm>
                <a:off x="1591056" y="2765975"/>
                <a:ext cx="1955846"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1400" b="1" spc="120">
                    <a:solidFill>
                      <a:srgbClr val="C9912E"/>
                    </a:solidFill>
                  </a:defRPr>
                </a:lvl1pPr>
              </a:lstStyle>
              <a:p>
                <a:r>
                  <a:rPr lang="en-US" sz="2000" dirty="0"/>
                  <a:t>The Proven Plan</a:t>
                </a:r>
                <a:endParaRPr sz="2000" dirty="0"/>
              </a:p>
            </p:txBody>
          </p:sp>
          <p:sp>
            <p:nvSpPr>
              <p:cNvPr id="1353" name="Text 8"/>
              <p:cNvSpPr txBox="1"/>
              <p:nvPr/>
            </p:nvSpPr>
            <p:spPr>
              <a:xfrm>
                <a:off x="914400" y="3310704"/>
                <a:ext cx="2951378" cy="24994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200">
                    <a:solidFill>
                      <a:srgbClr val="2A2620"/>
                    </a:solidFill>
                  </a:defRPr>
                </a:lvl1pPr>
              </a:lstStyle>
              <a:p>
                <a:r>
                  <a:rPr lang="en-US" sz="1600" dirty="0"/>
                  <a:t>Duplicate </a:t>
                </a:r>
                <a:r>
                  <a:rPr sz="1600" dirty="0"/>
                  <a:t>the plan </a:t>
                </a:r>
                <a:r>
                  <a:rPr lang="en-US" sz="1600" dirty="0"/>
                  <a:t>for your success</a:t>
                </a:r>
                <a:r>
                  <a:rPr sz="1600" dirty="0"/>
                  <a:t>.</a:t>
                </a:r>
              </a:p>
            </p:txBody>
          </p:sp>
        </p:grpSp>
        <p:sp>
          <p:nvSpPr>
            <p:cNvPr id="1350" name="Shape 6"/>
            <p:cNvSpPr/>
            <p:nvPr/>
          </p:nvSpPr>
          <p:spPr>
            <a:xfrm>
              <a:off x="804671" y="2523744"/>
              <a:ext cx="3125116" cy="41149"/>
            </a:xfrm>
            <a:prstGeom prst="rect">
              <a:avLst/>
            </a:prstGeom>
            <a:solidFill>
              <a:srgbClr val="C9912E"/>
            </a:solidFill>
            <a:ln w="12700">
              <a:miter lim="400000"/>
            </a:ln>
          </p:spPr>
          <p:txBody>
            <a:bodyPr lIns="45719" rIns="45719"/>
            <a:lstStyle/>
            <a:p>
              <a:endParaRPr/>
            </a:p>
          </p:txBody>
        </p:sp>
      </p:grpSp>
      <p:grpSp>
        <p:nvGrpSpPr>
          <p:cNvPr id="17" name="Group 16">
            <a:extLst>
              <a:ext uri="{FF2B5EF4-FFF2-40B4-BE49-F238E27FC236}">
                <a16:creationId xmlns:a16="http://schemas.microsoft.com/office/drawing/2014/main" id="{0254E975-8854-A7B1-9D4D-451353396812}"/>
              </a:ext>
            </a:extLst>
          </p:cNvPr>
          <p:cNvGrpSpPr/>
          <p:nvPr/>
        </p:nvGrpSpPr>
        <p:grpSpPr>
          <a:xfrm>
            <a:off x="4347667" y="2136405"/>
            <a:ext cx="3902356" cy="1607420"/>
            <a:chOff x="4368698" y="2377440"/>
            <a:chExt cx="3902356" cy="1607420"/>
          </a:xfrm>
        </p:grpSpPr>
        <p:sp>
          <p:nvSpPr>
            <p:cNvPr id="1354" name="Shape 9"/>
            <p:cNvSpPr/>
            <p:nvPr/>
          </p:nvSpPr>
          <p:spPr>
            <a:xfrm>
              <a:off x="4368698" y="2377440"/>
              <a:ext cx="3454299" cy="1607420"/>
            </a:xfrm>
            <a:prstGeom prst="roundRect">
              <a:avLst>
                <a:gd name="adj" fmla="val 53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a:p>
          </p:txBody>
        </p:sp>
        <p:sp>
          <p:nvSpPr>
            <p:cNvPr id="1355" name="Shape 10"/>
            <p:cNvSpPr/>
            <p:nvPr/>
          </p:nvSpPr>
          <p:spPr>
            <a:xfrm>
              <a:off x="4533289" y="2523744"/>
              <a:ext cx="3125116" cy="41149"/>
            </a:xfrm>
            <a:prstGeom prst="rect">
              <a:avLst/>
            </a:prstGeom>
            <a:solidFill>
              <a:srgbClr val="C9912E"/>
            </a:solidFill>
            <a:ln w="12700">
              <a:miter lim="400000"/>
            </a:ln>
          </p:spPr>
          <p:txBody>
            <a:bodyPr lIns="45719" rIns="45719"/>
            <a:lstStyle/>
            <a:p>
              <a:endParaRPr/>
            </a:p>
          </p:txBody>
        </p:sp>
        <p:pic>
          <p:nvPicPr>
            <p:cNvPr id="1356" name="Image 1" descr="Image 1"/>
            <p:cNvPicPr>
              <a:picLocks noChangeAspect="1"/>
            </p:cNvPicPr>
            <p:nvPr/>
          </p:nvPicPr>
          <p:blipFill>
            <a:blip r:embed="rId3"/>
            <a:stretch>
              <a:fillRect/>
            </a:stretch>
          </p:blipFill>
          <p:spPr>
            <a:xfrm>
              <a:off x="4643018" y="2706623"/>
              <a:ext cx="402337" cy="402337"/>
            </a:xfrm>
            <a:prstGeom prst="rect">
              <a:avLst/>
            </a:prstGeom>
            <a:ln w="12700">
              <a:miter lim="400000"/>
            </a:ln>
          </p:spPr>
        </p:pic>
        <p:sp>
          <p:nvSpPr>
            <p:cNvPr id="1357" name="Text 11"/>
            <p:cNvSpPr txBox="1"/>
            <p:nvPr/>
          </p:nvSpPr>
          <p:spPr>
            <a:xfrm>
              <a:off x="5319675" y="2765974"/>
              <a:ext cx="2951379"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400" b="1" spc="120">
                  <a:solidFill>
                    <a:srgbClr val="C9912E"/>
                  </a:solidFill>
                </a:defRPr>
              </a:lvl1pPr>
            </a:lstStyle>
            <a:p>
              <a:r>
                <a:rPr sz="2000" dirty="0"/>
                <a:t>Earn as you Learn</a:t>
              </a:r>
            </a:p>
          </p:txBody>
        </p:sp>
        <p:sp>
          <p:nvSpPr>
            <p:cNvPr id="1358" name="Text 12"/>
            <p:cNvSpPr txBox="1"/>
            <p:nvPr/>
          </p:nvSpPr>
          <p:spPr>
            <a:xfrm>
              <a:off x="4643018" y="3310041"/>
              <a:ext cx="2951379" cy="5109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200">
                  <a:solidFill>
                    <a:srgbClr val="2A2620"/>
                  </a:solidFill>
                </a:defRPr>
              </a:lvl1pPr>
            </a:lstStyle>
            <a:p>
              <a:r>
                <a:rPr sz="1600" dirty="0"/>
                <a:t>Ongoing training &amp; support</a:t>
              </a:r>
              <a:r>
                <a:rPr lang="en-US" sz="1600" dirty="0"/>
                <a:t> with a community every step of the way</a:t>
              </a:r>
              <a:r>
                <a:rPr sz="1600" dirty="0"/>
                <a:t>.</a:t>
              </a:r>
            </a:p>
          </p:txBody>
        </p:sp>
      </p:grpSp>
      <p:grpSp>
        <p:nvGrpSpPr>
          <p:cNvPr id="18" name="Group 17">
            <a:extLst>
              <a:ext uri="{FF2B5EF4-FFF2-40B4-BE49-F238E27FC236}">
                <a16:creationId xmlns:a16="http://schemas.microsoft.com/office/drawing/2014/main" id="{EB084EAB-8686-BBC5-0E64-AC666EBB6857}"/>
              </a:ext>
            </a:extLst>
          </p:cNvPr>
          <p:cNvGrpSpPr/>
          <p:nvPr/>
        </p:nvGrpSpPr>
        <p:grpSpPr>
          <a:xfrm>
            <a:off x="8076285" y="2136404"/>
            <a:ext cx="3902355" cy="1607421"/>
            <a:chOff x="8097317" y="2377439"/>
            <a:chExt cx="3902355" cy="1607421"/>
          </a:xfrm>
        </p:grpSpPr>
        <p:sp>
          <p:nvSpPr>
            <p:cNvPr id="1359" name="Shape 13"/>
            <p:cNvSpPr/>
            <p:nvPr/>
          </p:nvSpPr>
          <p:spPr>
            <a:xfrm>
              <a:off x="8097317" y="2377439"/>
              <a:ext cx="3454299" cy="1607421"/>
            </a:xfrm>
            <a:prstGeom prst="roundRect">
              <a:avLst>
                <a:gd name="adj" fmla="val 5385"/>
              </a:avLst>
            </a:prstGeom>
            <a:solidFill>
              <a:srgbClr val="FFFFFF"/>
            </a:solidFill>
            <a:ln w="12700">
              <a:solidFill>
                <a:srgbClr val="F3EAD6"/>
              </a:solidFill>
            </a:ln>
            <a:effectLst>
              <a:outerShdw blurRad="139700" dist="50800" dir="5400000" rotWithShape="0">
                <a:srgbClr val="2A2620">
                  <a:alpha val="20000"/>
                </a:srgbClr>
              </a:outerShdw>
            </a:effectLst>
          </p:spPr>
          <p:txBody>
            <a:bodyPr lIns="45719" rIns="45719"/>
            <a:lstStyle/>
            <a:p>
              <a:endParaRPr dirty="0"/>
            </a:p>
          </p:txBody>
        </p:sp>
        <p:sp>
          <p:nvSpPr>
            <p:cNvPr id="1360" name="Shape 14"/>
            <p:cNvSpPr/>
            <p:nvPr/>
          </p:nvSpPr>
          <p:spPr>
            <a:xfrm>
              <a:off x="8261908" y="2523744"/>
              <a:ext cx="3125115" cy="41149"/>
            </a:xfrm>
            <a:prstGeom prst="rect">
              <a:avLst/>
            </a:prstGeom>
            <a:solidFill>
              <a:srgbClr val="C9912E"/>
            </a:solidFill>
            <a:ln w="12700">
              <a:miter lim="400000"/>
            </a:ln>
          </p:spPr>
          <p:txBody>
            <a:bodyPr lIns="45719" rIns="45719"/>
            <a:lstStyle/>
            <a:p>
              <a:endParaRPr/>
            </a:p>
          </p:txBody>
        </p:sp>
        <p:pic>
          <p:nvPicPr>
            <p:cNvPr id="1361" name="Image 2" descr="Image 2"/>
            <p:cNvPicPr>
              <a:picLocks noChangeAspect="1"/>
            </p:cNvPicPr>
            <p:nvPr/>
          </p:nvPicPr>
          <p:blipFill>
            <a:blip r:embed="rId4"/>
            <a:stretch>
              <a:fillRect/>
            </a:stretch>
          </p:blipFill>
          <p:spPr>
            <a:xfrm>
              <a:off x="8371637" y="2706623"/>
              <a:ext cx="402337" cy="402337"/>
            </a:xfrm>
            <a:prstGeom prst="rect">
              <a:avLst/>
            </a:prstGeom>
            <a:ln w="12700">
              <a:miter lim="400000"/>
            </a:ln>
          </p:spPr>
        </p:pic>
        <p:sp>
          <p:nvSpPr>
            <p:cNvPr id="1362" name="Text 15"/>
            <p:cNvSpPr txBox="1"/>
            <p:nvPr/>
          </p:nvSpPr>
          <p:spPr>
            <a:xfrm>
              <a:off x="9048293" y="2765973"/>
              <a:ext cx="2951379" cy="30777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defRPr sz="1400" b="1" spc="120">
                  <a:solidFill>
                    <a:srgbClr val="C9912E"/>
                  </a:solidFill>
                </a:defRPr>
              </a:lvl1pPr>
            </a:lstStyle>
            <a:p>
              <a:r>
                <a:rPr sz="2000" dirty="0"/>
                <a:t>EVENT TO EVENT</a:t>
              </a:r>
            </a:p>
          </p:txBody>
        </p:sp>
        <p:sp>
          <p:nvSpPr>
            <p:cNvPr id="1363" name="Text 16"/>
            <p:cNvSpPr txBox="1"/>
            <p:nvPr/>
          </p:nvSpPr>
          <p:spPr>
            <a:xfrm>
              <a:off x="8371637" y="3310704"/>
              <a:ext cx="2951379" cy="5109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spAutoFit/>
            </a:bodyPr>
            <a:lstStyle>
              <a:lvl1pPr>
                <a:lnSpc>
                  <a:spcPct val="105999"/>
                </a:lnSpc>
                <a:defRPr sz="1200">
                  <a:solidFill>
                    <a:srgbClr val="2A2620"/>
                  </a:solidFill>
                </a:defRPr>
              </a:lvl1pPr>
            </a:lstStyle>
            <a:p>
              <a:r>
                <a:rPr sz="1600" dirty="0"/>
                <a:t>Build momentum from one event to the next.</a:t>
              </a:r>
            </a:p>
          </p:txBody>
        </p:sp>
      </p:grpSp>
      <p:sp>
        <p:nvSpPr>
          <p:cNvPr id="1364"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pic>
        <p:nvPicPr>
          <p:cNvPr id="8" name="Picture 7">
            <a:extLst>
              <a:ext uri="{FF2B5EF4-FFF2-40B4-BE49-F238E27FC236}">
                <a16:creationId xmlns:a16="http://schemas.microsoft.com/office/drawing/2014/main" id="{952CC2FC-5317-1908-B159-AFED5E03C09B}"/>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7254489" y="-149789"/>
            <a:ext cx="4134363" cy="2756242"/>
          </a:xfrm>
          <a:prstGeom prst="rect">
            <a:avLst/>
          </a:prstGeom>
          <a:effectLst>
            <a:outerShdw blurRad="50800" dist="38100" dir="5400000" algn="t" rotWithShape="0">
              <a:prstClr val="black">
                <a:alpha val="40000"/>
              </a:prstClr>
            </a:outerShdw>
          </a:effectLst>
        </p:spPr>
      </p:pic>
      <p:pic>
        <p:nvPicPr>
          <p:cNvPr id="12" name="Picture 11">
            <a:extLst>
              <a:ext uri="{FF2B5EF4-FFF2-40B4-BE49-F238E27FC236}">
                <a16:creationId xmlns:a16="http://schemas.microsoft.com/office/drawing/2014/main" id="{E2DC3EE0-3204-1E1B-6750-27706A168D0D}"/>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8263736" y="3999202"/>
            <a:ext cx="3125116" cy="2274744"/>
          </a:xfrm>
          <a:prstGeom prst="rect">
            <a:avLst/>
          </a:prstGeom>
          <a:effectLst>
            <a:outerShdw blurRad="50800" dist="38100" dir="5400000" algn="t" rotWithShape="0">
              <a:prstClr val="black">
                <a:alpha val="40000"/>
              </a:prstClr>
            </a:outerShdw>
          </a:effectLst>
        </p:spPr>
      </p:pic>
      <p:pic>
        <p:nvPicPr>
          <p:cNvPr id="14" name="Picture 13">
            <a:extLst>
              <a:ext uri="{FF2B5EF4-FFF2-40B4-BE49-F238E27FC236}">
                <a16:creationId xmlns:a16="http://schemas.microsoft.com/office/drawing/2014/main" id="{BBCD9D81-6E20-20B4-6B02-66A97E3645B6}"/>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811073" y="3999202"/>
            <a:ext cx="3115969" cy="2274417"/>
          </a:xfrm>
          <a:prstGeom prst="rect">
            <a:avLst/>
          </a:prstGeom>
          <a:effectLst>
            <a:outerShdw blurRad="50800" dist="38100" dir="5400000" algn="t" rotWithShape="0">
              <a:prstClr val="black">
                <a:alpha val="40000"/>
              </a:prstClr>
            </a:outerShdw>
          </a:effectLst>
        </p:spPr>
      </p:pic>
      <p:pic>
        <p:nvPicPr>
          <p:cNvPr id="3" name="Picture 2">
            <a:extLst>
              <a:ext uri="{FF2B5EF4-FFF2-40B4-BE49-F238E27FC236}">
                <a16:creationId xmlns:a16="http://schemas.microsoft.com/office/drawing/2014/main" id="{7FFD7E0C-827B-09A5-B077-B269C2BA07C2}"/>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379661" y="4022092"/>
            <a:ext cx="3390309" cy="2228636"/>
          </a:xfrm>
          <a:prstGeom prst="rect">
            <a:avLst/>
          </a:prstGeom>
          <a:effectLst>
            <a:outerShdw blurRad="50800" dist="38100" dir="5400000" algn="t" rotWithShape="0">
              <a:prstClr val="black">
                <a:alpha val="40000"/>
              </a:prstClr>
            </a:outerShdw>
          </a:effectLst>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6"/>
        </a:solidFill>
        <a:effectLst/>
      </p:bgPr>
    </p:bg>
    <p:spTree>
      <p:nvGrpSpPr>
        <p:cNvPr id="1" name=""/>
        <p:cNvGrpSpPr/>
        <p:nvPr/>
      </p:nvGrpSpPr>
      <p:grpSpPr>
        <a:xfrm>
          <a:off x="0" y="0"/>
          <a:ext cx="0" cy="0"/>
          <a:chOff x="0" y="0"/>
          <a:chExt cx="0" cy="0"/>
        </a:xfrm>
      </p:grpSpPr>
      <p:sp>
        <p:nvSpPr>
          <p:cNvPr id="1366" name="Shape 0"/>
          <p:cNvSpPr/>
          <p:nvPr/>
        </p:nvSpPr>
        <p:spPr>
          <a:xfrm>
            <a:off x="2066543" y="4023359"/>
            <a:ext cx="8046722" cy="5486401"/>
          </a:xfrm>
          <a:prstGeom prst="ellipse">
            <a:avLst/>
          </a:prstGeom>
          <a:solidFill>
            <a:srgbClr val="FFF3B8">
              <a:alpha val="32000"/>
            </a:srgbClr>
          </a:solidFill>
          <a:ln w="12700">
            <a:miter lim="400000"/>
          </a:ln>
        </p:spPr>
        <p:txBody>
          <a:bodyPr lIns="45719" rIns="45719"/>
          <a:lstStyle/>
          <a:p>
            <a:endParaRPr/>
          </a:p>
        </p:txBody>
      </p:sp>
      <p:sp>
        <p:nvSpPr>
          <p:cNvPr id="1367" name="Shape 1"/>
          <p:cNvSpPr/>
          <p:nvPr/>
        </p:nvSpPr>
        <p:spPr>
          <a:xfrm>
            <a:off x="3072383" y="4754879"/>
            <a:ext cx="6035042" cy="4023362"/>
          </a:xfrm>
          <a:prstGeom prst="ellipse">
            <a:avLst/>
          </a:prstGeom>
          <a:solidFill>
            <a:srgbClr val="FFF3B8">
              <a:alpha val="48000"/>
            </a:srgbClr>
          </a:solidFill>
          <a:ln w="12700">
            <a:miter lim="400000"/>
          </a:ln>
        </p:spPr>
        <p:txBody>
          <a:bodyPr lIns="45719" rIns="45719"/>
          <a:lstStyle/>
          <a:p>
            <a:endParaRPr/>
          </a:p>
        </p:txBody>
      </p:sp>
      <p:sp>
        <p:nvSpPr>
          <p:cNvPr id="1368" name="Shape 2"/>
          <p:cNvSpPr/>
          <p:nvPr/>
        </p:nvSpPr>
        <p:spPr>
          <a:xfrm>
            <a:off x="4078223" y="5394959"/>
            <a:ext cx="4023362" cy="2743201"/>
          </a:xfrm>
          <a:prstGeom prst="ellipse">
            <a:avLst/>
          </a:prstGeom>
          <a:solidFill>
            <a:srgbClr val="FFF3B8">
              <a:alpha val="64000"/>
            </a:srgbClr>
          </a:solidFill>
          <a:ln w="12700">
            <a:miter lim="400000"/>
          </a:ln>
        </p:spPr>
        <p:txBody>
          <a:bodyPr lIns="45719" rIns="45719"/>
          <a:lstStyle/>
          <a:p>
            <a:endParaRPr/>
          </a:p>
        </p:txBody>
      </p:sp>
      <p:sp>
        <p:nvSpPr>
          <p:cNvPr id="1369" name="Shape 3"/>
          <p:cNvSpPr/>
          <p:nvPr/>
        </p:nvSpPr>
        <p:spPr>
          <a:xfrm>
            <a:off x="10332719" y="5029200"/>
            <a:ext cx="1097281" cy="1097281"/>
          </a:xfrm>
          <a:prstGeom prst="ellipse">
            <a:avLst/>
          </a:prstGeom>
          <a:solidFill>
            <a:srgbClr val="FFE234"/>
          </a:solidFill>
          <a:ln w="12700">
            <a:miter lim="400000"/>
          </a:ln>
        </p:spPr>
        <p:txBody>
          <a:bodyPr lIns="45719" rIns="45719"/>
          <a:lstStyle/>
          <a:p>
            <a:endParaRPr/>
          </a:p>
        </p:txBody>
      </p:sp>
      <p:sp>
        <p:nvSpPr>
          <p:cNvPr id="1370" name="Text 4"/>
          <p:cNvSpPr txBox="1"/>
          <p:nvPr/>
        </p:nvSpPr>
        <p:spPr>
          <a:xfrm>
            <a:off x="3688878" y="552195"/>
            <a:ext cx="4801544" cy="8636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p>
            <a:pPr>
              <a:defRPr sz="6000" i="1">
                <a:solidFill>
                  <a:srgbClr val="2A2620"/>
                </a:solidFill>
                <a:latin typeface="Georgia"/>
                <a:ea typeface="Georgia"/>
                <a:cs typeface="Georgia"/>
                <a:sym typeface="Georgia"/>
              </a:defRPr>
            </a:pPr>
            <a:r>
              <a:rPr dirty="0"/>
              <a:t>Activate </a:t>
            </a:r>
            <a:r>
              <a:rPr dirty="0">
                <a:solidFill>
                  <a:srgbClr val="C9912E"/>
                </a:solidFill>
              </a:rPr>
              <a:t>Life!</a:t>
            </a:r>
          </a:p>
        </p:txBody>
      </p:sp>
      <p:sp>
        <p:nvSpPr>
          <p:cNvPr id="1371" name="Text 6"/>
          <p:cNvSpPr txBox="1"/>
          <p:nvPr/>
        </p:nvSpPr>
        <p:spPr>
          <a:xfrm>
            <a:off x="1171141" y="4232106"/>
            <a:ext cx="10258859" cy="47705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3100" i="1">
                <a:solidFill>
                  <a:srgbClr val="6B6354"/>
                </a:solidFill>
              </a:defRPr>
            </a:lvl1pPr>
          </a:lstStyle>
          <a:p>
            <a:r>
              <a:rPr lang="en-US" dirty="0">
                <a:solidFill>
                  <a:schemeClr val="tx1"/>
                </a:solidFill>
              </a:rPr>
              <a:t>Get back to the person who invited you to see this information</a:t>
            </a:r>
          </a:p>
        </p:txBody>
      </p:sp>
      <p:sp>
        <p:nvSpPr>
          <p:cNvPr id="1374" name="Text 28"/>
          <p:cNvSpPr txBox="1"/>
          <p:nvPr/>
        </p:nvSpPr>
        <p:spPr>
          <a:xfrm>
            <a:off x="7315200" y="6529323"/>
            <a:ext cx="4233672" cy="1270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0" tIns="0" rIns="0" bIns="0" anchor="ctr">
            <a:spAutoFit/>
          </a:bodyPr>
          <a:lstStyle>
            <a:lvl1pPr algn="r">
              <a:defRPr sz="900" b="1" spc="250">
                <a:solidFill>
                  <a:srgbClr val="C9912E"/>
                </a:solidFill>
              </a:defRPr>
            </a:lvl1pPr>
          </a:lstStyle>
          <a:p>
            <a:r>
              <a:t>IT STARTS WITH YELLOW</a:t>
            </a:r>
          </a:p>
        </p:txBody>
      </p:sp>
      <p:sp>
        <p:nvSpPr>
          <p:cNvPr id="3" name="TextBox 2">
            <a:extLst>
              <a:ext uri="{FF2B5EF4-FFF2-40B4-BE49-F238E27FC236}">
                <a16:creationId xmlns:a16="http://schemas.microsoft.com/office/drawing/2014/main" id="{6DA77EED-28C6-CBF7-3568-9F0DF973B773}"/>
              </a:ext>
            </a:extLst>
          </p:cNvPr>
          <p:cNvSpPr txBox="1"/>
          <p:nvPr/>
        </p:nvSpPr>
        <p:spPr>
          <a:xfrm>
            <a:off x="3030238" y="1883440"/>
            <a:ext cx="6118822" cy="46166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en-US" sz="2400" dirty="0"/>
              <a:t>We’re excited for your Yellow journey to begin!</a:t>
            </a:r>
          </a:p>
        </p:txBody>
      </p:sp>
      <p:sp>
        <p:nvSpPr>
          <p:cNvPr id="2" name="Text 6">
            <a:extLst>
              <a:ext uri="{FF2B5EF4-FFF2-40B4-BE49-F238E27FC236}">
                <a16:creationId xmlns:a16="http://schemas.microsoft.com/office/drawing/2014/main" id="{BEAE4BC4-0483-A39A-9F8D-33511A45A056}"/>
              </a:ext>
            </a:extLst>
          </p:cNvPr>
          <p:cNvSpPr txBox="1"/>
          <p:nvPr/>
        </p:nvSpPr>
        <p:spPr>
          <a:xfrm>
            <a:off x="960220" y="2779989"/>
            <a:ext cx="10258859" cy="101566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0" tIns="0" rIns="0" bIns="0" anchor="ctr">
            <a:spAutoFit/>
          </a:bodyPr>
          <a:lstStyle>
            <a:lvl1pPr>
              <a:defRPr sz="3100" i="1">
                <a:solidFill>
                  <a:srgbClr val="6B6354"/>
                </a:solidFill>
              </a:defRPr>
            </a:lvl1pPr>
          </a:lstStyle>
          <a:p>
            <a:pPr algn="ctr"/>
            <a:r>
              <a:rPr lang="en-US" sz="6600" b="1" dirty="0">
                <a:solidFill>
                  <a:srgbClr val="CA912E"/>
                </a:solidFill>
              </a:rPr>
              <a:t>What IF??</a:t>
            </a:r>
          </a:p>
        </p:txBody>
      </p:sp>
    </p:spTree>
  </p:cSld>
  <p:clrMapOvr>
    <a:masterClrMapping/>
  </p:clrMapOvr>
  <p:transition spd="med"/>
</p:sld>
</file>

<file path=ppt/theme/theme1.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Calibri"/>
        <a:ea typeface="Calibri"/>
        <a:cs typeface="Calibri"/>
      </a:majorFont>
      <a:minorFont>
        <a:latin typeface="Helvetica"/>
        <a:ea typeface="Helvetica"/>
        <a:cs typeface="Helvetica"/>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12700" cap="flat">
          <a:solidFill>
            <a:schemeClr val="accent1"/>
          </a:solidFill>
          <a:prstDash val="solid"/>
          <a:miter lim="800000"/>
        </a:ln>
        <a:effectLst/>
        <a:sp3d/>
      </a:spPr>
      <a:bodyPr rot="0" spcFirstLastPara="1" vertOverflow="overflow" horzOverflow="overflow" vert="horz" wrap="square" lIns="45719" tIns="45719" rIns="45719" bIns="45719"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52019</TotalTime>
  <Words>2867</Words>
  <Application>Microsoft Macintosh PowerPoint</Application>
  <PresentationFormat>Custom</PresentationFormat>
  <Paragraphs>606</Paragraphs>
  <Slides>53</Slides>
  <Notes>7</Notes>
  <HiddenSlides>0</HiddenSlides>
  <MMClips>2</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Arial</vt:lpstr>
      <vt:lpstr>Calibri</vt:lpstr>
      <vt:lpstr>Calibri Light</vt:lpstr>
      <vt:lpstr>DM Serif Display</vt:lpstr>
      <vt:lpstr>Georgia</vt:lpstr>
      <vt:lpstr>Helvetica Neue</vt:lpstr>
      <vt:lpstr>Source Sans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Shawn Poe</cp:lastModifiedBy>
  <cp:revision>35</cp:revision>
  <dcterms:modified xsi:type="dcterms:W3CDTF">2026-11-02T02:12:24Z</dcterms:modified>
</cp:coreProperties>
</file>