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1D2F"/>
    <a:srgbClr val="B984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06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29D5D-4BAA-42CA-B1F8-EFB0DFD42278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CA6490-56B3-4D5E-A9F3-A34E3D5C3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25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5D82B-8448-F74A-B468-29E599E0DF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B8BD29-AD86-1F0C-1A7D-FF378BC962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1EAC7D-56C4-9259-6CB6-55336FA95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2AC5-8ACC-4515-94ED-34EBCA6EFDA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33368-7DA5-10D2-FDFB-BFCEAE6A3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54F92-2EDA-F68C-9456-7165E8804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4DE77-07D2-4946-9E4D-0833A20E6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233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44598-FC8C-FB12-77E1-D99DC5B6E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8C3C15-5B2E-FCCC-7D54-8AAA96780A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302F4-C798-133B-B651-290B0977C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2AC5-8ACC-4515-94ED-34EBCA6EFDA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B15FC-2BA0-2F5A-08E8-BBDD1FF2F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8FBF9-33FC-F5E2-2227-A34FBF4E7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4DE77-07D2-4946-9E4D-0833A20E6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5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3E535E-C0C5-15FF-AF6D-6C4FE97FED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C67C6C-31A1-2282-3C33-473F5E0A54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E390F-2ECF-AA1A-6DF4-8881F39EB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2AC5-8ACC-4515-94ED-34EBCA6EFDA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DC7D1-1498-EF31-C089-FAB5D1AAF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5FC3B-B15F-BB62-D748-D5F75F7F4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4DE77-07D2-4946-9E4D-0833A20E6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894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162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RN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6419088"/>
            <a:ext cx="11365992" cy="0"/>
          </a:xfrm>
          <a:prstGeom prst="line">
            <a:avLst/>
          </a:prstGeom>
          <a:noFill/>
          <a:ln w="7620">
            <a:solidFill>
              <a:srgbClr val="D9C6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6473952"/>
            <a:ext cx="5120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70" dirty="0">
                <a:solidFill>
                  <a:srgbClr val="A77419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ONE KINGDOM. MANY VOICES. ONE MISSION.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8229600" y="6473952"/>
            <a:ext cx="3429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20" b="1" kern="0" spc="70" dirty="0">
                <a:solidFill>
                  <a:srgbClr val="6B7682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CHRISTIANREVIVALNETWORK.COM</a:t>
            </a:r>
            <a:endParaRPr lang="en-US" sz="8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76888" y="64556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20">
                <a:solidFill>
                  <a:srgbClr val="6B7682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525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BC3BB-7975-7CB6-391A-103859803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3BB45-2F5D-14C5-F951-2C7F7D748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B98ACD-2B41-D2F0-A89A-E0DA4D57B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2AC5-8ACC-4515-94ED-34EBCA6EFDA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793CC-DD9F-95D7-3343-FF467D3A8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0FE06-C4F3-6A93-C4CB-0FDA3D29F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4DE77-07D2-4946-9E4D-0833A20E6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78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6FBA8-01DC-1E0E-9246-46DE840BE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EE492F-37A4-3E81-DC22-AE4734E3A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829E9A-2360-845F-7962-D8E6472F7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2AC5-8ACC-4515-94ED-34EBCA6EFDA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A7BAA-EAA1-2998-01B6-4F6CE448C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6CA0F-8A13-D129-950B-C1F72C6F2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4DE77-07D2-4946-9E4D-0833A20E6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312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9DC9F-7306-F87B-432A-46DA8FC8D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2BFFA-89C9-9678-B7FE-1D8C32E4E5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84B9FE-8589-5C79-E750-C3CE421A9F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E4C264-A1A0-9B1B-F5E7-4ECD2ADD5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2AC5-8ACC-4515-94ED-34EBCA6EFDA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6B2C4A-D0DF-3067-235E-DBE1744A3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D35155-B352-5667-5147-285DA1113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4DE77-07D2-4946-9E4D-0833A20E6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3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23970-0A30-CE28-8A75-BA40BC919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3C931D-D63A-78BF-FA59-6F015601A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2534CE-475E-B263-8F40-02D2B443BE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BDB78C-068A-4D8B-A693-DD07518154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386BBB-F72E-CA9A-1EA5-3D28B33496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4FC8F7-417B-44D0-9008-AC7AA5BC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2AC5-8ACC-4515-94ED-34EBCA6EFDA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19499B-35EC-4739-7B82-A799E8180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3E72AF-8B57-C6F3-134B-91A7D6011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4DE77-07D2-4946-9E4D-0833A20E6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55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67C67-4369-E98E-A1F2-5270056B8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7AECD4-34CA-D17F-5BB0-CD6E5F668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2AC5-8ACC-4515-94ED-34EBCA6EFDA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67C7BE-E147-47F0-9C4B-10DFF4F7D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DEBC91-1E64-8D55-A4C9-1BA09679D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4DE77-07D2-4946-9E4D-0833A20E6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937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C9CD24-6F74-6D8C-6EB5-5187B3331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2AC5-8ACC-4515-94ED-34EBCA6EFDA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DC2D7A-A4F9-1404-675E-BC0792C3D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16FFF0-7F6F-C7A6-0528-AA3F2286E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4DE77-07D2-4946-9E4D-0833A20E6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441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56FDF-86F9-F5D0-0A2B-ECE696535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3702C-0BE0-639D-4972-24130704E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F2A1B0-BB1C-0BCE-ADD1-EB2E9C0572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0BE9DA-7C58-3F9F-0F48-9231099F5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2AC5-8ACC-4515-94ED-34EBCA6EFDA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FAD6C4-B9B0-7C32-7166-6DC6ACFE5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0BA17C-A63B-6100-15BF-D00A47C19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4DE77-07D2-4946-9E4D-0833A20E6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30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84A87-90E7-C040-34F4-13BAB87B1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3C72EF-0D68-C06C-C00F-ED2A2011AA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E6F482-C406-ECD9-3326-0551638E5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CD7634-F24A-3D5D-FE3D-E49238AE9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2AC5-8ACC-4515-94ED-34EBCA6EFDA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E3C619-7203-0EF5-5842-A65543B25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AF536-96BC-E070-6FAB-B350BAF8C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4DE77-07D2-4946-9E4D-0833A20E6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529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764041-C264-E59B-0B18-0E607218F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3509F0-BA74-775C-7BA3-FD7929D76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52237-93DF-1CCA-E47E-030611C836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362AC5-8ACC-4515-94ED-34EBCA6EFDA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951B3-2A82-649E-C615-391FA1A46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D559C-9485-9318-9A4C-C1CD81ECD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E4DE77-07D2-4946-9E4D-0833A20E6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39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D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720000">
            <a:off x="7498080" y="-685800"/>
            <a:ext cx="4389120" cy="4389120"/>
          </a:xfrm>
          <a:prstGeom prst="arc">
            <a:avLst/>
          </a:prstGeom>
          <a:solidFill>
            <a:srgbClr val="061D2F">
              <a:alpha val="0"/>
            </a:srgbClr>
          </a:solidFill>
          <a:ln w="7620">
            <a:solidFill>
              <a:srgbClr val="35506A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 rot="720000">
            <a:off x="7644384" y="-658368"/>
            <a:ext cx="4251960" cy="4251960"/>
          </a:xfrm>
          <a:prstGeom prst="arc">
            <a:avLst/>
          </a:prstGeom>
          <a:solidFill>
            <a:srgbClr val="061D2F">
              <a:alpha val="0"/>
            </a:srgbClr>
          </a:solidFill>
          <a:ln w="7620">
            <a:solidFill>
              <a:srgbClr val="35506A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 rot="720000">
            <a:off x="7790688" y="-630936"/>
            <a:ext cx="4114800" cy="4114800"/>
          </a:xfrm>
          <a:prstGeom prst="arc">
            <a:avLst/>
          </a:prstGeom>
          <a:solidFill>
            <a:srgbClr val="061D2F">
              <a:alpha val="0"/>
            </a:srgbClr>
          </a:solidFill>
          <a:ln w="7620">
            <a:solidFill>
              <a:srgbClr val="35506A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 rot="720000">
            <a:off x="7936992" y="-603504"/>
            <a:ext cx="3977640" cy="3977640"/>
          </a:xfrm>
          <a:prstGeom prst="arc">
            <a:avLst/>
          </a:prstGeom>
          <a:solidFill>
            <a:srgbClr val="061D2F">
              <a:alpha val="0"/>
            </a:srgbClr>
          </a:solidFill>
          <a:ln w="7620">
            <a:solidFill>
              <a:srgbClr val="35506A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 rot="720000">
            <a:off x="8083296" y="-576072"/>
            <a:ext cx="3840480" cy="3840480"/>
          </a:xfrm>
          <a:prstGeom prst="arc">
            <a:avLst/>
          </a:prstGeom>
          <a:solidFill>
            <a:srgbClr val="061D2F">
              <a:alpha val="0"/>
            </a:srgbClr>
          </a:solidFill>
          <a:ln w="7620">
            <a:solidFill>
              <a:srgbClr val="35506A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 rot="720000">
            <a:off x="8229600" y="-548640"/>
            <a:ext cx="3703320" cy="3703320"/>
          </a:xfrm>
          <a:prstGeom prst="arc">
            <a:avLst/>
          </a:prstGeom>
          <a:solidFill>
            <a:srgbClr val="061D2F">
              <a:alpha val="0"/>
            </a:srgbClr>
          </a:solidFill>
          <a:ln w="7620">
            <a:solidFill>
              <a:srgbClr val="35506A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 rot="720000">
            <a:off x="8375904" y="-521208"/>
            <a:ext cx="3566160" cy="3566160"/>
          </a:xfrm>
          <a:prstGeom prst="arc">
            <a:avLst/>
          </a:prstGeom>
          <a:solidFill>
            <a:srgbClr val="061D2F">
              <a:alpha val="0"/>
            </a:srgbClr>
          </a:solidFill>
          <a:ln w="7620">
            <a:solidFill>
              <a:srgbClr val="35506A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 rot="720000">
            <a:off x="8522208" y="-493776"/>
            <a:ext cx="3429000" cy="3429000"/>
          </a:xfrm>
          <a:prstGeom prst="arc">
            <a:avLst/>
          </a:prstGeom>
          <a:solidFill>
            <a:srgbClr val="061D2F">
              <a:alpha val="0"/>
            </a:srgbClr>
          </a:solidFill>
          <a:ln w="7620">
            <a:solidFill>
              <a:srgbClr val="35506A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 rot="720000">
            <a:off x="8668512" y="-466344"/>
            <a:ext cx="3291840" cy="3291840"/>
          </a:xfrm>
          <a:prstGeom prst="arc">
            <a:avLst/>
          </a:prstGeom>
          <a:solidFill>
            <a:srgbClr val="061D2F">
              <a:alpha val="0"/>
            </a:srgbClr>
          </a:solidFill>
          <a:ln w="7620">
            <a:solidFill>
              <a:srgbClr val="35506A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38912" y="256032"/>
            <a:ext cx="7498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CRN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1225296" y="347472"/>
            <a:ext cx="2331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kern="0" spc="50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 REVIVAL NETWORK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594360" y="1389888"/>
            <a:ext cx="6766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FROM REVIVAL</a:t>
            </a:r>
            <a:endParaRPr lang="en-US" sz="4200" dirty="0"/>
          </a:p>
        </p:txBody>
      </p:sp>
      <p:sp>
        <p:nvSpPr>
          <p:cNvPr id="14" name="Text 12"/>
          <p:cNvSpPr/>
          <p:nvPr/>
        </p:nvSpPr>
        <p:spPr>
          <a:xfrm>
            <a:off x="594360" y="2075688"/>
            <a:ext cx="8412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rgbClr val="DCA72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TO GLOBAL HARVEST</a:t>
            </a:r>
            <a:endParaRPr lang="en-US" sz="4800" dirty="0"/>
          </a:p>
        </p:txBody>
      </p:sp>
      <p:sp>
        <p:nvSpPr>
          <p:cNvPr id="15" name="Shape 13"/>
          <p:cNvSpPr/>
          <p:nvPr/>
        </p:nvSpPr>
        <p:spPr>
          <a:xfrm>
            <a:off x="603504" y="3072384"/>
            <a:ext cx="4206240" cy="0"/>
          </a:xfrm>
          <a:prstGeom prst="line">
            <a:avLst/>
          </a:prstGeom>
          <a:noFill/>
          <a:ln w="25400">
            <a:solidFill>
              <a:srgbClr val="DCA7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03504" y="3310128"/>
            <a:ext cx="6217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To Every Nation. For All Nations.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603504" y="4023360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D9E4EC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Revival awakens the heart. Fruit becomes the witness. Testimony travels. The Body connects. Partnership mobilizes. The Harvest becomes visible.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03504" y="5961888"/>
            <a:ext cx="5394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10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ONE KINGDOM. MANY VOICES. ONE MISSION.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412480" y="5961888"/>
            <a:ext cx="3154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kern="0" spc="80" dirty="0">
                <a:solidFill>
                  <a:srgbClr val="B7C7D4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CHRISTIANREVIVALNETWORK.COM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256032"/>
            <a:ext cx="7498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1225296" y="347472"/>
            <a:ext cx="2331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kern="0" spc="50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 REVIVAL NETWORK</a:t>
            </a:r>
            <a:endParaRPr lang="en-US" sz="870" dirty="0"/>
          </a:p>
        </p:txBody>
      </p:sp>
      <p:sp>
        <p:nvSpPr>
          <p:cNvPr id="4" name="Text 2"/>
          <p:cNvSpPr/>
          <p:nvPr/>
        </p:nvSpPr>
        <p:spPr>
          <a:xfrm>
            <a:off x="512064" y="914400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20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ACTION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12064" y="1188720"/>
            <a:ext cx="11109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PARTNERSHIP BECOMES MOBILIZATION.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30352" y="1856232"/>
            <a:ext cx="7589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B223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Relationship becomes powerful when agreement turns into action.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914400" y="2880360"/>
            <a:ext cx="1417320" cy="1417320"/>
          </a:xfrm>
          <a:prstGeom prst="ellipse">
            <a:avLst/>
          </a:prstGeom>
          <a:solidFill>
            <a:srgbClr val="DCA72F"/>
          </a:solidFill>
          <a:ln w="12700">
            <a:solidFill>
              <a:srgbClr val="DCA7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05840" y="3447288"/>
            <a:ext cx="1234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PRAY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788920" y="2514600"/>
            <a:ext cx="1417320" cy="1417320"/>
          </a:xfrm>
          <a:prstGeom prst="ellipse">
            <a:avLst/>
          </a:prstGeom>
          <a:solidFill>
            <a:srgbClr val="4A7DA6"/>
          </a:solidFill>
          <a:ln w="12700">
            <a:solidFill>
              <a:srgbClr val="4A7D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880360" y="3081528"/>
            <a:ext cx="1234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SERVE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892040" y="2240280"/>
            <a:ext cx="1417320" cy="1417320"/>
          </a:xfrm>
          <a:prstGeom prst="ellipse">
            <a:avLst/>
          </a:prstGeom>
          <a:solidFill>
            <a:srgbClr val="2E7C80"/>
          </a:solidFill>
          <a:ln w="12700">
            <a:solidFill>
              <a:srgbClr val="2E7C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983480" y="2807208"/>
            <a:ext cx="1234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SUPPORT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995160" y="2514600"/>
            <a:ext cx="1417320" cy="1417320"/>
          </a:xfrm>
          <a:prstGeom prst="ellipse">
            <a:avLst/>
          </a:prstGeom>
          <a:solidFill>
            <a:srgbClr val="6F5C8E"/>
          </a:solidFill>
          <a:ln w="12700">
            <a:solidFill>
              <a:srgbClr val="6F5C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086600" y="3081528"/>
            <a:ext cx="1234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SHARE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8915400" y="2880360"/>
            <a:ext cx="1417320" cy="1417320"/>
          </a:xfrm>
          <a:prstGeom prst="ellipse">
            <a:avLst/>
          </a:prstGeom>
          <a:solidFill>
            <a:srgbClr val="B07A54"/>
          </a:solidFill>
          <a:ln w="12700">
            <a:solidFill>
              <a:srgbClr val="B07A5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006840" y="3447288"/>
            <a:ext cx="1234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TEACH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937760" y="4846320"/>
            <a:ext cx="1417320" cy="1417320"/>
          </a:xfrm>
          <a:prstGeom prst="ellipse">
            <a:avLst/>
          </a:prstGeom>
          <a:solidFill>
            <a:srgbClr val="061D2F"/>
          </a:solidFill>
          <a:ln w="12700">
            <a:solidFill>
              <a:srgbClr val="061D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029200" y="5413248"/>
            <a:ext cx="1234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SEND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1627632" y="4297680"/>
            <a:ext cx="4014216" cy="320040"/>
          </a:xfrm>
          <a:prstGeom prst="line">
            <a:avLst/>
          </a:prstGeom>
          <a:noFill/>
          <a:ln w="13970">
            <a:solidFill>
              <a:srgbClr val="B98420">
                <a:alpha val="80000"/>
              </a:srgbClr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3502152" y="3931920"/>
            <a:ext cx="2139696" cy="685800"/>
          </a:xfrm>
          <a:prstGeom prst="line">
            <a:avLst/>
          </a:prstGeom>
          <a:noFill/>
          <a:ln w="13970">
            <a:solidFill>
              <a:srgbClr val="B98420">
                <a:alpha val="80000"/>
              </a:srgbClr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605272" y="3657600"/>
            <a:ext cx="36576" cy="960120"/>
          </a:xfrm>
          <a:prstGeom prst="line">
            <a:avLst/>
          </a:prstGeom>
          <a:noFill/>
          <a:ln w="13970">
            <a:solidFill>
              <a:srgbClr val="B98420">
                <a:alpha val="80000"/>
              </a:srgbClr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 flipH="1">
            <a:off x="5641848" y="3931920"/>
            <a:ext cx="2066544" cy="685800"/>
          </a:xfrm>
          <a:prstGeom prst="line">
            <a:avLst/>
          </a:prstGeom>
          <a:noFill/>
          <a:ln w="13970">
            <a:solidFill>
              <a:srgbClr val="B98420">
                <a:alpha val="80000"/>
              </a:srgbClr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 flipH="1">
            <a:off x="5641848" y="4297680"/>
            <a:ext cx="3986784" cy="320040"/>
          </a:xfrm>
          <a:prstGeom prst="line">
            <a:avLst/>
          </a:prstGeom>
          <a:noFill/>
          <a:ln w="13970">
            <a:solidFill>
              <a:srgbClr val="B98420">
                <a:alpha val="80000"/>
              </a:srgbClr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1417320" y="5074920"/>
            <a:ext cx="2926080" cy="566928"/>
          </a:xfrm>
          <a:prstGeom prst="roundRect">
            <a:avLst/>
          </a:prstGeom>
          <a:solidFill>
            <a:srgbClr val="F1E2B6"/>
          </a:solidFill>
          <a:ln w="12700">
            <a:solidFill>
              <a:srgbClr val="F1E2B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600200" y="5266944"/>
            <a:ext cx="2560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PARTICIPATION IS THE BRIDGE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7818120" y="5074920"/>
            <a:ext cx="2926080" cy="566928"/>
          </a:xfrm>
          <a:prstGeom prst="roundRect">
            <a:avLst/>
          </a:prstGeom>
          <a:solidFill>
            <a:srgbClr val="061D2F"/>
          </a:solidFill>
          <a:ln w="12700">
            <a:solidFill>
              <a:srgbClr val="061D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7982712" y="5230368"/>
            <a:ext cx="2606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MOBILIZATION SERVES THE HARVEST</a:t>
            </a:r>
            <a:endParaRPr lang="en-US" sz="1150" dirty="0"/>
          </a:p>
        </p:txBody>
      </p:sp>
      <p:sp>
        <p:nvSpPr>
          <p:cNvPr id="2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76888" y="64556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20">
                <a:solidFill>
                  <a:srgbClr val="6B7682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hostwriter_images/generated/a_polished_high_resolution_infographic_world_map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2423160" cy="1335024"/>
          </a:xfrm>
          <a:prstGeom prst="rect">
            <a:avLst/>
          </a:prstGeom>
          <a:solidFill>
            <a:srgbClr val="061D2F"/>
          </a:solidFill>
          <a:ln w="12700">
            <a:solidFill>
              <a:srgbClr val="061D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228600" y="201168"/>
            <a:ext cx="7498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CRN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228600" y="566928"/>
            <a:ext cx="16276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 REVIVAL NETWORK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7589520" y="5650992"/>
            <a:ext cx="4069080" cy="658368"/>
          </a:xfrm>
          <a:prstGeom prst="roundRect">
            <a:avLst/>
          </a:prstGeom>
          <a:solidFill>
            <a:srgbClr val="061D2F">
              <a:alpha val="90000"/>
            </a:srgbClr>
          </a:solidFill>
          <a:ln w="12700">
            <a:solidFill>
              <a:srgbClr val="DCA72F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818120" y="5769864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17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INDIA. GERMANY. SINGAPORE.</a:t>
            </a:r>
            <a:endParaRPr lang="en-US" sz="1170" dirty="0"/>
          </a:p>
          <a:p>
            <a:pPr marL="0" indent="0" algn="ctr">
              <a:buNone/>
            </a:pPr>
            <a:r>
              <a:rPr lang="en-US" sz="117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AND THE NEXT OPEN DOOR.</a:t>
            </a:r>
            <a:endParaRPr lang="en-US" sz="117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D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256032"/>
            <a:ext cx="7498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1225296" y="347472"/>
            <a:ext cx="2331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kern="0" spc="50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 REVIVAL NETWORK</a:t>
            </a:r>
            <a:endParaRPr lang="en-US" sz="870" dirty="0"/>
          </a:p>
        </p:txBody>
      </p:sp>
      <p:sp>
        <p:nvSpPr>
          <p:cNvPr id="4" name="Text 2"/>
          <p:cNvSpPr/>
          <p:nvPr/>
        </p:nvSpPr>
        <p:spPr>
          <a:xfrm>
            <a:off x="640080" y="1097280"/>
            <a:ext cx="4206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ALL NATIONS.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768096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5000" b="1" dirty="0">
                <a:solidFill>
                  <a:srgbClr val="DCA72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THE GLOBAL HARVEST.</a:t>
            </a:r>
            <a:endParaRPr lang="en-US" sz="5000" dirty="0"/>
          </a:p>
        </p:txBody>
      </p:sp>
      <p:sp>
        <p:nvSpPr>
          <p:cNvPr id="6" name="Shape 4"/>
          <p:cNvSpPr/>
          <p:nvPr/>
        </p:nvSpPr>
        <p:spPr>
          <a:xfrm>
            <a:off x="658368" y="2880360"/>
            <a:ext cx="4389120" cy="0"/>
          </a:xfrm>
          <a:prstGeom prst="line">
            <a:avLst/>
          </a:prstGeom>
          <a:noFill/>
          <a:ln w="25400">
            <a:solidFill>
              <a:srgbClr val="DCA7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58368" y="3182112"/>
            <a:ext cx="74980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60" dirty="0">
                <a:solidFill>
                  <a:srgbClr val="DDE7E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Revival awakens the heart. Fruit becomes the witness. Testimony makes the work visible. Media carries the message. Connection forms relationship. Partnership mobilizes the Body.</a:t>
            </a:r>
            <a:endParaRPr lang="en-US" sz="1760" dirty="0"/>
          </a:p>
        </p:txBody>
      </p:sp>
      <p:sp>
        <p:nvSpPr>
          <p:cNvPr id="8" name="Text 6"/>
          <p:cNvSpPr/>
          <p:nvPr/>
        </p:nvSpPr>
        <p:spPr>
          <a:xfrm>
            <a:off x="658368" y="448056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Together, we serve what God is bringing forth.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658368" y="5166360"/>
            <a:ext cx="6309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DCA72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“Go therefore and make disciples of all nations…”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58368" y="5577840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80" dirty="0">
                <a:solidFill>
                  <a:srgbClr val="AFC0C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MATTHEW 28:19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818120" y="3886200"/>
            <a:ext cx="3657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ONE KINGDOM. MANY VOICES. ONE MISSION.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754112" y="4535424"/>
            <a:ext cx="37947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DCA72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TOGETHER FOR THE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b="1" dirty="0">
                <a:solidFill>
                  <a:srgbClr val="DCA72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GLOBAL HARVEST.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8156448" y="5650992"/>
            <a:ext cx="2971800" cy="566928"/>
          </a:xfrm>
          <a:prstGeom prst="roundRect">
            <a:avLst/>
          </a:prstGeom>
          <a:solidFill>
            <a:srgbClr val="DCA72F"/>
          </a:solidFill>
          <a:ln w="12700">
            <a:solidFill>
              <a:srgbClr val="DCA7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247888" y="5852160"/>
            <a:ext cx="2788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ChristianRevivalNetwork.com</a:t>
            </a:r>
            <a:endParaRPr lang="en-US" sz="122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256032"/>
            <a:ext cx="7498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1225296" y="347472"/>
            <a:ext cx="2331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kern="0" spc="50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 REVIVAL NETWORK</a:t>
            </a:r>
            <a:endParaRPr lang="en-US" sz="870" dirty="0"/>
          </a:p>
        </p:txBody>
      </p:sp>
      <p:sp>
        <p:nvSpPr>
          <p:cNvPr id="4" name="Text 2"/>
          <p:cNvSpPr/>
          <p:nvPr/>
        </p:nvSpPr>
        <p:spPr>
          <a:xfrm>
            <a:off x="640080" y="1097280"/>
            <a:ext cx="4206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ALL NATIONS.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768096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5000" b="1" dirty="0">
                <a:solidFill>
                  <a:srgbClr val="DCA72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THE GLOBAL HARVEST.</a:t>
            </a:r>
            <a:endParaRPr lang="en-US" sz="5000" dirty="0"/>
          </a:p>
        </p:txBody>
      </p:sp>
      <p:sp>
        <p:nvSpPr>
          <p:cNvPr id="6" name="Shape 4"/>
          <p:cNvSpPr/>
          <p:nvPr/>
        </p:nvSpPr>
        <p:spPr>
          <a:xfrm>
            <a:off x="658368" y="2880360"/>
            <a:ext cx="4389120" cy="0"/>
          </a:xfrm>
          <a:prstGeom prst="line">
            <a:avLst/>
          </a:prstGeom>
          <a:noFill/>
          <a:ln w="25400">
            <a:solidFill>
              <a:srgbClr val="DCA7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58368" y="3182112"/>
            <a:ext cx="74980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60" dirty="0">
                <a:solidFill>
                  <a:srgbClr val="DDE7E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Revival awakens the heart. Fruit becomes the witness. Testimony makes the work visible. Media carries the message. Connection forms relationship. Partnership mobilizes the Body.</a:t>
            </a:r>
            <a:endParaRPr lang="en-US" sz="1760" dirty="0"/>
          </a:p>
        </p:txBody>
      </p:sp>
      <p:sp>
        <p:nvSpPr>
          <p:cNvPr id="8" name="Text 6"/>
          <p:cNvSpPr/>
          <p:nvPr/>
        </p:nvSpPr>
        <p:spPr>
          <a:xfrm>
            <a:off x="658368" y="448056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Together, we serve what God is bringing forth.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658368" y="5166360"/>
            <a:ext cx="6309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DCA72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“Go therefore and make disciples of all nations…”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58368" y="5577840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80" dirty="0">
                <a:solidFill>
                  <a:srgbClr val="AFC0CD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MATTHEW 28:19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818120" y="3886200"/>
            <a:ext cx="3657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ONE KINGDOM. MANY VOICES. ONE MISSION.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754112" y="4535424"/>
            <a:ext cx="37947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DCA72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TOGETHER FOR THE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b="1" dirty="0">
                <a:solidFill>
                  <a:srgbClr val="DCA72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GLOBAL HARVEST.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8156448" y="5650992"/>
            <a:ext cx="2971800" cy="566928"/>
          </a:xfrm>
          <a:prstGeom prst="roundRect">
            <a:avLst/>
          </a:prstGeom>
          <a:solidFill>
            <a:srgbClr val="DCA72F"/>
          </a:solidFill>
          <a:ln w="12700">
            <a:solidFill>
              <a:srgbClr val="DCA7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247888" y="5852160"/>
            <a:ext cx="2788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ChristianRevivalNetwork.com</a:t>
            </a:r>
            <a:endParaRPr lang="en-US" sz="12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256032"/>
            <a:ext cx="7498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1225296" y="347472"/>
            <a:ext cx="2331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kern="0" spc="50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 REVIVAL NETWORK</a:t>
            </a:r>
            <a:endParaRPr lang="en-US" sz="870" dirty="0"/>
          </a:p>
        </p:txBody>
      </p:sp>
      <p:sp>
        <p:nvSpPr>
          <p:cNvPr id="4" name="Text 2"/>
          <p:cNvSpPr/>
          <p:nvPr/>
        </p:nvSpPr>
        <p:spPr>
          <a:xfrm>
            <a:off x="512064" y="914400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20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CENTER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12064" y="1188720"/>
            <a:ext cx="11109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HARVEST IS HIS.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512064" y="2103120"/>
            <a:ext cx="11155680" cy="1993392"/>
          </a:xfrm>
          <a:prstGeom prst="roundRect">
            <a:avLst/>
          </a:prstGeom>
          <a:solidFill>
            <a:srgbClr val="061D2F"/>
          </a:solidFill>
          <a:ln w="12700">
            <a:solidFill>
              <a:srgbClr val="061D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061D2F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051560" y="2532888"/>
            <a:ext cx="100584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“The Harvest is not ours to manufacture.</a:t>
            </a:r>
            <a:endParaRPr lang="en-US" sz="3000" dirty="0"/>
          </a:p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It is His to bring forth.”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005840" y="4462272"/>
            <a:ext cx="10149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0B223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We are not building our own kingdom. We are learning to recognize what God is already doing — and to serve it faithfully.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1874520" y="5321808"/>
            <a:ext cx="1645920" cy="402336"/>
          </a:xfrm>
          <a:prstGeom prst="roundRect">
            <a:avLst>
              <a:gd name="adj" fmla="val 18182"/>
            </a:avLst>
          </a:prstGeom>
          <a:solidFill>
            <a:srgbClr val="F1E2B6"/>
          </a:solidFill>
          <a:ln w="12700">
            <a:solidFill>
              <a:srgbClr val="F1E2B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874520" y="5394960"/>
            <a:ext cx="16459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LISTEN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078224" y="5321808"/>
            <a:ext cx="1645920" cy="402336"/>
          </a:xfrm>
          <a:prstGeom prst="roundRect">
            <a:avLst>
              <a:gd name="adj" fmla="val 18182"/>
            </a:avLst>
          </a:prstGeom>
          <a:solidFill>
            <a:srgbClr val="E8E9E6"/>
          </a:solidFill>
          <a:ln w="12700">
            <a:solidFill>
              <a:srgbClr val="E8E9E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078224" y="5394960"/>
            <a:ext cx="16459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RESPOND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91072" y="5321808"/>
            <a:ext cx="1645920" cy="402336"/>
          </a:xfrm>
          <a:prstGeom prst="roundRect">
            <a:avLst>
              <a:gd name="adj" fmla="val 18182"/>
            </a:avLst>
          </a:prstGeom>
          <a:solidFill>
            <a:srgbClr val="F1E2B6"/>
          </a:solidFill>
          <a:ln w="12700">
            <a:solidFill>
              <a:srgbClr val="F1E2B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291072" y="5394960"/>
            <a:ext cx="16459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SERVE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503920" y="5321808"/>
            <a:ext cx="1645920" cy="402336"/>
          </a:xfrm>
          <a:prstGeom prst="roundRect">
            <a:avLst>
              <a:gd name="adj" fmla="val 18182"/>
            </a:avLst>
          </a:prstGeom>
          <a:solidFill>
            <a:srgbClr val="E8E9E6"/>
          </a:solidFill>
          <a:ln w="12700">
            <a:solidFill>
              <a:srgbClr val="E8E9E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503920" y="5394960"/>
            <a:ext cx="16459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CONNECT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76888" y="64556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20">
                <a:solidFill>
                  <a:srgbClr val="6B7682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256032"/>
            <a:ext cx="7498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1225296" y="347472"/>
            <a:ext cx="2331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kern="0" spc="50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 REVIVAL NETWORK</a:t>
            </a:r>
            <a:endParaRPr lang="en-US" sz="870" dirty="0"/>
          </a:p>
        </p:txBody>
      </p:sp>
      <p:sp>
        <p:nvSpPr>
          <p:cNvPr id="4" name="Text 2"/>
          <p:cNvSpPr/>
          <p:nvPr/>
        </p:nvSpPr>
        <p:spPr>
          <a:xfrm>
            <a:off x="512064" y="914400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20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POSTURE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12064" y="1188720"/>
            <a:ext cx="11109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WE BEGIN WHERE THE DOOR OPENS.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30352" y="187452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0B223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We do not force expansion. We respond to invitation, honor relationship, and serve what God is already doing.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03504" y="2880360"/>
            <a:ext cx="2359152" cy="1965960"/>
          </a:xfrm>
          <a:prstGeom prst="roundRect">
            <a:avLst/>
          </a:prstGeom>
          <a:solidFill>
            <a:srgbClr val="061D2F"/>
          </a:solidFill>
          <a:ln w="13970">
            <a:solidFill>
              <a:srgbClr val="061D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68096" y="3063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68096" y="3493008"/>
            <a:ext cx="19933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OPEN DOOR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68096" y="4041648"/>
            <a:ext cx="1965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DDE7E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 relationship or invitation creates access.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072384" y="3584448"/>
            <a:ext cx="256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→</a:t>
            </a:r>
            <a:endParaRPr lang="en-US" sz="2300" dirty="0"/>
          </a:p>
        </p:txBody>
      </p:sp>
      <p:sp>
        <p:nvSpPr>
          <p:cNvPr id="12" name="Shape 10"/>
          <p:cNvSpPr/>
          <p:nvPr/>
        </p:nvSpPr>
        <p:spPr>
          <a:xfrm>
            <a:off x="3419856" y="2880360"/>
            <a:ext cx="2359152" cy="196596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D8C9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584448" y="3063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584448" y="3493008"/>
            <a:ext cx="19933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INVITATION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584448" y="4041648"/>
            <a:ext cx="1965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6758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We are welcomed into what is already happening.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888736" y="3584448"/>
            <a:ext cx="256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→</a:t>
            </a:r>
            <a:endParaRPr lang="en-US" sz="2300" dirty="0"/>
          </a:p>
        </p:txBody>
      </p:sp>
      <p:sp>
        <p:nvSpPr>
          <p:cNvPr id="17" name="Shape 15"/>
          <p:cNvSpPr/>
          <p:nvPr/>
        </p:nvSpPr>
        <p:spPr>
          <a:xfrm>
            <a:off x="6236208" y="2880360"/>
            <a:ext cx="2359152" cy="196596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D8C9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400800" y="3063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03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0" y="3493008"/>
            <a:ext cx="19933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RELATIONSHIP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6400800" y="4041648"/>
            <a:ext cx="1965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6758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Trust comes before structure.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705088" y="3584448"/>
            <a:ext cx="256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→</a:t>
            </a:r>
            <a:endParaRPr lang="en-US" sz="2300" dirty="0"/>
          </a:p>
        </p:txBody>
      </p:sp>
      <p:sp>
        <p:nvSpPr>
          <p:cNvPr id="22" name="Shape 20"/>
          <p:cNvSpPr/>
          <p:nvPr/>
        </p:nvSpPr>
        <p:spPr>
          <a:xfrm>
            <a:off x="9052560" y="2880360"/>
            <a:ext cx="2359152" cy="196596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D8C9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9217152" y="3063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04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9217152" y="3493008"/>
            <a:ext cx="19933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SERVICE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9217152" y="4041648"/>
            <a:ext cx="1965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6758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We ask how CRN can strengthen the work.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2011680" y="530352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kern="0" spc="50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OPEN DOOR CHANGES. THE POSTURE DOES NOT.</a:t>
            </a:r>
            <a:endParaRPr lang="en-US" sz="1800" dirty="0"/>
          </a:p>
        </p:txBody>
      </p:sp>
      <p:sp>
        <p:nvSpPr>
          <p:cNvPr id="2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76888" y="64556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20">
                <a:solidFill>
                  <a:srgbClr val="6B7682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256032"/>
            <a:ext cx="7498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1225296" y="347472"/>
            <a:ext cx="2331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kern="0" spc="50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 REVIVAL NETWORK</a:t>
            </a:r>
            <a:endParaRPr lang="en-US" sz="870" dirty="0"/>
          </a:p>
        </p:txBody>
      </p:sp>
      <p:sp>
        <p:nvSpPr>
          <p:cNvPr id="4" name="Text 2"/>
          <p:cNvSpPr/>
          <p:nvPr/>
        </p:nvSpPr>
        <p:spPr>
          <a:xfrm>
            <a:off x="512064" y="914400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20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REVIVAL &amp; SPIRITUAL AWAKENING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12064" y="1188720"/>
            <a:ext cx="11109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REVIVAL BEGINS IN THE HEART.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30352" y="187452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B223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Before the Harvest moves through nations, revival moves through hearts.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530352" y="2606040"/>
            <a:ext cx="52578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66758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Awakening is not simply emotion. It is the heart turning again toward the King — and what changes within begins to shape what becomes visible without.</a:t>
            </a:r>
            <a:endParaRPr lang="en-US" sz="1620" dirty="0"/>
          </a:p>
        </p:txBody>
      </p:sp>
      <p:sp>
        <p:nvSpPr>
          <p:cNvPr id="8" name="Shape 6"/>
          <p:cNvSpPr/>
          <p:nvPr/>
        </p:nvSpPr>
        <p:spPr>
          <a:xfrm>
            <a:off x="6766560" y="1581912"/>
            <a:ext cx="3566160" cy="3566160"/>
          </a:xfrm>
          <a:prstGeom prst="ellipse">
            <a:avLst/>
          </a:prstGeom>
          <a:solidFill>
            <a:srgbClr val="EEDCA9">
              <a:alpha val="90000"/>
            </a:srgbClr>
          </a:solidFill>
          <a:ln w="13970">
            <a:solidFill>
              <a:srgbClr val="B98420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543800" y="1792224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AWAKENING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7178040" y="1993392"/>
            <a:ext cx="2743200" cy="2743200"/>
          </a:xfrm>
          <a:prstGeom prst="ellipse">
            <a:avLst/>
          </a:prstGeom>
          <a:solidFill>
            <a:srgbClr val="DCC37A">
              <a:alpha val="90000"/>
            </a:srgbClr>
          </a:solidFill>
          <a:ln w="13970">
            <a:solidFill>
              <a:srgbClr val="B98420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680960" y="2267712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SURRENDER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680960" y="2537460"/>
            <a:ext cx="1691640" cy="1787652"/>
          </a:xfrm>
          <a:prstGeom prst="ellipse">
            <a:avLst/>
          </a:prstGeom>
          <a:solidFill>
            <a:srgbClr val="B98E30">
              <a:alpha val="90000"/>
            </a:srgbClr>
          </a:solidFill>
          <a:ln w="13970">
            <a:solidFill>
              <a:srgbClr val="B98420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726680" y="2770632"/>
            <a:ext cx="1645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OBEDIENCE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052435" y="3058668"/>
            <a:ext cx="971550" cy="996696"/>
          </a:xfrm>
          <a:prstGeom prst="ellipse">
            <a:avLst/>
          </a:prstGeom>
          <a:solidFill>
            <a:srgbClr val="061D2F"/>
          </a:solidFill>
          <a:ln w="13970">
            <a:solidFill>
              <a:srgbClr val="061D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001000" y="341757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FRUIT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035040" y="5230368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800" b="1" i="1" dirty="0">
                <a:solidFill>
                  <a:srgbClr val="061D2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What God changes within becomes visible through the fruit of a life.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76888" y="64556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20">
                <a:solidFill>
                  <a:srgbClr val="6B7682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256032"/>
            <a:ext cx="7498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1225296" y="347472"/>
            <a:ext cx="2331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kern="0" spc="50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 REVIVAL NETWORK</a:t>
            </a:r>
            <a:endParaRPr lang="en-US" sz="870" dirty="0"/>
          </a:p>
        </p:txBody>
      </p:sp>
      <p:sp>
        <p:nvSpPr>
          <p:cNvPr id="4" name="Text 2"/>
          <p:cNvSpPr/>
          <p:nvPr/>
        </p:nvSpPr>
        <p:spPr>
          <a:xfrm>
            <a:off x="512064" y="914400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20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WITNESS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12064" y="1188720"/>
            <a:ext cx="11109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FRUIT BECOMES THE WITNESS.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30352" y="1901952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B223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When revival is real, something becomes visible.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530352" y="2606040"/>
            <a:ext cx="5074920" cy="2423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C9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04672" y="2889504"/>
            <a:ext cx="2651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70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WHAT FRUIT REVEALS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22960" y="3401568"/>
            <a:ext cx="109728" cy="109728"/>
          </a:xfrm>
          <a:prstGeom prst="ellipse">
            <a:avLst/>
          </a:prstGeom>
          <a:solidFill>
            <a:srgbClr val="DCA72F"/>
          </a:solidFill>
          <a:ln w="12700">
            <a:solidFill>
              <a:srgbClr val="DCA7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24128" y="3319272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0B223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 heart has awakened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ellipse">
            <a:avLst/>
          </a:prstGeom>
          <a:solidFill>
            <a:srgbClr val="DCA72F"/>
          </a:solidFill>
          <a:ln w="12700">
            <a:solidFill>
              <a:srgbClr val="DCA7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24128" y="3703320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0B223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Priorities have shifted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822960" y="4169664"/>
            <a:ext cx="109728" cy="109728"/>
          </a:xfrm>
          <a:prstGeom prst="ellipse">
            <a:avLst/>
          </a:prstGeom>
          <a:solidFill>
            <a:srgbClr val="DCA72F"/>
          </a:solidFill>
          <a:ln w="12700">
            <a:solidFill>
              <a:srgbClr val="DCA7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24128" y="4087368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0B223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Obedience is becoming visible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822960" y="4553712"/>
            <a:ext cx="109728" cy="109728"/>
          </a:xfrm>
          <a:prstGeom prst="ellipse">
            <a:avLst/>
          </a:prstGeom>
          <a:solidFill>
            <a:srgbClr val="DCA72F"/>
          </a:solidFill>
          <a:ln w="12700">
            <a:solidFill>
              <a:srgbClr val="DCA7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24128" y="447141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0B223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Love, truth and courage are multiplying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5925312" y="2606040"/>
            <a:ext cx="5577840" cy="2423160"/>
          </a:xfrm>
          <a:prstGeom prst="roundRect">
            <a:avLst/>
          </a:prstGeom>
          <a:solidFill>
            <a:srgbClr val="061D2F"/>
          </a:solidFill>
          <a:ln w="12700">
            <a:solidFill>
              <a:srgbClr val="061D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263640" y="3063240"/>
            <a:ext cx="4892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FRUIT GIVES TESTIMONY A VOICE.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6492240" y="3886200"/>
            <a:ext cx="4434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DDE7E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Changed lives become evidence that others can see, hear, recognize — and carry forward.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2148840" y="5376672"/>
            <a:ext cx="7909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kern="0" spc="70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FRUIT IS THE WITNESS.</a:t>
            </a:r>
            <a:endParaRPr lang="en-US" sz="2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76888" y="64556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20">
                <a:solidFill>
                  <a:srgbClr val="6B7682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256032"/>
            <a:ext cx="7498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1225296" y="347472"/>
            <a:ext cx="2331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kern="0" spc="50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 REVIVAL NETWORK</a:t>
            </a:r>
            <a:endParaRPr lang="en-US" sz="870" dirty="0"/>
          </a:p>
        </p:txBody>
      </p:sp>
      <p:sp>
        <p:nvSpPr>
          <p:cNvPr id="4" name="Text 2"/>
          <p:cNvSpPr/>
          <p:nvPr/>
        </p:nvSpPr>
        <p:spPr>
          <a:xfrm>
            <a:off x="512064" y="914400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20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STORY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12064" y="1188720"/>
            <a:ext cx="11109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TESTIMONY MAKES THE HARVEST VISIBLE.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30352" y="1847088"/>
            <a:ext cx="10607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B223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What God is doing in one person, church, ministry or nation should not remain hidden.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1252728" y="2788920"/>
            <a:ext cx="768096" cy="768096"/>
          </a:xfrm>
          <a:prstGeom prst="ellipse">
            <a:avLst/>
          </a:prstGeom>
          <a:solidFill>
            <a:srgbClr val="DCA72F"/>
          </a:solidFill>
          <a:ln w="12700">
            <a:solidFill>
              <a:srgbClr val="DCA7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252728" y="2990088"/>
            <a:ext cx="7680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94360" y="3767328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TESTIMONY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94360" y="4160520"/>
            <a:ext cx="2057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40" dirty="0">
                <a:solidFill>
                  <a:srgbClr val="66758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What changed?</a:t>
            </a:r>
            <a:endParaRPr lang="en-US" sz="1140" dirty="0"/>
          </a:p>
        </p:txBody>
      </p:sp>
      <p:sp>
        <p:nvSpPr>
          <p:cNvPr id="11" name="Text 9"/>
          <p:cNvSpPr/>
          <p:nvPr/>
        </p:nvSpPr>
        <p:spPr>
          <a:xfrm>
            <a:off x="2651760" y="299923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3557016" y="2788920"/>
            <a:ext cx="768096" cy="768096"/>
          </a:xfrm>
          <a:prstGeom prst="ellipse">
            <a:avLst/>
          </a:prstGeom>
          <a:solidFill>
            <a:srgbClr val="D8B458"/>
          </a:solidFill>
          <a:ln w="12700">
            <a:solidFill>
              <a:srgbClr val="D8B45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557016" y="2990088"/>
            <a:ext cx="7680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898648" y="3767328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STORY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898648" y="4160520"/>
            <a:ext cx="2057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40" dirty="0">
                <a:solidFill>
                  <a:srgbClr val="66758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What did God do?</a:t>
            </a:r>
            <a:endParaRPr lang="en-US" sz="1140" dirty="0"/>
          </a:p>
        </p:txBody>
      </p:sp>
      <p:sp>
        <p:nvSpPr>
          <p:cNvPr id="16" name="Text 14"/>
          <p:cNvSpPr/>
          <p:nvPr/>
        </p:nvSpPr>
        <p:spPr>
          <a:xfrm>
            <a:off x="4956048" y="299923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→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5861304" y="2788920"/>
            <a:ext cx="768096" cy="768096"/>
          </a:xfrm>
          <a:prstGeom prst="ellipse">
            <a:avLst/>
          </a:prstGeom>
          <a:solidFill>
            <a:srgbClr val="2E7C80"/>
          </a:solidFill>
          <a:ln w="12700">
            <a:solidFill>
              <a:srgbClr val="2E7C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861304" y="2990088"/>
            <a:ext cx="7680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202936" y="3767328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PRAYER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202936" y="4160520"/>
            <a:ext cx="2057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40" dirty="0">
                <a:solidFill>
                  <a:srgbClr val="66758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How can we stand together?</a:t>
            </a:r>
            <a:endParaRPr lang="en-US" sz="1140" dirty="0"/>
          </a:p>
        </p:txBody>
      </p:sp>
      <p:sp>
        <p:nvSpPr>
          <p:cNvPr id="21" name="Text 19"/>
          <p:cNvSpPr/>
          <p:nvPr/>
        </p:nvSpPr>
        <p:spPr>
          <a:xfrm>
            <a:off x="7260336" y="299923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→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8165592" y="2788920"/>
            <a:ext cx="768096" cy="768096"/>
          </a:xfrm>
          <a:prstGeom prst="ellipse">
            <a:avLst/>
          </a:prstGeom>
          <a:solidFill>
            <a:srgbClr val="4A7DA6"/>
          </a:solidFill>
          <a:ln w="12700">
            <a:solidFill>
              <a:srgbClr val="4A7D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8165592" y="2990088"/>
            <a:ext cx="7680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7507224" y="3767328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TEACHING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507224" y="4160520"/>
            <a:ext cx="2057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40" dirty="0">
                <a:solidFill>
                  <a:srgbClr val="66758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What truth can strengthen others?</a:t>
            </a:r>
            <a:endParaRPr lang="en-US" sz="1140" dirty="0"/>
          </a:p>
        </p:txBody>
      </p:sp>
      <p:sp>
        <p:nvSpPr>
          <p:cNvPr id="26" name="Text 24"/>
          <p:cNvSpPr/>
          <p:nvPr/>
        </p:nvSpPr>
        <p:spPr>
          <a:xfrm>
            <a:off x="9564624" y="2999232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→</a:t>
            </a:r>
            <a:endParaRPr lang="en-US" sz="2000" dirty="0"/>
          </a:p>
        </p:txBody>
      </p:sp>
      <p:sp>
        <p:nvSpPr>
          <p:cNvPr id="27" name="Shape 25"/>
          <p:cNvSpPr/>
          <p:nvPr/>
        </p:nvSpPr>
        <p:spPr>
          <a:xfrm>
            <a:off x="10469880" y="2788920"/>
            <a:ext cx="768096" cy="768096"/>
          </a:xfrm>
          <a:prstGeom prst="ellipse">
            <a:avLst/>
          </a:prstGeom>
          <a:solidFill>
            <a:srgbClr val="6F5C8E"/>
          </a:solidFill>
          <a:ln w="12700">
            <a:solidFill>
              <a:srgbClr val="6F5C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10469880" y="2990088"/>
            <a:ext cx="7680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5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9811512" y="3767328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ENCOURAGEMENT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9811512" y="4160520"/>
            <a:ext cx="2057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40" dirty="0">
                <a:solidFill>
                  <a:srgbClr val="66758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Who needs to hear this now?</a:t>
            </a:r>
            <a:endParaRPr lang="en-US" sz="1140" dirty="0"/>
          </a:p>
        </p:txBody>
      </p:sp>
      <p:sp>
        <p:nvSpPr>
          <p:cNvPr id="31" name="Shape 29"/>
          <p:cNvSpPr/>
          <p:nvPr/>
        </p:nvSpPr>
        <p:spPr>
          <a:xfrm>
            <a:off x="960120" y="5074920"/>
            <a:ext cx="10241280" cy="749808"/>
          </a:xfrm>
          <a:prstGeom prst="roundRect">
            <a:avLst/>
          </a:prstGeom>
          <a:solidFill>
            <a:srgbClr val="F1E2B6"/>
          </a:solidFill>
          <a:ln w="12700">
            <a:solidFill>
              <a:srgbClr val="F1E2B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1234440" y="5294376"/>
            <a:ext cx="9692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 testimony can cross an ocean. A ministry can find a partner. A leader can strengthen another nation.</a:t>
            </a:r>
            <a:endParaRPr lang="en-US" sz="1550" dirty="0"/>
          </a:p>
        </p:txBody>
      </p:sp>
      <p:sp>
        <p:nvSpPr>
          <p:cNvPr id="33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76888" y="64556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20">
                <a:solidFill>
                  <a:srgbClr val="6B7682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256032"/>
            <a:ext cx="7498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1225296" y="347472"/>
            <a:ext cx="2331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kern="0" spc="50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 REVIVAL NETWORK</a:t>
            </a:r>
            <a:endParaRPr lang="en-US" sz="870" dirty="0"/>
          </a:p>
        </p:txBody>
      </p:sp>
      <p:sp>
        <p:nvSpPr>
          <p:cNvPr id="4" name="Text 2"/>
          <p:cNvSpPr/>
          <p:nvPr/>
        </p:nvSpPr>
        <p:spPr>
          <a:xfrm>
            <a:off x="512064" y="914400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20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CARRIER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12064" y="1188720"/>
            <a:ext cx="11109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MEDIA CARRIES THE MESSAGE.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30352" y="1883664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VIDEO IS NOT THE MESSAGE. IT IS A DOORWAY.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530352" y="2395728"/>
            <a:ext cx="5669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620" dirty="0">
                <a:solidFill>
                  <a:srgbClr val="66758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Technology serves the mission when it helps a faithful message travel farther without replacing relationship, discipleship or the Body of Christ.</a:t>
            </a:r>
            <a:endParaRPr lang="en-US" sz="1620" dirty="0"/>
          </a:p>
        </p:txBody>
      </p:sp>
      <p:sp>
        <p:nvSpPr>
          <p:cNvPr id="8" name="Shape 6"/>
          <p:cNvSpPr/>
          <p:nvPr/>
        </p:nvSpPr>
        <p:spPr>
          <a:xfrm>
            <a:off x="6720840" y="2240280"/>
            <a:ext cx="1901952" cy="694944"/>
          </a:xfrm>
          <a:prstGeom prst="roundRect">
            <a:avLst/>
          </a:prstGeom>
          <a:solidFill>
            <a:srgbClr val="DCA72F"/>
          </a:solidFill>
          <a:ln w="12700">
            <a:solidFill>
              <a:srgbClr val="DCA7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720840" y="2450592"/>
            <a:ext cx="19019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VIDEO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961120" y="2240280"/>
            <a:ext cx="1901952" cy="694944"/>
          </a:xfrm>
          <a:prstGeom prst="roundRect">
            <a:avLst/>
          </a:prstGeom>
          <a:solidFill>
            <a:srgbClr val="4A7DA6">
              <a:alpha val="95000"/>
            </a:srgbClr>
          </a:solidFill>
          <a:ln w="12700">
            <a:solidFill>
              <a:srgbClr val="4A7D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961120" y="2450592"/>
            <a:ext cx="19019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DIGITAL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720840" y="3291840"/>
            <a:ext cx="1901952" cy="694944"/>
          </a:xfrm>
          <a:prstGeom prst="roundRect">
            <a:avLst/>
          </a:prstGeom>
          <a:solidFill>
            <a:srgbClr val="2E7C80">
              <a:alpha val="95000"/>
            </a:srgbClr>
          </a:solidFill>
          <a:ln w="12700">
            <a:solidFill>
              <a:srgbClr val="2E7C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720840" y="3502152"/>
            <a:ext cx="19019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TRANSLATION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961120" y="3291840"/>
            <a:ext cx="1901952" cy="694944"/>
          </a:xfrm>
          <a:prstGeom prst="roundRect">
            <a:avLst/>
          </a:prstGeom>
          <a:solidFill>
            <a:srgbClr val="71899C">
              <a:alpha val="95000"/>
            </a:srgbClr>
          </a:solidFill>
          <a:ln w="12700">
            <a:solidFill>
              <a:srgbClr val="71899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961120" y="3502152"/>
            <a:ext cx="19019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SEARCH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720840" y="4343400"/>
            <a:ext cx="1901952" cy="694944"/>
          </a:xfrm>
          <a:prstGeom prst="roundRect">
            <a:avLst/>
          </a:prstGeom>
          <a:solidFill>
            <a:srgbClr val="6F5C8E">
              <a:alpha val="95000"/>
            </a:srgbClr>
          </a:solidFill>
          <a:ln w="12700">
            <a:solidFill>
              <a:srgbClr val="6F5C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720840" y="4553712"/>
            <a:ext cx="19019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SHARE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30352" y="4206240"/>
            <a:ext cx="5532120" cy="1097280"/>
          </a:xfrm>
          <a:prstGeom prst="roundRect">
            <a:avLst/>
          </a:prstGeom>
          <a:solidFill>
            <a:srgbClr val="061D2F"/>
          </a:solidFill>
          <a:ln w="12700">
            <a:solidFill>
              <a:srgbClr val="061D2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68680" y="4489704"/>
            <a:ext cx="4864608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ONE MESSAGE. MANY DOORS.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822960" y="489204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170" dirty="0">
                <a:solidFill>
                  <a:srgbClr val="DDE7EE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Media helps what God has already entrusted to a ministry become visible, searchable, shareable and translatable.</a:t>
            </a:r>
            <a:endParaRPr lang="en-US" sz="1170" dirty="0"/>
          </a:p>
        </p:txBody>
      </p:sp>
      <p:sp>
        <p:nvSpPr>
          <p:cNvPr id="21" name="Shape 19"/>
          <p:cNvSpPr/>
          <p:nvPr/>
        </p:nvSpPr>
        <p:spPr>
          <a:xfrm>
            <a:off x="6656832" y="5230368"/>
            <a:ext cx="4773168" cy="566928"/>
          </a:xfrm>
          <a:prstGeom prst="roundRect">
            <a:avLst/>
          </a:prstGeom>
          <a:solidFill>
            <a:srgbClr val="F1E2B6"/>
          </a:solidFill>
          <a:ln w="12700">
            <a:solidFill>
              <a:srgbClr val="F1E2B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876288" y="5404104"/>
            <a:ext cx="43342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MESSAGE DOES NOT CHANGE. THE CHANNEL CAN.</a:t>
            </a:r>
            <a:endParaRPr lang="en-US" sz="14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76888" y="64556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20">
                <a:solidFill>
                  <a:srgbClr val="6B7682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256032"/>
            <a:ext cx="7498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1225296" y="347472"/>
            <a:ext cx="2331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kern="0" spc="50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 REVIVAL NETWORK</a:t>
            </a:r>
            <a:endParaRPr lang="en-US" sz="870" dirty="0"/>
          </a:p>
        </p:txBody>
      </p:sp>
      <p:sp>
        <p:nvSpPr>
          <p:cNvPr id="4" name="Text 2"/>
          <p:cNvSpPr/>
          <p:nvPr/>
        </p:nvSpPr>
        <p:spPr>
          <a:xfrm>
            <a:off x="512064" y="914400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20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BODY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12064" y="1188720"/>
            <a:ext cx="11109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CONNECTION BRINGS THE BODY TOGETHER.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30352" y="1874520"/>
            <a:ext cx="10607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2235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CRN creates a place for believers, churches, ministries and leaders to find one another — across cities, cultures and nations.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4882896" y="2761488"/>
            <a:ext cx="2423160" cy="2423160"/>
          </a:xfrm>
          <a:prstGeom prst="ellipse">
            <a:avLst/>
          </a:prstGeom>
          <a:solidFill>
            <a:srgbClr val="061D2F"/>
          </a:solidFill>
          <a:ln w="25400">
            <a:solidFill>
              <a:srgbClr val="DCA7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882896" y="3364992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1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CRN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5138928" y="385876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70" dirty="0">
                <a:solidFill>
                  <a:srgbClr val="FFFFF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CONNECTING THE BODY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960120" y="2743200"/>
            <a:ext cx="2377440" cy="731520"/>
          </a:xfrm>
          <a:prstGeom prst="roundRect">
            <a:avLst/>
          </a:prstGeom>
          <a:solidFill>
            <a:srgbClr val="F1E2B6"/>
          </a:solidFill>
          <a:ln w="12700">
            <a:solidFill>
              <a:srgbClr val="D8C9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60120" y="299008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CHURCHES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337560" y="3108960"/>
            <a:ext cx="1545336" cy="868680"/>
          </a:xfrm>
          <a:prstGeom prst="line">
            <a:avLst/>
          </a:prstGeom>
          <a:noFill/>
          <a:ln w="15875">
            <a:solidFill>
              <a:srgbClr val="B98420">
                <a:alpha val="85000"/>
              </a:srgbClr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143000" y="4572000"/>
            <a:ext cx="2377440" cy="731520"/>
          </a:xfrm>
          <a:prstGeom prst="roundRect">
            <a:avLst/>
          </a:prstGeom>
          <a:solidFill>
            <a:srgbClr val="E8E9E6"/>
          </a:solidFill>
          <a:ln w="12700">
            <a:solidFill>
              <a:srgbClr val="D8C9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143000" y="481888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MINISTRIES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 flipV="1">
            <a:off x="3557016" y="3973067"/>
            <a:ext cx="1325880" cy="922325"/>
          </a:xfrm>
          <a:prstGeom prst="line">
            <a:avLst/>
          </a:prstGeom>
          <a:noFill/>
          <a:ln w="15875">
            <a:solidFill>
              <a:srgbClr val="B98420">
                <a:alpha val="85000"/>
              </a:srgbClr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8869680" y="2743200"/>
            <a:ext cx="2377440" cy="731520"/>
          </a:xfrm>
          <a:prstGeom prst="roundRect">
            <a:avLst/>
          </a:prstGeom>
          <a:solidFill>
            <a:srgbClr val="E8E9E6"/>
          </a:solidFill>
          <a:ln w="12700">
            <a:solidFill>
              <a:srgbClr val="D8C9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869680" y="299008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LEADERS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 flipH="1">
            <a:off x="7315200" y="2990088"/>
            <a:ext cx="1554480" cy="896112"/>
          </a:xfrm>
          <a:prstGeom prst="line">
            <a:avLst/>
          </a:prstGeom>
          <a:noFill/>
          <a:ln w="15875">
            <a:solidFill>
              <a:srgbClr val="B98420">
                <a:alpha val="85000"/>
              </a:srgbClr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8732520" y="4572000"/>
            <a:ext cx="2377440" cy="731520"/>
          </a:xfrm>
          <a:prstGeom prst="roundRect">
            <a:avLst/>
          </a:prstGeom>
          <a:solidFill>
            <a:srgbClr val="F1E2B6"/>
          </a:solidFill>
          <a:ln w="12700">
            <a:solidFill>
              <a:srgbClr val="D8C9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732520" y="481888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NATIONS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 flipH="1" flipV="1">
            <a:off x="7321778" y="3873704"/>
            <a:ext cx="1410742" cy="1100632"/>
          </a:xfrm>
          <a:prstGeom prst="line">
            <a:avLst/>
          </a:prstGeom>
          <a:noFill/>
          <a:ln w="15875">
            <a:solidFill>
              <a:srgbClr val="B98420">
                <a:alpha val="85000"/>
              </a:srgbClr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1280160" y="5596128"/>
            <a:ext cx="9601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FIND ONE ANOTHER. ENCOURAGE ONE ANOTHER. CARRY IT FARTHER TOGETHER.</a:t>
            </a:r>
            <a:endParaRPr lang="en-US" sz="1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76888" y="64556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20">
                <a:solidFill>
                  <a:srgbClr val="6B7682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E440CD0-915F-5D3E-3E7F-231C43B0E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636" y="4170578"/>
            <a:ext cx="724815" cy="7248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8912" y="256032"/>
            <a:ext cx="7498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CA7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CRN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1225296" y="347472"/>
            <a:ext cx="2331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kern="0" spc="50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CHRISTIAN REVIVAL NETWORK</a:t>
            </a:r>
            <a:endParaRPr lang="en-US" sz="870" dirty="0"/>
          </a:p>
        </p:txBody>
      </p:sp>
      <p:sp>
        <p:nvSpPr>
          <p:cNvPr id="4" name="Text 2"/>
          <p:cNvSpPr/>
          <p:nvPr/>
        </p:nvSpPr>
        <p:spPr>
          <a:xfrm>
            <a:off x="512064" y="914400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20" dirty="0">
                <a:solidFill>
                  <a:srgbClr val="B98420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 MULTIPLIER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12064" y="1188720"/>
            <a:ext cx="11109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CONNECTION BECOMES PARTNERSHIP.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30352" y="187452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6758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NOT CONTROL. NOT OWNERSHIP.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30352" y="2286000"/>
            <a:ext cx="5212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B98420"/>
                </a:solidFill>
                <a:latin typeface="Liberation Serif" pitchFamily="34" charset="0"/>
                <a:ea typeface="Liberation Serif" pitchFamily="34" charset="-122"/>
                <a:cs typeface="Liberation Serif" pitchFamily="34" charset="-120"/>
              </a:rPr>
              <a:t>KINGDOM RELATIONSHIP.</a:t>
            </a:r>
            <a:endParaRPr lang="en-US" sz="2900" dirty="0"/>
          </a:p>
        </p:txBody>
      </p:sp>
      <p:sp>
        <p:nvSpPr>
          <p:cNvPr id="8" name="Shape 6"/>
          <p:cNvSpPr/>
          <p:nvPr/>
        </p:nvSpPr>
        <p:spPr>
          <a:xfrm>
            <a:off x="566928" y="3063240"/>
            <a:ext cx="5166360" cy="713232"/>
          </a:xfrm>
          <a:prstGeom prst="roundRect">
            <a:avLst/>
          </a:prstGeom>
          <a:solidFill>
            <a:srgbClr val="F1E2B6"/>
          </a:solidFill>
          <a:ln w="10160">
            <a:solidFill>
              <a:srgbClr val="D8C9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3218688"/>
            <a:ext cx="15087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HONOR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240280" y="3191256"/>
            <a:ext cx="3246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6758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We recognize what God has entrusted to one another.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66928" y="3995928"/>
            <a:ext cx="516636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8C9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22960" y="4151376"/>
            <a:ext cx="15087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TRUST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240280" y="4123944"/>
            <a:ext cx="3246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6758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Relationship grows before responsibility expands.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66928" y="4928616"/>
            <a:ext cx="5166360" cy="713232"/>
          </a:xfrm>
          <a:prstGeom prst="roundRect">
            <a:avLst/>
          </a:prstGeom>
          <a:solidFill>
            <a:srgbClr val="F1E2B6"/>
          </a:solidFill>
          <a:ln w="10160">
            <a:solidFill>
              <a:srgbClr val="D8C9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22960" y="5084064"/>
            <a:ext cx="15087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MUTUAL STRENGTH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240280" y="5056632"/>
            <a:ext cx="3246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67583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Each ministry keeps its assignment while strengthening others.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812280" y="2514600"/>
            <a:ext cx="2743200" cy="2743200"/>
          </a:xfrm>
          <a:prstGeom prst="ellipse">
            <a:avLst/>
          </a:prstGeom>
          <a:solidFill>
            <a:srgbClr val="4A7DA6">
              <a:alpha val="79000"/>
            </a:srgbClr>
          </a:solidFill>
          <a:ln w="11430">
            <a:solidFill>
              <a:srgbClr val="4A7DA6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812280" y="2874960"/>
            <a:ext cx="1920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YOUR</a:t>
            </a:r>
            <a:endParaRPr lang="en-US" sz="1300" dirty="0">
              <a:solidFill>
                <a:srgbClr val="061D2F"/>
              </a:solidFill>
            </a:endParaRPr>
          </a:p>
          <a:p>
            <a:pPr marL="0" indent="0" algn="ctr">
              <a:buNone/>
            </a:pPr>
            <a:r>
              <a:rPr lang="en-US" sz="13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ASSIGNMENT</a:t>
            </a:r>
            <a:endParaRPr lang="en-US" sz="1300" dirty="0">
              <a:solidFill>
                <a:srgbClr val="061D2F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366760" y="2514600"/>
            <a:ext cx="2743200" cy="2743200"/>
          </a:xfrm>
          <a:prstGeom prst="ellipse">
            <a:avLst/>
          </a:prstGeom>
          <a:solidFill>
            <a:srgbClr val="2E7C80">
              <a:alpha val="66000"/>
            </a:srgbClr>
          </a:solidFill>
          <a:ln w="11430">
            <a:solidFill>
              <a:srgbClr val="2E7C80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189720" y="2894328"/>
            <a:ext cx="1920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THEIR</a:t>
            </a:r>
            <a:endParaRPr lang="en-US" sz="1300" dirty="0">
              <a:solidFill>
                <a:srgbClr val="061D2F"/>
              </a:solidFill>
            </a:endParaRPr>
          </a:p>
          <a:p>
            <a:pPr marL="0" indent="0" algn="ctr">
              <a:buNone/>
            </a:pPr>
            <a:r>
              <a:rPr lang="en-US" sz="13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ASSIGNMENT</a:t>
            </a:r>
            <a:endParaRPr lang="en-US" sz="1300" dirty="0">
              <a:solidFill>
                <a:srgbClr val="061D2F"/>
              </a:solidFill>
            </a:endParaRPr>
          </a:p>
        </p:txBody>
      </p:sp>
      <p:sp>
        <p:nvSpPr>
          <p:cNvPr id="21" name="Shape 19"/>
          <p:cNvSpPr/>
          <p:nvPr/>
        </p:nvSpPr>
        <p:spPr>
          <a:xfrm>
            <a:off x="7589520" y="3218688"/>
            <a:ext cx="2743200" cy="2743200"/>
          </a:xfrm>
          <a:prstGeom prst="ellipse">
            <a:avLst/>
          </a:prstGeom>
          <a:solidFill>
            <a:srgbClr val="B98420">
              <a:alpha val="86000"/>
            </a:srgbClr>
          </a:solidFill>
          <a:ln w="17780">
            <a:solidFill>
              <a:srgbClr val="B984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001000" y="4160520"/>
            <a:ext cx="1920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SHARED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061D2F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HARVEST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76888" y="64556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820">
                <a:solidFill>
                  <a:srgbClr val="6B7682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l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859</Words>
  <Application>Microsoft Office PowerPoint</Application>
  <PresentationFormat>Widescreen</PresentationFormat>
  <Paragraphs>196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Liberation Sans</vt:lpstr>
      <vt:lpstr>Liberation Serif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Dianne Beattie</dc:creator>
  <cp:lastModifiedBy>Dianne Beattie</cp:lastModifiedBy>
  <cp:revision>8</cp:revision>
  <dcterms:created xsi:type="dcterms:W3CDTF">2026-09-07T18:16:36Z</dcterms:created>
  <dcterms:modified xsi:type="dcterms:W3CDTF">2026-09-07T18:29:11Z</dcterms:modified>
</cp:coreProperties>
</file>